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handoutMasterIdLst>
    <p:handoutMasterId r:id="rId44"/>
  </p:handoutMasterIdLst>
  <p:sldIdLst>
    <p:sldId id="256" r:id="rId3"/>
    <p:sldId id="391" r:id="rId4"/>
    <p:sldId id="392" r:id="rId5"/>
    <p:sldId id="411" r:id="rId6"/>
    <p:sldId id="394" r:id="rId7"/>
    <p:sldId id="473" r:id="rId8"/>
    <p:sldId id="399" r:id="rId9"/>
    <p:sldId id="397" r:id="rId10"/>
    <p:sldId id="400" r:id="rId11"/>
    <p:sldId id="401" r:id="rId12"/>
    <p:sldId id="393" r:id="rId13"/>
    <p:sldId id="451" r:id="rId14"/>
    <p:sldId id="440" r:id="rId15"/>
    <p:sldId id="414" r:id="rId16"/>
    <p:sldId id="441" r:id="rId17"/>
    <p:sldId id="453" r:id="rId18"/>
    <p:sldId id="454" r:id="rId19"/>
    <p:sldId id="442" r:id="rId20"/>
    <p:sldId id="446" r:id="rId21"/>
    <p:sldId id="443" r:id="rId22"/>
    <p:sldId id="445" r:id="rId23"/>
    <p:sldId id="447" r:id="rId24"/>
    <p:sldId id="466" r:id="rId25"/>
    <p:sldId id="444" r:id="rId26"/>
    <p:sldId id="467" r:id="rId27"/>
    <p:sldId id="468" r:id="rId28"/>
    <p:sldId id="469" r:id="rId29"/>
    <p:sldId id="470" r:id="rId30"/>
    <p:sldId id="472" r:id="rId31"/>
    <p:sldId id="406" r:id="rId32"/>
    <p:sldId id="385" r:id="rId33"/>
    <p:sldId id="459" r:id="rId34"/>
    <p:sldId id="436" r:id="rId35"/>
    <p:sldId id="435" r:id="rId36"/>
    <p:sldId id="438" r:id="rId37"/>
    <p:sldId id="464" r:id="rId38"/>
    <p:sldId id="465" r:id="rId39"/>
    <p:sldId id="432" r:id="rId40"/>
    <p:sldId id="368" r:id="rId41"/>
    <p:sldId id="460" r:id="rId42"/>
  </p:sldIdLst>
  <p:sldSz cx="9144000" cy="6858000" type="screen4x3"/>
  <p:notesSz cx="6797675"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7A3FF"/>
    <a:srgbClr val="79BCFF"/>
    <a:srgbClr val="3399FF"/>
    <a:srgbClr val="0099CC"/>
    <a:srgbClr val="33CCCC"/>
    <a:srgbClr val="FFFFFF"/>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4828" autoAdjust="0"/>
  </p:normalViewPr>
  <p:slideViewPr>
    <p:cSldViewPr>
      <p:cViewPr>
        <p:scale>
          <a:sx n="70" d="100"/>
          <a:sy n="70" d="100"/>
        </p:scale>
        <p:origin x="-3036" y="-882"/>
      </p:cViewPr>
      <p:guideLst>
        <p:guide orient="horz" pos="2160"/>
        <p:guide pos="2880"/>
      </p:guideLst>
    </p:cSldViewPr>
  </p:slideViewPr>
  <p:outlineViewPr>
    <p:cViewPr>
      <p:scale>
        <a:sx n="33" d="100"/>
        <a:sy n="33" d="100"/>
      </p:scale>
      <p:origin x="0" y="3041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79965AB-E1B0-4052-B7EC-725B2A206FB4}" type="datetimeFigureOut">
              <a:rPr lang="el-GR" smtClean="0"/>
              <a:pPr/>
              <a:t>22/4/2019</a:t>
            </a:fld>
            <a:endParaRPr lang="el-GR"/>
          </a:p>
        </p:txBody>
      </p:sp>
      <p:sp>
        <p:nvSpPr>
          <p:cNvPr id="4" name="3 - Θέση υποσέλιδου"/>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434FB0A-9DB8-47A5-9DCE-F30A78A75B6E}"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1AE827A-D073-41C4-8521-0396E3E03D4C}" type="datetimeFigureOut">
              <a:rPr lang="el-GR" smtClean="0"/>
              <a:pPr/>
              <a:t>22/4/2019</a:t>
            </a:fld>
            <a:endParaRPr lang="el-GR"/>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64CB3F0-178E-4BED-A357-3D79A2CD41C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33</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34</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36</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37</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Κλίνοντας</a:t>
            </a:r>
            <a:r>
              <a:rPr lang="el-GR" baseline="0" dirty="0" smtClean="0"/>
              <a:t> θα ήθελα να δούμε μία φωτογραφία από την Ισλανδία. Εκεί κατόρθωσαν ένα σεληνικό τοπίο να το μετατρέψουν στη παγκοσμίως διάσημη περιοχή το </a:t>
            </a:r>
            <a:r>
              <a:rPr lang="en-US" sz="1200" b="0" i="0" kern="1200" dirty="0" smtClean="0">
                <a:solidFill>
                  <a:schemeClr val="tx1"/>
                </a:solidFill>
                <a:latin typeface="+mn-lt"/>
                <a:ea typeface="+mn-ea"/>
                <a:cs typeface="+mn-cs"/>
              </a:rPr>
              <a:t>Blue Lagoon</a:t>
            </a:r>
            <a:r>
              <a:rPr lang="el-GR" sz="1200" b="0" i="0" kern="1200" dirty="0" smtClean="0">
                <a:solidFill>
                  <a:schemeClr val="tx1"/>
                </a:solidFill>
                <a:latin typeface="+mn-lt"/>
                <a:ea typeface="+mn-ea"/>
                <a:cs typeface="+mn-cs"/>
              </a:rPr>
              <a:t> όπου συνυπάρχουν τα υπέροχα λουτρά με το εργοστάσιο παραγωγής ρεύματος από εκμετάλλευση γεωθερμίας.</a:t>
            </a:r>
            <a:r>
              <a:rPr lang="en-US" sz="1200" b="0" i="0" kern="1200" dirty="0" smtClean="0">
                <a:solidFill>
                  <a:schemeClr val="tx1"/>
                </a:solidFill>
                <a:latin typeface="+mn-lt"/>
                <a:ea typeface="+mn-ea"/>
                <a:cs typeface="+mn-cs"/>
              </a:rPr>
              <a:t> </a:t>
            </a:r>
            <a:r>
              <a:rPr lang="el-GR" baseline="0" dirty="0" smtClean="0"/>
              <a:t> Για την ακρίβεια αποτελεί συνέχεια της λειτουργίας του εργοστασίου το 1976. Τα πρώτα δημόσια λουτρά άνοιξαν το 1987. </a:t>
            </a:r>
          </a:p>
          <a:p>
            <a:r>
              <a:rPr lang="el-GR" baseline="0" dirty="0" smtClean="0"/>
              <a:t>Σήμερα είναι παγκοσμίως γνωστά. </a:t>
            </a:r>
          </a:p>
          <a:p>
            <a:endParaRPr lang="el-GR" baseline="0" dirty="0" smtClean="0"/>
          </a:p>
          <a:p>
            <a:pPr fontAlgn="base"/>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38</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Επισημαίνεται (Δ/νση Ενέργειας των ΗΠΑ) ότι η παραγωγή γεωθερμικής ενέργειας δημιουργεί σημαντικά περισσότερες θέσεις εργασίας ανά MW εγκατεστημένης ισχύος, από ό, τι οι μονάδες φυσικού αερίου (26 έναντι 6-8)</a:t>
            </a:r>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39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8</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11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13</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15</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64CB3F0-178E-4BED-A357-3D79A2CD41C7}" type="slidenum">
              <a:rPr lang="el-GR" smtClean="0"/>
              <a:pPr/>
              <a:t>24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Κάντε κλικ για να επεξεργαστείτε τον υπότιτλο του υποδείγματος</a:t>
            </a:r>
            <a:endParaRPr lang="el-GR" dirty="0"/>
          </a:p>
        </p:txBody>
      </p:sp>
      <p:sp>
        <p:nvSpPr>
          <p:cNvPr id="4" name="3 - Θέση ημερομηνίας"/>
          <p:cNvSpPr>
            <a:spLocks noGrp="1"/>
          </p:cNvSpPr>
          <p:nvPr>
            <p:ph type="dt" sz="half" idx="10"/>
          </p:nvPr>
        </p:nvSpPr>
        <p:spPr/>
        <p:txBody>
          <a:bodyPr/>
          <a:lstStyle>
            <a:lvl1pPr>
              <a:defRPr/>
            </a:lvl1pPr>
          </a:lstStyle>
          <a:p>
            <a:endParaRPr lang="el-GR" dirty="0"/>
          </a:p>
        </p:txBody>
      </p:sp>
      <p:sp>
        <p:nvSpPr>
          <p:cNvPr id="5" name="4 - Θέση υποσέλιδου"/>
          <p:cNvSpPr>
            <a:spLocks noGrp="1"/>
          </p:cNvSpPr>
          <p:nvPr>
            <p:ph type="ftr" sz="quarter" idx="11"/>
          </p:nvPr>
        </p:nvSpPr>
        <p:spPr>
          <a:xfrm>
            <a:off x="1691680" y="6356350"/>
            <a:ext cx="6480720" cy="365125"/>
          </a:xfrm>
        </p:spPr>
        <p:txBody>
          <a:bodyPr/>
          <a:lstStyle/>
          <a:p>
            <a:r>
              <a:rPr lang="el-GR" dirty="0" smtClean="0"/>
              <a:t>Υπουργείο Περιβάλλοντος &amp; Ενέργειας     -    Γενική  Δ/νση Ορυκτών Πρώτων Υλών </a:t>
            </a:r>
            <a:endParaRPr lang="el-GR" dirty="0"/>
          </a:p>
        </p:txBody>
      </p:sp>
      <p:sp>
        <p:nvSpPr>
          <p:cNvPr id="6" name="5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DAB6D73-BDFD-4A17-A566-88227BB9AC09}" type="datetimeFigureOut">
              <a:rPr lang="el-GR" smtClean="0"/>
              <a:pPr/>
              <a:t>22/4/2019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DAB6D73-BDFD-4A17-A566-88227BB9AC09}" type="datetimeFigureOut">
              <a:rPr lang="el-GR" smtClean="0"/>
              <a:pPr/>
              <a:t>22/4/2019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DAB6D73-BDFD-4A17-A566-88227BB9AC09}" type="datetimeFigureOut">
              <a:rPr lang="el-GR" smtClean="0"/>
              <a:pPr/>
              <a:t>22/4/2019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78614C1-CDF8-407C-8660-F99B45E60428}" type="datetimeFigureOut">
              <a:rPr lang="el-GR" smtClean="0"/>
              <a:pPr/>
              <a:t>22/4/2019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EA741AA-AB99-40CF-B14E-5EDF53398185}"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DAB6D73-BDFD-4A17-A566-88227BB9AC09}" type="datetimeFigureOut">
              <a:rPr lang="el-GR" smtClean="0"/>
              <a:pPr/>
              <a:t>22/4/2019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AB6D73-BDFD-4A17-A566-88227BB9AC09}" type="datetimeFigureOut">
              <a:rPr lang="el-GR" smtClean="0"/>
              <a:pPr/>
              <a:t>22/4/2019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DAB6D73-BDFD-4A17-A566-88227BB9AC09}" type="datetimeFigureOut">
              <a:rPr lang="el-GR" smtClean="0"/>
              <a:pPr/>
              <a:t>22/4/2019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DAB6D73-BDFD-4A17-A566-88227BB9AC09}" type="datetimeFigureOut">
              <a:rPr lang="el-GR" smtClean="0"/>
              <a:pPr/>
              <a:t>22/4/2019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DAB6D73-BDFD-4A17-A566-88227BB9AC09}" type="datetimeFigureOut">
              <a:rPr lang="el-GR" smtClean="0"/>
              <a:pPr/>
              <a:t>22/4/2019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DAB6D73-BDFD-4A17-A566-88227BB9AC09}" type="datetimeFigureOut">
              <a:rPr lang="el-GR" smtClean="0"/>
              <a:pPr/>
              <a:t>22/4/2019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DAB6D73-BDFD-4A17-A566-88227BB9AC09}" type="datetimeFigureOut">
              <a:rPr lang="el-GR" smtClean="0"/>
              <a:pPr/>
              <a:t>22/4/2019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8CF33D-7E22-409D-A1AE-42ACEB9B1465}" type="slidenum">
              <a:rPr lang="el-GR" smtClean="0"/>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39999">
              <a:schemeClr val="tx2">
                <a:lumMod val="20000"/>
                <a:lumOff val="80000"/>
              </a:schemeClr>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B6D73-BDFD-4A17-A566-88227BB9AC09}" type="datetimeFigureOut">
              <a:rPr lang="el-GR" smtClean="0"/>
              <a:pPr/>
              <a:t>22/4/2019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CF33D-7E22-409D-A1AE-42ACEB9B146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40000"/>
                <a:lumOff val="60000"/>
              </a:schemeClr>
            </a:gs>
            <a:gs pos="39999">
              <a:schemeClr val="tx2">
                <a:lumMod val="20000"/>
                <a:lumOff val="80000"/>
              </a:schemeClr>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614C1-CDF8-407C-8660-F99B45E60428}" type="datetimeFigureOut">
              <a:rPr lang="el-GR" smtClean="0"/>
              <a:pPr/>
              <a:t>22/4/2019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741AA-AB99-40CF-B14E-5EDF5339818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bluelagoon.com/resources/2014/tour/tour.html?iframe=true&amp;width=100%25&amp;height=9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268760"/>
            <a:ext cx="9144000" cy="2259683"/>
          </a:xfrm>
        </p:spPr>
        <p:txBody>
          <a:bodyPr>
            <a:normAutofit/>
          </a:bodyPr>
          <a:lstStyle/>
          <a:p>
            <a:r>
              <a:rPr lang="el-GR" dirty="0" smtClean="0"/>
              <a:t/>
            </a:r>
            <a:br>
              <a:rPr lang="el-GR" dirty="0" smtClean="0"/>
            </a:b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Ο νόμος 4602/2019 για την αξιοποίηση της γεωθερμίας</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Υπότιτλος"/>
          <p:cNvSpPr>
            <a:spLocks noGrp="1"/>
          </p:cNvSpPr>
          <p:nvPr>
            <p:ph type="subTitle" idx="1"/>
          </p:nvPr>
        </p:nvSpPr>
        <p:spPr>
          <a:xfrm>
            <a:off x="0" y="4005064"/>
            <a:ext cx="9144000" cy="1198984"/>
          </a:xfrm>
        </p:spPr>
        <p:txBody>
          <a:bodyPr>
            <a:normAutofit/>
          </a:bodyPr>
          <a:lstStyle/>
          <a:p>
            <a:pPr>
              <a:spcBef>
                <a:spcPts val="0"/>
              </a:spcBef>
            </a:pPr>
            <a:r>
              <a:rPr lang="el-GR" sz="2400" b="1" dirty="0" smtClean="0">
                <a:solidFill>
                  <a:schemeClr val="tx2">
                    <a:lumMod val="75000"/>
                  </a:schemeClr>
                </a:solidFill>
              </a:rPr>
              <a:t>Δρ. Λουκάς Γεωργαλάς</a:t>
            </a:r>
          </a:p>
          <a:p>
            <a:pPr>
              <a:spcBef>
                <a:spcPts val="0"/>
              </a:spcBef>
            </a:pPr>
            <a:r>
              <a:rPr lang="el-GR" sz="2400" b="1" dirty="0" err="1" smtClean="0">
                <a:solidFill>
                  <a:schemeClr val="tx2">
                    <a:lumMod val="75000"/>
                  </a:schemeClr>
                </a:solidFill>
              </a:rPr>
              <a:t>πρ</a:t>
            </a:r>
            <a:r>
              <a:rPr lang="el-GR" sz="2400" b="1" dirty="0" smtClean="0">
                <a:solidFill>
                  <a:schemeClr val="tx2">
                    <a:lumMod val="75000"/>
                  </a:schemeClr>
                </a:solidFill>
              </a:rPr>
              <a:t>. Γεν. Διευθυντής Ορυκτών Πρώτων Υλών</a:t>
            </a:r>
            <a:endParaRPr lang="en-US" sz="2400" b="1" dirty="0" smtClean="0">
              <a:solidFill>
                <a:schemeClr val="tx2">
                  <a:lumMod val="75000"/>
                </a:schemeClr>
              </a:solidFill>
            </a:endParaRPr>
          </a:p>
          <a:p>
            <a:pPr>
              <a:spcBef>
                <a:spcPts val="0"/>
              </a:spcBef>
            </a:pPr>
            <a:r>
              <a:rPr lang="el-GR" sz="2400" b="1" dirty="0" smtClean="0">
                <a:solidFill>
                  <a:schemeClr val="tx2">
                    <a:lumMod val="75000"/>
                  </a:schemeClr>
                </a:solidFill>
              </a:rPr>
              <a:t>Δ/</a:t>
            </a:r>
            <a:r>
              <a:rPr lang="el-GR" sz="2400" b="1" dirty="0" err="1" smtClean="0">
                <a:solidFill>
                  <a:schemeClr val="tx2">
                    <a:lumMod val="75000"/>
                  </a:schemeClr>
                </a:solidFill>
              </a:rPr>
              <a:t>ντής </a:t>
            </a:r>
            <a:r>
              <a:rPr lang="el-GR" sz="2400" b="1" dirty="0" smtClean="0">
                <a:solidFill>
                  <a:schemeClr val="tx2">
                    <a:lumMod val="75000"/>
                  </a:schemeClr>
                </a:solidFill>
              </a:rPr>
              <a:t>Σχεδιασμού και Διαχείρισης Υπηρεσιών Ύδατος</a:t>
            </a:r>
          </a:p>
          <a:p>
            <a:pPr>
              <a:spcBef>
                <a:spcPts val="0"/>
              </a:spcBef>
            </a:pPr>
            <a:endParaRPr lang="el-GR" sz="2400" b="1" dirty="0" smtClean="0">
              <a:solidFill>
                <a:schemeClr val="tx2">
                  <a:lumMod val="7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20080"/>
          </a:xfrm>
        </p:spPr>
        <p:txBody>
          <a:bodyPr>
            <a:noAutofit/>
          </a:bodyPr>
          <a:lstStyle/>
          <a:p>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Βασικές αρχές</a:t>
            </a:r>
            <a:b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a:xfrm>
            <a:off x="457200" y="1628800"/>
            <a:ext cx="8229600" cy="4392487"/>
          </a:xfrm>
        </p:spPr>
        <p:txBody>
          <a:bodyPr>
            <a:normAutofit/>
          </a:bodyPr>
          <a:lstStyle/>
          <a:p>
            <a:pPr lvl="0"/>
            <a:r>
              <a:rPr lang="el-GR" dirty="0" smtClean="0"/>
              <a:t>Η Διαχείριση γίνεται  στο σύνολο του πεδίου.</a:t>
            </a:r>
          </a:p>
          <a:p>
            <a:pPr lvl="0"/>
            <a:r>
              <a:rPr lang="el-GR" dirty="0" smtClean="0"/>
              <a:t>Πρέπει να υπάρχει ένας φορέας που θα ασχολείται με τη διαχείριση σε ένα πεδίο.</a:t>
            </a:r>
          </a:p>
          <a:p>
            <a:pPr lvl="0"/>
            <a:r>
              <a:rPr lang="el-GR" dirty="0" smtClean="0"/>
              <a:t>Γνωρίζουμε ένα γεωθερμικό πεδίο καλύτερα όσο το εκμεταλλευόμαστε. </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467544" y="1844824"/>
            <a:ext cx="8136904" cy="1569660"/>
          </a:xfrm>
          <a:prstGeom prst="rect">
            <a:avLst/>
          </a:prstGeom>
          <a:noFill/>
        </p:spPr>
        <p:txBody>
          <a:bodyPr wrap="square" rtlCol="0">
            <a:spAutoFit/>
          </a:bodyPr>
          <a:lstStyle/>
          <a:p>
            <a:pPr marL="177800" indent="-177800">
              <a:buFont typeface="Arial" pitchFamily="34" charset="0"/>
              <a:buChar char="•"/>
            </a:pPr>
            <a:r>
              <a:rPr lang="el-GR" sz="2400" dirty="0" smtClean="0"/>
              <a:t>Αποκλειστική πρωτοβουλία και ενέργειες της υπηρεσίας.</a:t>
            </a:r>
          </a:p>
          <a:p>
            <a:pPr marL="177800" indent="-177800">
              <a:buFont typeface="Arial" pitchFamily="34" charset="0"/>
              <a:buChar char="•"/>
            </a:pPr>
            <a:r>
              <a:rPr lang="el-GR" sz="2400" dirty="0" smtClean="0"/>
              <a:t>Σκοπός να δημιουργηθεί μηχανισμός διαχείρισης για τη βιωσιμότητα των πεδίων και να γίνει πιο προσιτή η γεωθερμία στον πολίτη. </a:t>
            </a:r>
            <a:endParaRPr lang="el-GR" sz="2400" dirty="0"/>
          </a:p>
        </p:txBody>
      </p:sp>
      <p:sp>
        <p:nvSpPr>
          <p:cNvPr id="5" name="4 - Θέση περιεχομένου"/>
          <p:cNvSpPr>
            <a:spLocks noGrp="1"/>
          </p:cNvSpPr>
          <p:nvPr>
            <p:ph idx="1"/>
          </p:nvPr>
        </p:nvSpPr>
        <p:spPr>
          <a:xfrm>
            <a:off x="457200" y="4077072"/>
            <a:ext cx="8229600" cy="2049091"/>
          </a:xfrm>
        </p:spPr>
        <p:txBody>
          <a:bodyPr/>
          <a:lstStyle/>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a:t>
            </a:r>
            <a:b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l-GR" b="1" dirty="0" smtClean="0"/>
              <a:t> Τεύχος Α’ 45/09.03.2019 </a:t>
            </a:r>
            <a:endParaRPr lang="el-GR" dirty="0"/>
          </a:p>
        </p:txBody>
      </p:sp>
      <p:sp>
        <p:nvSpPr>
          <p:cNvPr id="3" name="2 - Θέση περιεχομένου"/>
          <p:cNvSpPr>
            <a:spLocks noGrp="1"/>
          </p:cNvSpPr>
          <p:nvPr>
            <p:ph idx="1"/>
          </p:nvPr>
        </p:nvSpPr>
        <p:spPr/>
        <p:txBody>
          <a:bodyPr/>
          <a:lstStyle/>
          <a:p>
            <a:pPr marL="0" indent="0" algn="just">
              <a:buNone/>
            </a:pPr>
            <a:r>
              <a:rPr lang="el-GR" dirty="0" smtClean="0"/>
              <a:t/>
            </a:r>
            <a:br>
              <a:rPr lang="el-GR" dirty="0" smtClean="0"/>
            </a:br>
            <a:r>
              <a:rPr lang="el-GR" b="1" i="1" dirty="0" smtClean="0"/>
              <a:t>Έρευνα, εκμετάλλευση και διαχείριση του γεωθερμικού δυναμικού της Χώρας, σύσταση Ελληνικής Αρχής Γεωλογικών και Μεταλλευτικών Ερευνών, ιδιοκτησιακός διαχωρισμός δικτύων διανομής φυσικού αερίου και άλλες διατάξεις.</a:t>
            </a:r>
            <a:endParaRPr lang="el-GR" b="1" i="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96950"/>
          </a:xfrm>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1</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412776"/>
            <a:ext cx="8229600" cy="4464496"/>
          </a:xfrm>
        </p:spPr>
        <p:txBody>
          <a:bodyPr>
            <a:normAutofit fontScale="70000" lnSpcReduction="20000"/>
          </a:bodyPr>
          <a:lstStyle/>
          <a:p>
            <a:pPr algn="just"/>
            <a:r>
              <a:rPr lang="el-GR" dirty="0" smtClean="0"/>
              <a:t>Όλο το Μέρος Α του νόμου επικεντρώνεται στις απαιτούμενες δράσεις για την ασφαλή και </a:t>
            </a:r>
            <a:r>
              <a:rPr lang="el-GR" dirty="0" err="1" smtClean="0"/>
              <a:t>αειφορική</a:t>
            </a:r>
            <a:r>
              <a:rPr lang="el-GR" dirty="0" smtClean="0"/>
              <a:t> εξόρυξη του Γεωθερμικού Δυναμικού (άντληση, επαναφορά ρευστού,  εξαγωγή ενέργειας και </a:t>
            </a:r>
            <a:r>
              <a:rPr lang="el-GR" dirty="0" err="1" smtClean="0"/>
              <a:t>συμπαραγόμενων</a:t>
            </a:r>
            <a:r>
              <a:rPr lang="el-GR" dirty="0" smtClean="0"/>
              <a:t> προϊόντων) μέχρι την επιφάνεια. </a:t>
            </a:r>
          </a:p>
          <a:p>
            <a:pPr algn="just"/>
            <a:r>
              <a:rPr lang="el-GR" dirty="0" smtClean="0"/>
              <a:t>Κατώτερη θερμοκρασία καθορισμού Γεωθερμικό δυναμικό (ΓΘΔ)  </a:t>
            </a:r>
            <a:r>
              <a:rPr lang="el-GR" b="1" dirty="0" smtClean="0"/>
              <a:t>τριάντα βαθμοί Κελσίου </a:t>
            </a:r>
            <a:r>
              <a:rPr lang="el-GR" dirty="0" smtClean="0"/>
              <a:t>(30°C)</a:t>
            </a:r>
            <a:endParaRPr lang="en-US" dirty="0" smtClean="0"/>
          </a:p>
          <a:p>
            <a:pPr algn="just">
              <a:lnSpc>
                <a:spcPct val="115000"/>
              </a:lnSpc>
              <a:spcAft>
                <a:spcPts val="0"/>
              </a:spcAft>
            </a:pPr>
            <a:r>
              <a:rPr lang="el-GR" dirty="0" smtClean="0"/>
              <a:t>Τα γεωθερμικά πεδία διακρίνονται σε </a:t>
            </a:r>
            <a:r>
              <a:rPr lang="el-GR" b="1" dirty="0" smtClean="0"/>
              <a:t>τοπικού</a:t>
            </a:r>
            <a:r>
              <a:rPr lang="el-GR" dirty="0" smtClean="0"/>
              <a:t> (30°C - 90°C)  και </a:t>
            </a:r>
            <a:r>
              <a:rPr lang="el-GR" b="1" dirty="0" smtClean="0"/>
              <a:t>εθνικού  </a:t>
            </a:r>
            <a:r>
              <a:rPr lang="el-GR" dirty="0" smtClean="0"/>
              <a:t>ενδιαφέροντος.</a:t>
            </a:r>
          </a:p>
          <a:p>
            <a:pPr algn="just">
              <a:lnSpc>
                <a:spcPct val="115000"/>
              </a:lnSpc>
            </a:pPr>
            <a:r>
              <a:rPr lang="el-GR" dirty="0" smtClean="0"/>
              <a:t>Ορίζεται η </a:t>
            </a:r>
            <a:r>
              <a:rPr lang="el-GR" b="1" dirty="0" smtClean="0"/>
              <a:t>Περιοχή Γεωθερμικού Ενδιαφέροντος (ΠΓΘΕ) </a:t>
            </a:r>
            <a:r>
              <a:rPr lang="el-GR" dirty="0" smtClean="0"/>
              <a:t>που  είναι ο ευρύτερος χώρος μέσα στον οποίο υπάρχουν ενδείξεις παρουσίας γεωθερμικού δυναμικού θερμοκρασίας έως 90°C.</a:t>
            </a:r>
          </a:p>
          <a:p>
            <a:pPr>
              <a:buNone/>
            </a:pP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2</a:t>
            </a:r>
            <a:endParaRPr lang="el-GR" dirty="0"/>
          </a:p>
        </p:txBody>
      </p:sp>
      <p:sp>
        <p:nvSpPr>
          <p:cNvPr id="3" name="2 - Θέση περιεχομένου"/>
          <p:cNvSpPr>
            <a:spLocks noGrp="1"/>
          </p:cNvSpPr>
          <p:nvPr>
            <p:ph idx="1"/>
          </p:nvPr>
        </p:nvSpPr>
        <p:spPr/>
        <p:txBody>
          <a:bodyPr>
            <a:normAutofit fontScale="92500" lnSpcReduction="20000"/>
          </a:bodyPr>
          <a:lstStyle/>
          <a:p>
            <a:pPr algn="just">
              <a:spcAft>
                <a:spcPts val="600"/>
              </a:spcAft>
            </a:pPr>
            <a:r>
              <a:rPr lang="el-GR" sz="2900" b="1" dirty="0" smtClean="0"/>
              <a:t>Εκμετάλλευση</a:t>
            </a:r>
            <a:r>
              <a:rPr lang="el-GR" sz="2900" dirty="0" smtClean="0"/>
              <a:t> του γεωθερμικού δυναμικού αποτελεί το σύνολο των δραστηριοτήτων που αποσκοπούν στην παραγωγική απόληψη του προϊόντος και παραπροϊόντων και την ασφαλή διάθεση του υποπροϊόντος.</a:t>
            </a:r>
          </a:p>
          <a:p>
            <a:pPr algn="just">
              <a:spcAft>
                <a:spcPts val="600"/>
              </a:spcAft>
            </a:pPr>
            <a:r>
              <a:rPr lang="el-GR" sz="2900" b="1" dirty="0" smtClean="0"/>
              <a:t>Διαχείριση</a:t>
            </a:r>
            <a:r>
              <a:rPr lang="el-GR" sz="2900" dirty="0" smtClean="0"/>
              <a:t> του γεωθερμικού δυναμικού αποτελεί το σύνολο των δραστηριοτήτων που ρυθμίζουν την εκμετάλλευση του γεωθερμικού ρευστού από τα υπόγεια γεωθερμικά συστήματα, με σκοπό τη βιώσιμη – ορθολογική και ολοκληρωμένη αξιοποίηση του. Η διαχείριση αναφέρεται στο σύνολο του πεδίου.</a:t>
            </a:r>
          </a:p>
          <a:p>
            <a:pPr algn="just">
              <a:spcAft>
                <a:spcPts val="600"/>
              </a:spcAft>
            </a:pPr>
            <a:endParaRPr lang="el-GR" dirty="0" smtClean="0">
              <a:latin typeface="Calibri"/>
              <a:ea typeface="Times New Roman"/>
            </a:endParaRPr>
          </a:p>
          <a:p>
            <a:endParaRPr lang="el-GR"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3  </a:t>
            </a:r>
            <a:endParaRPr lang="el-GR" dirty="0"/>
          </a:p>
        </p:txBody>
      </p:sp>
      <p:sp>
        <p:nvSpPr>
          <p:cNvPr id="3" name="2 - Θέση περιεχομένου"/>
          <p:cNvSpPr>
            <a:spLocks noGrp="1"/>
          </p:cNvSpPr>
          <p:nvPr>
            <p:ph idx="1"/>
          </p:nvPr>
        </p:nvSpPr>
        <p:spPr>
          <a:xfrm>
            <a:off x="457200" y="1340769"/>
            <a:ext cx="8229600" cy="4608512"/>
          </a:xfrm>
        </p:spPr>
        <p:txBody>
          <a:bodyPr>
            <a:normAutofit fontScale="85000" lnSpcReduction="10000"/>
          </a:bodyPr>
          <a:lstStyle/>
          <a:p>
            <a:pPr algn="just"/>
            <a:r>
              <a:rPr lang="el-GR" b="1" dirty="0" smtClean="0"/>
              <a:t>Αρμόδιος</a:t>
            </a:r>
            <a:r>
              <a:rPr lang="el-GR" dirty="0" smtClean="0"/>
              <a:t> για την έρευνα, διαχείριση και εκμετάλλευση του γεωθερμικού δυναμικού είναι ο </a:t>
            </a:r>
            <a:r>
              <a:rPr lang="el-GR" b="1" dirty="0" smtClean="0"/>
              <a:t>Υπουργός Περιβάλλοντος και Ενέργειας</a:t>
            </a:r>
            <a:r>
              <a:rPr lang="el-GR" dirty="0" smtClean="0"/>
              <a:t>, με εξαίρεση τα πεδία τοπικού ενδιαφέροντος και τις ΠΓΘΕ, όπου αρμόδιος είναι ο </a:t>
            </a:r>
            <a:r>
              <a:rPr lang="el-GR" b="1" dirty="0" smtClean="0"/>
              <a:t>Συντονιστής της Αποκεντρωμένης Διοίκησης</a:t>
            </a:r>
            <a:r>
              <a:rPr lang="el-GR" dirty="0" smtClean="0"/>
              <a:t>.</a:t>
            </a:r>
          </a:p>
          <a:p>
            <a:pPr algn="just">
              <a:lnSpc>
                <a:spcPct val="115000"/>
              </a:lnSpc>
            </a:pPr>
            <a:r>
              <a:rPr lang="el-GR" dirty="0" smtClean="0"/>
              <a:t>Αυξάνεται η διάρκεια μίσθωσης του δικαιώματος διαχείρισης και εκμετάλλευσης ή μόνον εκμετάλλευσης μέχρι τριάντα (30) έτη, µε δικαίωμα μονομερούς παράτασης από το μισθωτή μέχρι είκοσι (20) επιπλέον έτη, αντί 25 +10 συνολικά.</a:t>
            </a:r>
            <a:endParaRPr lang="en-US" dirty="0" smtClean="0"/>
          </a:p>
          <a:p>
            <a:pPr algn="just">
              <a:lnSpc>
                <a:spcPct val="115000"/>
              </a:lnSpc>
              <a:spcAft>
                <a:spcPts val="0"/>
              </a:spcAft>
            </a:pPr>
            <a:endParaRPr lang="el-GR" dirty="0" smtClean="0">
              <a:solidFill>
                <a:srgbClr val="000000"/>
              </a:solidFill>
              <a:latin typeface="Arial Narrow"/>
              <a:ea typeface="Calibri"/>
              <a:cs typeface="Times New Roman"/>
            </a:endParaRPr>
          </a:p>
          <a:p>
            <a:endParaRPr lang="el-GR" dirty="0" smtClean="0">
              <a:latin typeface="Calibri"/>
              <a:ea typeface="Calibri"/>
              <a:cs typeface="Times New Roman"/>
            </a:endParaRP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4</a:t>
            </a:r>
            <a:endParaRPr lang="el-GR" dirty="0"/>
          </a:p>
        </p:txBody>
      </p:sp>
      <p:sp>
        <p:nvSpPr>
          <p:cNvPr id="3" name="2 - Θέση περιεχομένου"/>
          <p:cNvSpPr>
            <a:spLocks noGrp="1"/>
          </p:cNvSpPr>
          <p:nvPr>
            <p:ph idx="1"/>
          </p:nvPr>
        </p:nvSpPr>
        <p:spPr/>
        <p:txBody>
          <a:bodyPr/>
          <a:lstStyle/>
          <a:p>
            <a:pPr marL="0" indent="0" algn="just">
              <a:buNone/>
            </a:pPr>
            <a:r>
              <a:rPr lang="el-GR" dirty="0" smtClean="0"/>
              <a:t>Η εκμίσθωση του δικαιώματος έρευνας, διαχείρισης και εκμετάλλευσης γεωθερμικού δυναμικού στα </a:t>
            </a:r>
            <a:r>
              <a:rPr lang="el-GR" b="1" dirty="0" smtClean="0"/>
              <a:t>πεδία εθνικού ενδιαφέροντος</a:t>
            </a:r>
            <a:r>
              <a:rPr lang="el-GR" dirty="0" smtClean="0"/>
              <a:t> και τις μη χαρακτηρισμένες περιοχές γίνεται ύστερα από διαγωνισμό με προσφορές.</a:t>
            </a:r>
            <a:endParaRPr lang="el-G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5</a:t>
            </a:r>
            <a:endParaRPr lang="el-GR" dirty="0"/>
          </a:p>
        </p:txBody>
      </p:sp>
      <p:sp>
        <p:nvSpPr>
          <p:cNvPr id="3" name="2 - Θέση περιεχομένου"/>
          <p:cNvSpPr>
            <a:spLocks noGrp="1"/>
          </p:cNvSpPr>
          <p:nvPr>
            <p:ph idx="1"/>
          </p:nvPr>
        </p:nvSpPr>
        <p:spPr/>
        <p:txBody>
          <a:bodyPr>
            <a:normAutofit fontScale="92500"/>
          </a:bodyPr>
          <a:lstStyle/>
          <a:p>
            <a:pPr marL="0" indent="0" algn="just">
              <a:buNone/>
            </a:pPr>
            <a:r>
              <a:rPr lang="el-GR" dirty="0" smtClean="0"/>
              <a:t>Η εκμίσθωση των δικαιωμάτων έρευνας, διαχείρισης και εκμετάλλευσης γεωθερμικού δυναμικού στα </a:t>
            </a:r>
            <a:r>
              <a:rPr lang="el-GR" b="1" dirty="0" smtClean="0"/>
              <a:t>πεδία τοπικού ενδιαφέροντος και ΠΓΘΕ</a:t>
            </a:r>
            <a:r>
              <a:rPr lang="el-GR" dirty="0" smtClean="0"/>
              <a:t> γίνεται, ύστερα από διαγωνισμό με προσφορές. </a:t>
            </a:r>
          </a:p>
          <a:p>
            <a:pPr marL="0" indent="0" algn="just">
              <a:buNone/>
            </a:pPr>
            <a:r>
              <a:rPr lang="el-GR" dirty="0" smtClean="0"/>
              <a:t>Η εκμίσθωση της έρευνας και της εκμετάλλευσης μπορεί να γίνεται και ύστερα από δημόσια πρόσκληση εκδήλωσης ενδιαφέροντος, μετά από αίτηση ενδιαφερομένου.</a:t>
            </a:r>
            <a:endParaRPr lang="el-G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6</a:t>
            </a:r>
            <a:endParaRPr lang="el-GR" dirty="0"/>
          </a:p>
        </p:txBody>
      </p:sp>
      <p:sp>
        <p:nvSpPr>
          <p:cNvPr id="3" name="2 - Θέση περιεχομένου"/>
          <p:cNvSpPr>
            <a:spLocks noGrp="1"/>
          </p:cNvSpPr>
          <p:nvPr>
            <p:ph idx="1"/>
          </p:nvPr>
        </p:nvSpPr>
        <p:spPr>
          <a:xfrm>
            <a:off x="457200" y="1268761"/>
            <a:ext cx="8229600" cy="4392488"/>
          </a:xfrm>
        </p:spPr>
        <p:txBody>
          <a:bodyPr>
            <a:normAutofit/>
          </a:bodyPr>
          <a:lstStyle/>
          <a:p>
            <a:pPr indent="12700" algn="just">
              <a:buNone/>
            </a:pPr>
            <a:r>
              <a:rPr lang="el-GR" dirty="0" smtClean="0"/>
              <a:t>Η Αποκεντρωμένη Διοίκηση έχει τη δυνατότητα να μισθώσει τη διαχείριση μαζί με την εκμετάλλευση για το σύνολο του πεδίου.</a:t>
            </a:r>
          </a:p>
          <a:p>
            <a:pPr indent="12700" algn="just">
              <a:buNone/>
            </a:pPr>
            <a:r>
              <a:rPr lang="el-GR" dirty="0" smtClean="0"/>
              <a:t>Όμως καλείται ουσιαστικά  να λειτουργεί ως </a:t>
            </a:r>
            <a:r>
              <a:rPr lang="el-GR" b="1" dirty="0" smtClean="0"/>
              <a:t>φορέας διαχείρισης, </a:t>
            </a:r>
            <a:r>
              <a:rPr lang="el-GR" dirty="0" smtClean="0"/>
              <a:t>ώστε να γίνεται ορθολογική διαχείριση του κάθε πεδίου με ξεκάθαρες διαδικασίες.</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7</a:t>
            </a: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l-GR" sz="3800" dirty="0" smtClean="0"/>
              <a:t>Στο πλαίσιο αυτό η Αποκεντρωμένη Διοίκηση δύναται:</a:t>
            </a:r>
          </a:p>
          <a:p>
            <a:pPr algn="just">
              <a:lnSpc>
                <a:spcPct val="115000"/>
              </a:lnSpc>
            </a:pPr>
            <a:r>
              <a:rPr lang="el-GR" sz="3800" dirty="0" smtClean="0"/>
              <a:t>να εκμισθώνει το δικαίωμα έρευνας σε τμήμα των γεωθερμικών πεδίων ή περιοχών με σκοπό μόνο το δικαίωμα εκμετάλλευσης.</a:t>
            </a:r>
          </a:p>
          <a:p>
            <a:pPr algn="just">
              <a:lnSpc>
                <a:spcPct val="115000"/>
              </a:lnSpc>
            </a:pPr>
            <a:r>
              <a:rPr lang="el-GR" sz="3800" dirty="0" smtClean="0"/>
              <a:t>να μισθώσει δυναμικό  μεμονωμένων  γεωτρήσεων.</a:t>
            </a:r>
          </a:p>
          <a:p>
            <a:pPr marL="0" indent="0" algn="just">
              <a:lnSpc>
                <a:spcPct val="115000"/>
              </a:lnSpc>
              <a:buNone/>
            </a:pPr>
            <a:endParaRPr lang="el-GR" sz="4000" dirty="0" smtClean="0"/>
          </a:p>
          <a:p>
            <a:pPr marL="0" indent="0" algn="just">
              <a:lnSpc>
                <a:spcPct val="115000"/>
              </a:lnSpc>
              <a:buNone/>
            </a:pPr>
            <a:r>
              <a:rPr lang="el-GR" sz="4000" dirty="0" smtClean="0"/>
              <a:t>Η Αποκεντρωμένη Διοίκηση,  δύνανται να έχει πέραν του ΙΓΜΕ (ΕΑΓΜΕ), επιστημονικούς συμβούλους από οιοδήποτε Επιστημονικό, Ερευνητικό ή Ακαδημαϊκό φορέα, προκειμένου να βοηθηθούν στο έργο της.</a:t>
            </a:r>
          </a:p>
          <a:p>
            <a:pPr algn="just">
              <a:lnSpc>
                <a:spcPct val="115000"/>
              </a:lnSpc>
            </a:pPr>
            <a:endParaRPr lang="el-GR" sz="3800"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Τι είναι γεωθερμική ενέργεια;</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p:txBody>
          <a:bodyPr>
            <a:normAutofit fontScale="92500" lnSpcReduction="10000"/>
          </a:bodyPr>
          <a:lstStyle/>
          <a:p>
            <a:pPr marL="0" indent="0">
              <a:buNone/>
            </a:pPr>
            <a:r>
              <a:rPr lang="el-GR" dirty="0" smtClean="0"/>
              <a:t>«Γεωθερμική ενέργεια είναι η ενέργεια που είναι αποθηκευμένη με μορφή θερμότητας κάτω από την επιφάνεια της Γής.»</a:t>
            </a:r>
          </a:p>
          <a:p>
            <a:pPr marL="0" indent="0" algn="r">
              <a:buNone/>
            </a:pPr>
            <a:r>
              <a:rPr lang="el-GR" sz="2000" dirty="0" smtClean="0"/>
              <a:t>Ευρωπαϊκό Συμβούλιο Γεωθερμικής Ενέργειας</a:t>
            </a:r>
          </a:p>
          <a:p>
            <a:pPr marL="0" indent="0" algn="r">
              <a:buNone/>
            </a:pPr>
            <a:endParaRPr lang="el-GR" sz="2000" dirty="0" smtClean="0"/>
          </a:p>
          <a:p>
            <a:pPr marL="0" indent="0">
              <a:buNone/>
            </a:pPr>
            <a:r>
              <a:rPr lang="el-GR" dirty="0" smtClean="0"/>
              <a:t>Αποτελεί μία :</a:t>
            </a:r>
          </a:p>
          <a:p>
            <a:pPr marL="0" indent="0" algn="ctr">
              <a:buNone/>
            </a:pPr>
            <a:r>
              <a:rPr lang="el-GR" dirty="0" smtClean="0"/>
              <a:t>Ήπια</a:t>
            </a:r>
          </a:p>
          <a:p>
            <a:pPr marL="0" indent="0" algn="ctr">
              <a:buNone/>
            </a:pPr>
            <a:r>
              <a:rPr lang="el-GR" dirty="0" smtClean="0"/>
              <a:t>Καθαρή </a:t>
            </a:r>
          </a:p>
          <a:p>
            <a:pPr marL="0" indent="0" algn="ctr">
              <a:buNone/>
            </a:pPr>
            <a:r>
              <a:rPr lang="el-GR" dirty="0" smtClean="0"/>
              <a:t>Φιλική στο Περιβάλλον </a:t>
            </a:r>
          </a:p>
          <a:p>
            <a:pPr marL="0" indent="0" algn="ctr">
              <a:buNone/>
            </a:pPr>
            <a:r>
              <a:rPr lang="el-GR" dirty="0" smtClean="0"/>
              <a:t>Ανανεώσιμη Πηγή Ενέργειας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8</a:t>
            </a:r>
            <a:endParaRPr lang="el-GR" dirty="0"/>
          </a:p>
        </p:txBody>
      </p:sp>
      <p:sp>
        <p:nvSpPr>
          <p:cNvPr id="3" name="2 - Θέση περιεχομένου"/>
          <p:cNvSpPr>
            <a:spLocks noGrp="1"/>
          </p:cNvSpPr>
          <p:nvPr>
            <p:ph idx="1"/>
          </p:nvPr>
        </p:nvSpPr>
        <p:spPr>
          <a:xfrm>
            <a:off x="457200" y="1124744"/>
            <a:ext cx="8229600" cy="5001419"/>
          </a:xfrm>
        </p:spPr>
        <p:txBody>
          <a:bodyPr>
            <a:noAutofit/>
          </a:bodyPr>
          <a:lstStyle/>
          <a:p>
            <a:pPr algn="just"/>
            <a:r>
              <a:rPr lang="el-GR" sz="2400" dirty="0" smtClean="0"/>
              <a:t>Προβλέπεται η σύνταξη από κάθε Αποκεντρωμένη Διοίκηση </a:t>
            </a:r>
            <a:r>
              <a:rPr lang="el-GR" sz="2400" u="sng" dirty="0" smtClean="0"/>
              <a:t>ετήσιας έκθεσης πεπραγμένων </a:t>
            </a:r>
            <a:r>
              <a:rPr lang="el-GR" sz="2400" dirty="0" smtClean="0"/>
              <a:t>του προηγούμενου έτους. Προβλέπεται επίσης τουλάχιστον ανά 5ετία η σύνταξη </a:t>
            </a:r>
            <a:r>
              <a:rPr lang="el-GR" sz="2400" b="1" dirty="0" smtClean="0"/>
              <a:t>Σχεδίου Ανάπτυξης</a:t>
            </a:r>
            <a:r>
              <a:rPr lang="el-GR" sz="2400" dirty="0" smtClean="0"/>
              <a:t>, το οποίο αξιολογείται εντός διμήνου επί τεχνικών θεμάτων από το  ΙΓΜΕ (ΕΑΓΜΕ).</a:t>
            </a:r>
          </a:p>
          <a:p>
            <a:pPr algn="just"/>
            <a:r>
              <a:rPr lang="el-GR" sz="2400" dirty="0" smtClean="0"/>
              <a:t>Το Σχέδιο Ανάπτυξης περιλαμβάνει δράσεις έρευνας και εκμετάλλευσης όπως ενδεικτικά αίτημα αύξησης του προς εκμετάλλευση δυναμικού σε ένα γεωθερμικό πεδίο ή καθορισμού νέων Περιοχών Γεωθερμικού Ενδιαφέροντος (ΠΓΘΕ). Το τελικό κείμενο δημοσιοποιείται από την Αποκεντρωμένη Διοίκηση με ενσωματωμένες τις τυχόν τροποποιήσεις.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9</a:t>
            </a:r>
            <a:endParaRPr lang="el-GR" dirty="0"/>
          </a:p>
        </p:txBody>
      </p:sp>
      <p:sp>
        <p:nvSpPr>
          <p:cNvPr id="3" name="2 - Θέση περιεχομένου"/>
          <p:cNvSpPr>
            <a:spLocks noGrp="1"/>
          </p:cNvSpPr>
          <p:nvPr>
            <p:ph idx="1"/>
          </p:nvPr>
        </p:nvSpPr>
        <p:spPr/>
        <p:txBody>
          <a:bodyPr>
            <a:normAutofit fontScale="55000" lnSpcReduction="20000"/>
          </a:bodyPr>
          <a:lstStyle/>
          <a:p>
            <a:pPr algn="just"/>
            <a:r>
              <a:rPr lang="el-GR" sz="4400" dirty="0" smtClean="0"/>
              <a:t>Δίνεται η δυνατότητα με ΚΥΑ των Υπουργών Οικονομίας και Οικονομικών και ΠΕΝ να θεσπίζονται ειδικά κίνητρα για την ανάπτυξη της γεωθερμίας.</a:t>
            </a:r>
          </a:p>
          <a:p>
            <a:pPr algn="just"/>
            <a:r>
              <a:rPr lang="el-GR" sz="4400" dirty="0" smtClean="0"/>
              <a:t>Συστήνεται Εθνικό Μητρώο Γεωθερμικών Σημείων, ουσιαστικό εργαλείο για την διαχειριστή, με τελικό στόχο την δημιουργία διαδικτυακής πύλης Εθνικού Μητρώου Γεωθερμικών Σημείων (ΔΠΕΜΓΕΣ).</a:t>
            </a:r>
          </a:p>
          <a:p>
            <a:pPr algn="just"/>
            <a:r>
              <a:rPr lang="el-GR" sz="4400" dirty="0" smtClean="0"/>
              <a:t>Προβλέπεται η σύσταση Επιτροπής  Αντιμετώπισης Προβλημάτων σε κάθε Αποκεντρωμένη Διοίκηση για την επίλυση ζητημάτων αξιοποίησης ΓΘΔ και διαχείρισης υδάτων (καμία σχέση με ιαματικά).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10</a:t>
            </a:r>
            <a:endParaRPr lang="el-GR" dirty="0"/>
          </a:p>
        </p:txBody>
      </p:sp>
      <p:sp>
        <p:nvSpPr>
          <p:cNvPr id="3" name="2 - Θέση περιεχομένου"/>
          <p:cNvSpPr>
            <a:spLocks noGrp="1"/>
          </p:cNvSpPr>
          <p:nvPr>
            <p:ph idx="1"/>
          </p:nvPr>
        </p:nvSpPr>
        <p:spPr/>
        <p:txBody>
          <a:bodyPr>
            <a:normAutofit fontScale="85000" lnSpcReduction="10000"/>
          </a:bodyPr>
          <a:lstStyle/>
          <a:p>
            <a:pPr marL="0" indent="0" algn="just">
              <a:buNone/>
            </a:pPr>
            <a:r>
              <a:rPr lang="el-GR" dirty="0" smtClean="0"/>
              <a:t>Κάτοχοι νόμιμων γεωτρήσεων με θερμοκρασία ρευστού μεταξύ 30</a:t>
            </a:r>
            <a:r>
              <a:rPr lang="el-GR" baseline="30000" dirty="0" smtClean="0"/>
              <a:t>o</a:t>
            </a:r>
            <a:r>
              <a:rPr lang="el-GR" dirty="0" smtClean="0"/>
              <a:t>C και 90</a:t>
            </a:r>
            <a:r>
              <a:rPr lang="el-GR" baseline="30000" dirty="0" smtClean="0"/>
              <a:t>o</a:t>
            </a:r>
            <a:r>
              <a:rPr lang="el-GR" dirty="0" smtClean="0"/>
              <a:t>C, που έχουν ανορυχθεί </a:t>
            </a:r>
            <a:r>
              <a:rPr lang="el-GR" b="1" dirty="0" smtClean="0"/>
              <a:t>εκτός</a:t>
            </a:r>
            <a:r>
              <a:rPr lang="el-GR" dirty="0" smtClean="0"/>
              <a:t> γεωθερμικών πεδίων &amp; περιοχών γεωθερμικού ενδιαφέροντος, μπορεί να μισθώσουν το εντοπιζόμενο σε αυτές γεωθερμικό δυναμικό για ίδια χρήση, σύμφωνα με τις διατάξεις του παρόντος. </a:t>
            </a:r>
          </a:p>
          <a:p>
            <a:pPr marL="0" indent="0" algn="just">
              <a:buNone/>
            </a:pPr>
            <a:r>
              <a:rPr lang="el-GR" dirty="0" smtClean="0"/>
              <a:t>Στην περίπτωση αυτή, η οικεία Αποκεντρωμένη Διοίκηση οφείλει μέσα σε ένα εξάμηνο από την εκμίσθωσή τους να υποβάλλει τροποποιημένο σχέδιο ανάπτυξης, για να εντάξει την περιοχή αυτή στις περιοχές γεωθερμικού ενδιαφέροντος.</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και ιαματικά    1 </a:t>
            </a:r>
            <a:endParaRPr lang="el-GR" dirty="0"/>
          </a:p>
        </p:txBody>
      </p:sp>
      <p:sp>
        <p:nvSpPr>
          <p:cNvPr id="3" name="2 - Θέση περιεχομένου"/>
          <p:cNvSpPr>
            <a:spLocks noGrp="1"/>
          </p:cNvSpPr>
          <p:nvPr>
            <p:ph idx="1"/>
          </p:nvPr>
        </p:nvSpPr>
        <p:spPr/>
        <p:txBody>
          <a:bodyPr/>
          <a:lstStyle/>
          <a:p>
            <a:pPr marL="0" indent="450850"/>
            <a:r>
              <a:rPr lang="el-GR" dirty="0" smtClean="0"/>
              <a:t>Τα ιαματικά </a:t>
            </a:r>
            <a:r>
              <a:rPr lang="en-US" b="1" dirty="0" smtClean="0"/>
              <a:t>&gt;</a:t>
            </a:r>
            <a:r>
              <a:rPr lang="el-GR" b="1" dirty="0" smtClean="0"/>
              <a:t>30</a:t>
            </a:r>
            <a:r>
              <a:rPr lang="el-GR" b="1" baseline="30000" dirty="0" smtClean="0"/>
              <a:t>ο</a:t>
            </a:r>
            <a:r>
              <a:rPr lang="en-US" b="1" dirty="0" smtClean="0"/>
              <a:t>C</a:t>
            </a:r>
            <a:r>
              <a:rPr lang="el-GR" dirty="0" smtClean="0"/>
              <a:t> ανήκουν σε γεωθερμικό πεδίο, επομένως πρέπει να διαχειρίζονται από τον ίδιο φορέα.</a:t>
            </a:r>
          </a:p>
          <a:p>
            <a:pPr marL="0" indent="450850" algn="just"/>
            <a:r>
              <a:rPr lang="el-GR" dirty="0" smtClean="0"/>
              <a:t>Τροποποιούνται τα άρθρα του ν. 3498/2006 που αναφέρονται σε θέματα ενέργειας.</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και ιαματικά    2</a:t>
            </a:r>
            <a:endParaRPr lang="el-GR" dirty="0"/>
          </a:p>
        </p:txBody>
      </p:sp>
      <p:sp>
        <p:nvSpPr>
          <p:cNvPr id="3" name="2 - Θέση περιεχομένου"/>
          <p:cNvSpPr>
            <a:spLocks noGrp="1"/>
          </p:cNvSpPr>
          <p:nvPr>
            <p:ph idx="1"/>
          </p:nvPr>
        </p:nvSpPr>
        <p:spPr>
          <a:xfrm>
            <a:off x="457200" y="1484783"/>
            <a:ext cx="8229600" cy="4536505"/>
          </a:xfrm>
        </p:spPr>
        <p:txBody>
          <a:bodyPr>
            <a:normAutofit fontScale="77500" lnSpcReduction="20000"/>
          </a:bodyPr>
          <a:lstStyle/>
          <a:p>
            <a:pPr indent="12700" algn="just">
              <a:buNone/>
            </a:pPr>
            <a:r>
              <a:rPr lang="el-GR" dirty="0" smtClean="0"/>
              <a:t>Η διαχείρισή των </a:t>
            </a:r>
            <a:r>
              <a:rPr lang="el-GR" b="1" dirty="0" smtClean="0"/>
              <a:t>ιαματικών πόρων με θερμοκρασία  νερού άνω των 30°C </a:t>
            </a:r>
            <a:r>
              <a:rPr lang="el-GR" dirty="0" smtClean="0"/>
              <a:t>εντάσσεται στις αρμοδιότητες της Αποκεντρωμένης Διοίκησης, αφού η ορθή διαχείριση απαιτεί ο διαχειριστής να είναι υπεύθυνος για το σύνολο του πόρου. </a:t>
            </a:r>
          </a:p>
          <a:p>
            <a:pPr indent="12700" algn="just">
              <a:buNone/>
            </a:pPr>
            <a:r>
              <a:rPr lang="el-GR" dirty="0" smtClean="0"/>
              <a:t>Στη περίπτωση αυτή η ιαματική χρήση θεωρείται ως </a:t>
            </a:r>
            <a:r>
              <a:rPr lang="el-GR" b="1" dirty="0" smtClean="0"/>
              <a:t>πρώτης προτεραιότητας</a:t>
            </a:r>
            <a:r>
              <a:rPr lang="el-GR" dirty="0" smtClean="0"/>
              <a:t> (πρωτεύουσα χρήση) και προστατεύεται έναντι άλλης χρήσης.</a:t>
            </a:r>
          </a:p>
          <a:p>
            <a:pPr indent="12700" algn="just">
              <a:buNone/>
            </a:pPr>
            <a:r>
              <a:rPr lang="el-GR" dirty="0" smtClean="0"/>
              <a:t>Όμως η ενεργειακή αξιοποίηση γίνεται απρόσκοπτα από τον διαχειριστή, μετά φυσικά την εξασφάλιση της πρωτεύουσας χρήσης.  </a:t>
            </a:r>
            <a:endParaRPr lang="en-US" dirty="0" smtClean="0"/>
          </a:p>
          <a:p>
            <a:pPr indent="12700" algn="just">
              <a:buNone/>
            </a:pPr>
            <a:r>
              <a:rPr lang="el-GR" dirty="0" smtClean="0"/>
              <a:t>Το Υπ. Τουρισμού παραμένει υπεύθυνο για την ιαματική χρήση και τον τρόπο διαχείρισής της.  </a:t>
            </a:r>
          </a:p>
          <a:p>
            <a:pPr indent="12700" algn="just">
              <a:buNone/>
            </a:pPr>
            <a:endParaRPr lang="el-GR" dirty="0" smtClean="0"/>
          </a:p>
          <a:p>
            <a:pPr indent="12700" algn="just">
              <a:buNone/>
            </a:pP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και ιαματικά    3</a:t>
            </a:r>
            <a:endParaRPr lang="el-GR" dirty="0"/>
          </a:p>
        </p:txBody>
      </p:sp>
      <p:sp>
        <p:nvSpPr>
          <p:cNvPr id="3" name="2 - Θέση περιεχομένου"/>
          <p:cNvSpPr>
            <a:spLocks noGrp="1"/>
          </p:cNvSpPr>
          <p:nvPr>
            <p:ph idx="1"/>
          </p:nvPr>
        </p:nvSpPr>
        <p:spPr/>
        <p:txBody>
          <a:bodyPr/>
          <a:lstStyle/>
          <a:p>
            <a:r>
              <a:rPr lang="el-GR" dirty="0" smtClean="0"/>
              <a:t>Η αναγνώριση φυσικού πόρου ως ιαματικού, γίνεται με απόφαση του Υπουργού Τουρισμού, μετά από σύμφωνη γνώμη της Επιτροπής Προστασίας Ιαματικών Φυσικών Πόρων. ν. 3498/2006. </a:t>
            </a:r>
          </a:p>
          <a:p>
            <a:r>
              <a:rPr lang="el-GR" dirty="0" smtClean="0"/>
              <a:t>Θα πρέπει να υπάρχει σαφής και πλήρως αιτιολογημένος καθορισμός της ποσότητας και της θερμοκρασίας.</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και ιαματικά    4</a:t>
            </a:r>
            <a:endParaRPr lang="el-GR" dirty="0"/>
          </a:p>
        </p:txBody>
      </p:sp>
      <p:sp>
        <p:nvSpPr>
          <p:cNvPr id="3" name="2 - Θέση περιεχομένου"/>
          <p:cNvSpPr>
            <a:spLocks noGrp="1"/>
          </p:cNvSpPr>
          <p:nvPr>
            <p:ph idx="1"/>
          </p:nvPr>
        </p:nvSpPr>
        <p:spPr>
          <a:xfrm>
            <a:off x="457200" y="1268760"/>
            <a:ext cx="8229600" cy="4857403"/>
          </a:xfrm>
        </p:spPr>
        <p:txBody>
          <a:bodyPr>
            <a:normAutofit fontScale="70000" lnSpcReduction="20000"/>
          </a:bodyPr>
          <a:lstStyle/>
          <a:p>
            <a:pPr marL="0" indent="0" algn="ctr">
              <a:buNone/>
            </a:pPr>
            <a:r>
              <a:rPr lang="en-US" u="sng" dirty="0" smtClean="0"/>
              <a:t>T</a:t>
            </a:r>
            <a:r>
              <a:rPr lang="el-GR" u="sng" dirty="0" err="1" smtClean="0"/>
              <a:t>ροποποίηση</a:t>
            </a:r>
            <a:r>
              <a:rPr lang="el-GR" u="sng" dirty="0" smtClean="0"/>
              <a:t> της απόφασης αναγνώρισης, και  εκκρεμείς διαδικασίες αναγνώρισης, εντός χαρακτηρισμένου γεωθερμικού πεδίου</a:t>
            </a:r>
            <a:r>
              <a:rPr lang="en-US" u="sng" dirty="0" smtClean="0"/>
              <a:t>, </a:t>
            </a:r>
            <a:r>
              <a:rPr lang="el-GR" u="sng" dirty="0" smtClean="0"/>
              <a:t>ως προς τη διαθέσιμη παροχή και θερμοκρασία:</a:t>
            </a:r>
            <a:endParaRPr lang="en-US" u="sng" dirty="0" smtClean="0"/>
          </a:p>
          <a:p>
            <a:pPr marL="0" indent="0">
              <a:buNone/>
            </a:pPr>
            <a:r>
              <a:rPr lang="el-GR" dirty="0" smtClean="0"/>
              <a:t>Για την αναγνώριση φυσικού πόρου ως ιαματικού, απαιτείται </a:t>
            </a:r>
            <a:r>
              <a:rPr lang="en-US" dirty="0" smtClean="0"/>
              <a:t>KYA</a:t>
            </a:r>
            <a:r>
              <a:rPr lang="el-GR" dirty="0" smtClean="0"/>
              <a:t> των Υπουργών Περιβάλλοντος </a:t>
            </a:r>
            <a:r>
              <a:rPr lang="en-US" dirty="0" smtClean="0"/>
              <a:t>-</a:t>
            </a:r>
            <a:r>
              <a:rPr lang="el-GR" dirty="0" smtClean="0"/>
              <a:t> Ενέργειας και Τουρισμού, μετά από: </a:t>
            </a:r>
            <a:endParaRPr lang="en-US" dirty="0" smtClean="0"/>
          </a:p>
          <a:p>
            <a:r>
              <a:rPr lang="el-GR" dirty="0" smtClean="0"/>
              <a:t>σύμφωνη γνώμη της Επιτροπής Προστασίας Ιαματικών Φυσικών Πόρων </a:t>
            </a:r>
            <a:endParaRPr lang="en-US" dirty="0" smtClean="0"/>
          </a:p>
          <a:p>
            <a:r>
              <a:rPr lang="el-GR" dirty="0" smtClean="0"/>
              <a:t>και εισήγηση </a:t>
            </a:r>
            <a:endParaRPr lang="en-US" dirty="0" smtClean="0"/>
          </a:p>
          <a:p>
            <a:pPr marL="531813" indent="-176213"/>
            <a:r>
              <a:rPr lang="el-GR" dirty="0" smtClean="0"/>
              <a:t>της Ε.Α.Γ.Μ.Ε. και </a:t>
            </a:r>
            <a:endParaRPr lang="en-US" dirty="0" smtClean="0"/>
          </a:p>
          <a:p>
            <a:pPr marL="531813" indent="-176213"/>
            <a:r>
              <a:rPr lang="el-GR" dirty="0" smtClean="0"/>
              <a:t>του αρμόδιου Συντονιστή της Αποκεντρωμένης Διοίκησης ως προς τη διαθέσιμη παροχή και θερμοκρασία. </a:t>
            </a:r>
            <a:endParaRPr lang="en-US" dirty="0" smtClean="0"/>
          </a:p>
          <a:p>
            <a:pPr marL="0" indent="0">
              <a:buNone/>
            </a:pPr>
            <a:r>
              <a:rPr lang="el-GR" dirty="0" smtClean="0"/>
              <a:t>Οι εισηγήσεις της Ε.Α.Γ.Μ.Ε. και του Συντονιστή υποβάλλονται στο Υπουργείο Περιβάλλοντος και Ενέργειας εντός ενός (1) μηνός από την παραλαβή του αιτήματος προς εισήγηση, αλλιώς θεωρούνται θετικές. </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και ιαματικά    5</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Μετά την αναγνώριση</a:t>
            </a:r>
          </a:p>
          <a:p>
            <a:pPr marL="0" indent="0" algn="just">
              <a:buNone/>
            </a:pPr>
            <a:r>
              <a:rPr lang="el-GR" dirty="0" smtClean="0"/>
              <a:t>Το όργανο που είναι αρμόδιο για την εκμίσθωση, με απόφασή του, ορίζει, σύμφωνα με τους ήδη ή μελλοντικά αναγνωρισμένους ιαματικούς φυσικούς πόρους τις περιοχές και τις ποσότητες γεωθερμικού δυναμικού, για τις οποίες ισχύει η ανωτέρω πρωτεύουσα χρήση.</a:t>
            </a:r>
          </a:p>
          <a:p>
            <a:endParaRPr lang="el-GR"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και ιαματικά    6</a:t>
            </a:r>
            <a:endParaRPr lang="el-GR" dirty="0"/>
          </a:p>
        </p:txBody>
      </p:sp>
      <p:sp>
        <p:nvSpPr>
          <p:cNvPr id="3" name="2 - Θέση περιεχομένου"/>
          <p:cNvSpPr>
            <a:spLocks noGrp="1"/>
          </p:cNvSpPr>
          <p:nvPr>
            <p:ph idx="1"/>
          </p:nvPr>
        </p:nvSpPr>
        <p:spPr/>
        <p:txBody>
          <a:bodyPr/>
          <a:lstStyle/>
          <a:p>
            <a:pPr marL="0" indent="0">
              <a:buNone/>
            </a:pPr>
            <a:r>
              <a:rPr lang="el-GR" dirty="0" smtClean="0"/>
              <a:t>Με κοινή απόφαση των Υπουργών Περιβάλλοντος και Ενέργειας και Τουρισμού μπορεί να ρυθμίζονται ειδικότερα κατά περίπτωση θέματα που αφορούν τη δίαιτα, την παροχή ή την ποιότητα του ύδατος αναγνωρισμένων φυσικών πόρων.</a:t>
            </a:r>
          </a:p>
          <a:p>
            <a:pPr>
              <a:buNone/>
            </a:pPr>
            <a:endParaRPr lang="el-GR"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ΝΟΜΟΣ 4602/2019  και ιαματικά    8</a:t>
            </a:r>
            <a:endParaRPr lang="el-GR" dirty="0"/>
          </a:p>
        </p:txBody>
      </p:sp>
      <p:sp>
        <p:nvSpPr>
          <p:cNvPr id="3" name="2 - Θέση περιεχομένου"/>
          <p:cNvSpPr>
            <a:spLocks noGrp="1"/>
          </p:cNvSpPr>
          <p:nvPr>
            <p:ph idx="1"/>
          </p:nvPr>
        </p:nvSpPr>
        <p:spPr/>
        <p:txBody>
          <a:bodyPr>
            <a:normAutofit fontScale="77500" lnSpcReduction="20000"/>
          </a:bodyPr>
          <a:lstStyle/>
          <a:p>
            <a:pPr marL="0" indent="0" algn="just">
              <a:buNone/>
            </a:pPr>
            <a:r>
              <a:rPr lang="el-GR" dirty="0" smtClean="0"/>
              <a:t>Σε περίπτωση που σε ήδη ή μελλοντικά αναγνωρισμένους ιαματικούς φυσικούς πόρους υπάρχει διαθεσιμότητα γεωθερμικού δυναμικού, σύμφωνα με τη σχετική απόφαση αναγνώρισης, </a:t>
            </a:r>
            <a:r>
              <a:rPr lang="el-GR" u="sng" dirty="0" smtClean="0"/>
              <a:t>οι εγκαταστάσεις των ιαματικών λουτρών προηγούνται στην ενεργειακή αξιοποίηση αυτού</a:t>
            </a:r>
            <a:r>
              <a:rPr lang="el-GR" dirty="0" smtClean="0"/>
              <a:t>. </a:t>
            </a:r>
          </a:p>
          <a:p>
            <a:pPr marL="0" indent="0" algn="just">
              <a:buNone/>
            </a:pPr>
            <a:r>
              <a:rPr lang="el-GR" dirty="0" smtClean="0"/>
              <a:t>Για τον σκοπό αυτόν, ο ενδιαφερόμενος οφείλει να καταθέσει </a:t>
            </a:r>
            <a:r>
              <a:rPr lang="el-GR" u="sng" dirty="0" smtClean="0"/>
              <a:t>αίτηση</a:t>
            </a:r>
            <a:r>
              <a:rPr lang="el-GR" dirty="0" smtClean="0"/>
              <a:t>, συνοδευόμενη από </a:t>
            </a:r>
            <a:r>
              <a:rPr lang="el-GR" u="sng" dirty="0" smtClean="0"/>
              <a:t>επενδυτικό σχέδιο </a:t>
            </a:r>
            <a:r>
              <a:rPr lang="el-GR" dirty="0" smtClean="0"/>
              <a:t>από το οποίο προκύπτει η </a:t>
            </a:r>
            <a:r>
              <a:rPr lang="el-GR" b="1" dirty="0" smtClean="0"/>
              <a:t>ορθολογική αξιοποίηση </a:t>
            </a:r>
            <a:r>
              <a:rPr lang="el-GR" dirty="0" smtClean="0"/>
              <a:t>του γεωθερμικού δυναμικού, στον Συντονιστή Αποκεντρωμένης Διοίκησης, προκειμένου να συνάψει σύμβαση μίσθωσης και επομένως να αποκτήσει δικαίωμα εκμετάλλευσης γεωθερμικού δυναμικού.</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332656"/>
            <a:ext cx="7772400" cy="1470025"/>
          </a:xfrm>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Γεωθερμία στην Ελλάδα</a:t>
            </a:r>
          </a:p>
        </p:txBody>
      </p:sp>
      <p:sp>
        <p:nvSpPr>
          <p:cNvPr id="3" name="2 - Υπότιτλος"/>
          <p:cNvSpPr>
            <a:spLocks noGrp="1"/>
          </p:cNvSpPr>
          <p:nvPr>
            <p:ph type="subTitle" idx="1"/>
          </p:nvPr>
        </p:nvSpPr>
        <p:spPr>
          <a:xfrm>
            <a:off x="1371600" y="1628800"/>
            <a:ext cx="6400800" cy="4010000"/>
          </a:xfrm>
        </p:spPr>
        <p:txBody>
          <a:bodyPr>
            <a:normAutofit fontScale="25000" lnSpcReduction="20000"/>
          </a:bodyPr>
          <a:lstStyle/>
          <a:p>
            <a:pPr algn="just"/>
            <a:endParaRPr lang="en-US" sz="8000" dirty="0" smtClean="0">
              <a:solidFill>
                <a:schemeClr val="tx1"/>
              </a:solidFill>
            </a:endParaRPr>
          </a:p>
          <a:p>
            <a:pPr algn="just"/>
            <a:endParaRPr lang="el-GR" sz="8000" dirty="0" smtClean="0">
              <a:solidFill>
                <a:schemeClr val="tx1"/>
              </a:solidFill>
            </a:endParaRPr>
          </a:p>
          <a:p>
            <a:pPr algn="just"/>
            <a:endParaRPr lang="el-GR" sz="8000" dirty="0" smtClean="0">
              <a:solidFill>
                <a:schemeClr val="tx1"/>
              </a:solidFill>
            </a:endParaRPr>
          </a:p>
          <a:p>
            <a:pPr algn="just"/>
            <a:endParaRPr lang="el-GR" sz="8000" dirty="0" smtClean="0">
              <a:solidFill>
                <a:schemeClr val="tx1"/>
              </a:solidFill>
            </a:endParaRPr>
          </a:p>
          <a:p>
            <a:pPr algn="just"/>
            <a:endParaRPr lang="el-GR" sz="8000" dirty="0" smtClean="0">
              <a:solidFill>
                <a:schemeClr val="tx1"/>
              </a:solidFill>
            </a:endParaRPr>
          </a:p>
          <a:p>
            <a:pPr algn="just"/>
            <a:endParaRPr lang="el-GR" sz="8000" dirty="0" smtClean="0">
              <a:solidFill>
                <a:schemeClr val="tx1"/>
              </a:solidFill>
            </a:endParaRPr>
          </a:p>
          <a:p>
            <a:pPr algn="just"/>
            <a:endParaRPr lang="el-GR" sz="8000" dirty="0" smtClean="0">
              <a:solidFill>
                <a:schemeClr val="tx1"/>
              </a:solidFill>
            </a:endParaRPr>
          </a:p>
          <a:p>
            <a:pPr algn="just"/>
            <a:r>
              <a:rPr lang="el-GR" sz="8000" dirty="0" smtClean="0">
                <a:solidFill>
                  <a:schemeClr val="tx1"/>
                </a:solidFill>
              </a:rPr>
              <a:t>Πάνω </a:t>
            </a:r>
            <a:r>
              <a:rPr lang="en-US" sz="8000" dirty="0" smtClean="0">
                <a:solidFill>
                  <a:schemeClr val="tx1"/>
                </a:solidFill>
              </a:rPr>
              <a:t> </a:t>
            </a:r>
            <a:r>
              <a:rPr lang="el-GR" sz="8000" dirty="0" smtClean="0">
                <a:solidFill>
                  <a:schemeClr val="tx1"/>
                </a:solidFill>
              </a:rPr>
              <a:t>από </a:t>
            </a:r>
            <a:r>
              <a:rPr lang="en-US" sz="8000" dirty="0" smtClean="0">
                <a:solidFill>
                  <a:schemeClr val="tx1"/>
                </a:solidFill>
              </a:rPr>
              <a:t> </a:t>
            </a:r>
            <a:r>
              <a:rPr lang="el-GR" sz="8000" dirty="0" smtClean="0">
                <a:solidFill>
                  <a:schemeClr val="tx1"/>
                </a:solidFill>
              </a:rPr>
              <a:t>το </a:t>
            </a:r>
            <a:r>
              <a:rPr lang="en-US" sz="8000" dirty="0" smtClean="0">
                <a:solidFill>
                  <a:schemeClr val="tx1"/>
                </a:solidFill>
              </a:rPr>
              <a:t> </a:t>
            </a:r>
            <a:r>
              <a:rPr lang="el-GR" sz="8000" dirty="0" smtClean="0">
                <a:solidFill>
                  <a:schemeClr val="tx1"/>
                </a:solidFill>
              </a:rPr>
              <a:t>16 % </a:t>
            </a:r>
            <a:r>
              <a:rPr lang="en-US" sz="8000" dirty="0" smtClean="0">
                <a:solidFill>
                  <a:schemeClr val="tx1"/>
                </a:solidFill>
              </a:rPr>
              <a:t> </a:t>
            </a:r>
            <a:r>
              <a:rPr lang="el-GR" sz="8000" dirty="0" smtClean="0">
                <a:solidFill>
                  <a:schemeClr val="tx1"/>
                </a:solidFill>
              </a:rPr>
              <a:t>της</a:t>
            </a:r>
            <a:r>
              <a:rPr lang="en-US" sz="8000" dirty="0" smtClean="0">
                <a:solidFill>
                  <a:schemeClr val="tx1"/>
                </a:solidFill>
              </a:rPr>
              <a:t> </a:t>
            </a:r>
            <a:r>
              <a:rPr lang="el-GR" sz="8000" dirty="0" smtClean="0">
                <a:solidFill>
                  <a:schemeClr val="tx1"/>
                </a:solidFill>
              </a:rPr>
              <a:t> συνολικής </a:t>
            </a:r>
            <a:r>
              <a:rPr lang="en-US" sz="8000" dirty="0" smtClean="0">
                <a:solidFill>
                  <a:schemeClr val="tx1"/>
                </a:solidFill>
              </a:rPr>
              <a:t> </a:t>
            </a:r>
            <a:r>
              <a:rPr lang="el-GR" sz="8000" dirty="0" smtClean="0">
                <a:solidFill>
                  <a:schemeClr val="tx1"/>
                </a:solidFill>
              </a:rPr>
              <a:t>ενεργειακής κατανάλωσης  της χώρας (στοιχεία 2015).</a:t>
            </a:r>
          </a:p>
          <a:p>
            <a:pPr algn="just"/>
            <a:r>
              <a:rPr lang="el-GR" sz="8000" dirty="0" smtClean="0">
                <a:solidFill>
                  <a:schemeClr val="tx1"/>
                </a:solidFill>
              </a:rPr>
              <a:t>Όμως λιγότερο από το 1% του βεβαιωμένου γεωθερμικού δυναμικού της χώρας έχει αξιοποιηθεί μέχρι σήμερα.</a:t>
            </a:r>
            <a:r>
              <a:rPr lang="en-US" sz="8000" dirty="0" smtClean="0">
                <a:solidFill>
                  <a:schemeClr val="tx1"/>
                </a:solidFill>
              </a:rPr>
              <a:t> </a:t>
            </a:r>
            <a:endParaRPr lang="el-GR" sz="8000" dirty="0" smtClean="0">
              <a:solidFill>
                <a:schemeClr val="tx1"/>
              </a:solidFill>
            </a:endParaRPr>
          </a:p>
          <a:p>
            <a:pPr algn="just"/>
            <a:endParaRPr lang="el-GR" sz="3300" dirty="0" smtClean="0">
              <a:solidFill>
                <a:schemeClr val="tx1"/>
              </a:solidFill>
            </a:endParaRPr>
          </a:p>
          <a:p>
            <a:endParaRPr lang="el-GR" dirty="0"/>
          </a:p>
        </p:txBody>
      </p:sp>
      <p:graphicFrame>
        <p:nvGraphicFramePr>
          <p:cNvPr id="4" name="3 - Πίνακας"/>
          <p:cNvGraphicFramePr>
            <a:graphicFrameLocks noGrp="1"/>
          </p:cNvGraphicFramePr>
          <p:nvPr/>
        </p:nvGraphicFramePr>
        <p:xfrm>
          <a:off x="1475656" y="1844824"/>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gridSpan="3">
                  <a:txBody>
                    <a:bodyPr/>
                    <a:lstStyle/>
                    <a:p>
                      <a:pPr algn="ctr"/>
                      <a:r>
                        <a:rPr lang="el-GR" dirty="0" smtClean="0"/>
                        <a:t>Βεβαιωμένο</a:t>
                      </a:r>
                      <a:r>
                        <a:rPr lang="el-GR" baseline="0" dirty="0" smtClean="0"/>
                        <a:t> γεωθερμικό δυναμικό</a:t>
                      </a:r>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endParaRPr lang="el-GR" dirty="0"/>
                    </a:p>
                  </a:txBody>
                  <a:tcPr/>
                </a:tc>
                <a:tc>
                  <a:txBody>
                    <a:bodyPr/>
                    <a:lstStyle/>
                    <a:p>
                      <a:r>
                        <a:rPr lang="el-GR" dirty="0" smtClean="0"/>
                        <a:t>Υψηλή ενθαλπία</a:t>
                      </a:r>
                      <a:endParaRPr lang="el-GR" dirty="0"/>
                    </a:p>
                  </a:txBody>
                  <a:tcPr/>
                </a:tc>
                <a:tc>
                  <a:txBody>
                    <a:bodyPr/>
                    <a:lstStyle/>
                    <a:p>
                      <a:r>
                        <a:rPr lang="el-GR" dirty="0" smtClean="0"/>
                        <a:t>Χαμηλή ενθαλπία</a:t>
                      </a:r>
                      <a:endParaRPr lang="el-GR" dirty="0"/>
                    </a:p>
                  </a:txBody>
                  <a:tcPr/>
                </a:tc>
              </a:tr>
              <a:tr h="370840">
                <a:tc>
                  <a:txBody>
                    <a:bodyPr/>
                    <a:lstStyle/>
                    <a:p>
                      <a:r>
                        <a:rPr lang="el-GR" dirty="0" smtClean="0"/>
                        <a:t>Φυτίκας</a:t>
                      </a:r>
                      <a:endParaRPr lang="el-GR" dirty="0"/>
                    </a:p>
                  </a:txBody>
                  <a:tcPr/>
                </a:tc>
                <a:tc>
                  <a:txBody>
                    <a:bodyPr/>
                    <a:lstStyle/>
                    <a:p>
                      <a:r>
                        <a:rPr lang="el-GR" dirty="0" smtClean="0"/>
                        <a:t>&gt; 500 </a:t>
                      </a:r>
                      <a:r>
                        <a:rPr lang="en-US" dirty="0" err="1" smtClean="0"/>
                        <a:t>MWe</a:t>
                      </a:r>
                      <a:endParaRPr lang="el-GR" dirty="0"/>
                    </a:p>
                  </a:txBody>
                  <a:tcPr/>
                </a:tc>
                <a:tc>
                  <a:txBody>
                    <a:bodyPr/>
                    <a:lstStyle/>
                    <a:p>
                      <a:r>
                        <a:rPr lang="en-US" dirty="0" smtClean="0"/>
                        <a:t>&gt; 1.000 </a:t>
                      </a:r>
                      <a:r>
                        <a:rPr lang="en-US" dirty="0" err="1" smtClean="0"/>
                        <a:t>MWth</a:t>
                      </a:r>
                      <a:endParaRPr lang="el-GR" dirty="0"/>
                    </a:p>
                  </a:txBody>
                  <a:tcPr/>
                </a:tc>
              </a:tr>
              <a:tr h="370840">
                <a:tc>
                  <a:txBody>
                    <a:bodyPr/>
                    <a:lstStyle/>
                    <a:p>
                      <a:r>
                        <a:rPr lang="el-GR" dirty="0" err="1" smtClean="0"/>
                        <a:t>Αλλοι</a:t>
                      </a:r>
                      <a:endParaRPr lang="el-GR" dirty="0"/>
                    </a:p>
                  </a:txBody>
                  <a:tcPr/>
                </a:tc>
                <a:tc>
                  <a:txBody>
                    <a:bodyPr/>
                    <a:lstStyle/>
                    <a:p>
                      <a:r>
                        <a:rPr lang="en-US" dirty="0" smtClean="0"/>
                        <a:t>&gt;1.000 </a:t>
                      </a:r>
                      <a:r>
                        <a:rPr lang="en-US" dirty="0" err="1" smtClean="0"/>
                        <a:t>MWe</a:t>
                      </a:r>
                      <a:endParaRPr lang="el-GR" dirty="0"/>
                    </a:p>
                  </a:txBody>
                  <a:tcPr/>
                </a:tc>
                <a:tc>
                  <a:txBody>
                    <a:bodyPr/>
                    <a:lstStyle/>
                    <a:p>
                      <a:r>
                        <a:rPr lang="en-US" dirty="0" smtClean="0"/>
                        <a:t>&gt; 2.500 </a:t>
                      </a:r>
                      <a:r>
                        <a:rPr lang="en-US" dirty="0" err="1" smtClean="0"/>
                        <a:t>MWth</a:t>
                      </a:r>
                      <a:endParaRPr lang="el-GR"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δηλαδή</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a:xfrm>
            <a:off x="457200" y="980728"/>
            <a:ext cx="8229600" cy="5145435"/>
          </a:xfrm>
        </p:spPr>
        <p:txBody>
          <a:bodyPr>
            <a:normAutofit fontScale="47500" lnSpcReduction="20000"/>
          </a:bodyPr>
          <a:lstStyle/>
          <a:p>
            <a:pPr marL="0" lvl="0" indent="0">
              <a:buNone/>
            </a:pPr>
            <a:endParaRPr lang="el-GR" dirty="0" smtClean="0"/>
          </a:p>
          <a:p>
            <a:pPr marL="0" indent="0" algn="just"/>
            <a:r>
              <a:rPr lang="el-GR" sz="4400" dirty="0" smtClean="0"/>
              <a:t>Δίνεται η δυνατότητα στη πολιτεία να  μισθώσει σε κάθε ενδιαφερόμενο το γεωθερμικό δυναμικό που χρειάζεται για την επένδυσή του.</a:t>
            </a:r>
          </a:p>
          <a:p>
            <a:pPr marL="0" indent="0" algn="just"/>
            <a:r>
              <a:rPr lang="el-GR" sz="4400" dirty="0" smtClean="0"/>
              <a:t>Η διαχείριση των γεωθερμικών πεδίων αποτελεί έργο της πολιτείας.  </a:t>
            </a:r>
          </a:p>
          <a:p>
            <a:pPr marL="0" indent="0" algn="just"/>
            <a:r>
              <a:rPr lang="el-GR" sz="4400" dirty="0" smtClean="0"/>
              <a:t>Ο πολίτης δεν περιμένει αλλά, με δική του αίτηση υποχρεώνει την πολιτεία να προβεί σε διαδικασίες μίσθωσης γεωθερμικού δυναμικού.</a:t>
            </a:r>
          </a:p>
          <a:p>
            <a:pPr marL="0" indent="0" algn="just"/>
            <a:r>
              <a:rPr lang="el-GR" sz="4400" dirty="0" smtClean="0"/>
              <a:t>Αξιοποιείται η χαμένη ενέργεια των ιαματικών νερών.</a:t>
            </a:r>
          </a:p>
          <a:p>
            <a:pPr marL="0" indent="0" algn="just"/>
            <a:r>
              <a:rPr lang="el-GR" sz="4400" dirty="0" smtClean="0"/>
              <a:t>Οι διαδικασίες είναι οι απλούστερες δυνατές, για τη μίσθωση φυσικού πόρου στον οποίο η πολιτεία έχει το αποκλειστικό δικαίωµα αναζήτησης, έρευνας και εκμετάλλευσης.</a:t>
            </a:r>
          </a:p>
          <a:p>
            <a:pPr marL="0" indent="0" algn="just"/>
            <a:r>
              <a:rPr lang="el-GR" sz="4400" dirty="0" smtClean="0"/>
              <a:t>Και όλα αυτά με απόλυτα επιστημονικά κριτήρια.</a:t>
            </a:r>
          </a:p>
          <a:p>
            <a:pPr marL="0" indent="0" algn="just">
              <a:buNone/>
            </a:pPr>
            <a:endParaRPr lang="el-GR" sz="4400" dirty="0" smtClean="0"/>
          </a:p>
          <a:p>
            <a:pPr marL="0" indent="0" algn="just">
              <a:buNone/>
            </a:pPr>
            <a:r>
              <a:rPr lang="el-GR" sz="4400" b="1" dirty="0" smtClean="0"/>
              <a:t>Σκοπός μας είναι να μην έχουμε εγκλωβισμένους πολίτες, που χαρακτηρίζονται παράνομοι, αλλά πολίτες που τους δίνεται η δυνατότητα να ενεργήσουν νόμιμα.  </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ΣΤΗΝ  ΕΥΡΩΠΗ</a:t>
            </a:r>
            <a:endParaRPr lang="el-G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p:txBody>
          <a:bodyPr>
            <a:normAutofit fontScale="85000" lnSpcReduction="20000"/>
          </a:bodyPr>
          <a:lstStyle/>
          <a:p>
            <a:r>
              <a:rPr lang="el-GR" dirty="0" smtClean="0"/>
              <a:t>Τη θερμική ενέργεια που εμείς έχουμε σε αρκετές περιοχές στα 100-300 μ. βάθος, οι Γάλλοι, οι Γερμανοί  κ.α. την εντοπίζουν στα 1500 μ. ή στα 2000 μ. αξιοποιώντας την </a:t>
            </a:r>
            <a:r>
              <a:rPr lang="el-GR" u="sng" dirty="0" smtClean="0"/>
              <a:t>κανονική </a:t>
            </a:r>
            <a:r>
              <a:rPr lang="el-GR" u="sng" dirty="0" err="1" smtClean="0"/>
              <a:t>γεωβαθμίδα</a:t>
            </a:r>
            <a:r>
              <a:rPr lang="el-GR" u="sng" dirty="0" smtClean="0"/>
              <a:t>.</a:t>
            </a:r>
            <a:r>
              <a:rPr lang="el-GR" dirty="0" smtClean="0"/>
              <a:t> </a:t>
            </a:r>
          </a:p>
          <a:p>
            <a:r>
              <a:rPr lang="el-GR" dirty="0" smtClean="0"/>
              <a:t>Οι αρχές του Μονάχου ανακοίνωσαν το 2017 τα φιλόδοξα σχέδια για να καλυφτεί πλήρως η πόλη με τηλεθέρμανση από γεωθερμική ενέργεια. </a:t>
            </a:r>
          </a:p>
          <a:p>
            <a:r>
              <a:rPr lang="el-GR" dirty="0" smtClean="0"/>
              <a:t>Γαλλία (2015)  η ετήσια παραγωγή γεωθερμικής ενέργειας για τα δίκτυα τηλεθέρμανσης  ήταν 1.200 </a:t>
            </a:r>
            <a:r>
              <a:rPr lang="el-GR" dirty="0" err="1" smtClean="0"/>
              <a:t>GWh</a:t>
            </a:r>
            <a:r>
              <a:rPr lang="el-GR" dirty="0" smtClean="0"/>
              <a:t> και κάλυπτε τις ανάγκες περισσοτέρων από 750.000 ανθρώπων (κυρίως στη λεκάνη του Παρισιού), με στόχο να διπλασιαστεί το 2020.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96950"/>
          </a:xfrm>
        </p:spPr>
        <p:txBody>
          <a:bodyPr>
            <a:noAutofit/>
          </a:bodyPr>
          <a:lstStyle/>
          <a:p>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ΣΤΗΝ  ΕΥΡΩΠΗ - Ολλανδία</a:t>
            </a:r>
            <a:b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p:txBody>
          <a:bodyPr>
            <a:normAutofit fontScale="77500" lnSpcReduction="20000"/>
          </a:bodyPr>
          <a:lstStyle/>
          <a:p>
            <a:pPr algn="just"/>
            <a:r>
              <a:rPr lang="el-GR" dirty="0" smtClean="0"/>
              <a:t>Πέρα από άλλες εφαρμογές, πέρυσι ολοκληρώθηκε το γεωτρητικό πρόγραμμα TRIAS με τελικό στόχο το βάθος των 2.500 μέτρων (αρχικός στόχος 4,500 μ.)</a:t>
            </a:r>
            <a:r>
              <a:rPr lang="en-US" dirty="0" smtClean="0"/>
              <a:t>, </a:t>
            </a:r>
            <a:r>
              <a:rPr lang="el-GR" dirty="0" smtClean="0"/>
              <a:t>όπου 49 διαφορετικές εταιρείες (θερμοκήπια) συμμετέχουν σε αυτό το έργο υπογράφοντας επιστολή προθέσεων για την αγορά γεωθερμικής ενέργειας από την </a:t>
            </a:r>
            <a:r>
              <a:rPr lang="el-GR" dirty="0" err="1" smtClean="0"/>
              <a:t>Trias</a:t>
            </a:r>
            <a:r>
              <a:rPr lang="el-GR" dirty="0" smtClean="0"/>
              <a:t> W</a:t>
            </a:r>
            <a:r>
              <a:rPr lang="en-US" dirty="0" smtClean="0"/>
              <a:t>e</a:t>
            </a:r>
            <a:r>
              <a:rPr lang="el-GR" dirty="0" err="1" smtClean="0"/>
              <a:t>stland</a:t>
            </a:r>
            <a:r>
              <a:rPr lang="el-GR" dirty="0" smtClean="0"/>
              <a:t>.</a:t>
            </a:r>
          </a:p>
          <a:p>
            <a:pPr algn="just"/>
            <a:r>
              <a:rPr lang="el-GR" dirty="0" smtClean="0"/>
              <a:t>Ανακοινώθηκε πέρυσι το Μάρτιο ετήσιο πρόγραμμα ύψους 90 εκ. € (στο πλαίσιο ευρύτερου προγράμματος έως το 2030) με σκοπό την αποσύνδεση των υφιστάμενων οικιστικών συνοικιών από το δίκτυο φυσικού αερίου, και τη χρήση γεωθερμικής θερμότητας στο </a:t>
            </a:r>
            <a:r>
              <a:rPr lang="en-US" dirty="0" smtClean="0"/>
              <a:t>Groningen, </a:t>
            </a:r>
            <a:r>
              <a:rPr lang="el-GR" dirty="0" smtClean="0"/>
              <a:t>με σκοπό τη μείωση των εκπομπών </a:t>
            </a:r>
            <a:r>
              <a:rPr lang="en-US" dirty="0" smtClean="0"/>
              <a:t>CO</a:t>
            </a:r>
            <a:r>
              <a:rPr lang="en-US" baseline="-25000" dirty="0" smtClean="0"/>
              <a:t>2</a:t>
            </a:r>
            <a:r>
              <a:rPr lang="en-US" dirty="0" smtClean="0"/>
              <a:t> </a:t>
            </a:r>
            <a:r>
              <a:rPr lang="el-GR" dirty="0" smtClean="0"/>
              <a:t>και την ενεργειακή αυτονομία.</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003232" cy="1427758"/>
          </a:xfrm>
        </p:spPr>
        <p:txBody>
          <a:bodyPr>
            <a:normAutofit fontScale="90000"/>
          </a:bodyPr>
          <a:lstStyle/>
          <a:p>
            <a:pPr algn="ctr"/>
            <a:r>
              <a:rPr lang="el-GR"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ΔΥΝΑΤΟΤΗΤΕΣ  ΣΗΜΕΡΑ </a:t>
            </a:r>
            <a:br>
              <a:rPr lang="el-GR"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l-GR"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Ενεργειακές κοινότητες</a:t>
            </a:r>
          </a:p>
        </p:txBody>
      </p:sp>
      <p:sp>
        <p:nvSpPr>
          <p:cNvPr id="4" name="3 - Θέση κειμένου"/>
          <p:cNvSpPr>
            <a:spLocks noGrp="1"/>
          </p:cNvSpPr>
          <p:nvPr>
            <p:ph type="body" sz="half" idx="2"/>
          </p:nvPr>
        </p:nvSpPr>
        <p:spPr>
          <a:xfrm>
            <a:off x="457200" y="1435100"/>
            <a:ext cx="8075240" cy="4691063"/>
          </a:xfrm>
        </p:spPr>
        <p:txBody>
          <a:bodyPr>
            <a:normAutofit/>
          </a:bodyPr>
          <a:lstStyle/>
          <a:p>
            <a:endParaRPr lang="el-GR" sz="2400" dirty="0" smtClean="0"/>
          </a:p>
          <a:p>
            <a:pPr algn="just">
              <a:spcBef>
                <a:spcPts val="0"/>
              </a:spcBef>
              <a:defRPr/>
            </a:pPr>
            <a:r>
              <a:rPr lang="el-GR" sz="2400" dirty="0" smtClean="0"/>
              <a:t>Πέρυσι ψηφίστηκε ο νόμος 4513/2018 «Ενεργειακές Κοινότητες και άλλες διατάξεις» στο πλαίσιο της προώθηση τόσο από  την κυβέρνηση όσο και από την Ευρωπαϊκή Ένωση της άμεσης συμμετοχής των πολιτών και των κοινωνικών φορέων στην προώθηση των ενεργειακών πολιτικών.  </a:t>
            </a:r>
          </a:p>
          <a:p>
            <a:pPr algn="just"/>
            <a:r>
              <a:rPr lang="el-GR" sz="2400" dirty="0" smtClean="0"/>
              <a:t>Λειτουργούν σε τοπικό επίπεδο, από τοπικές ομάδες,  Δήμους ή άλλες μορφές συμπράξεων, με σκοπό τη παραγωγή, την ιδιοκατανάλωση  αλλά και τη πώληση ενέργειας.</a:t>
            </a:r>
          </a:p>
          <a:p>
            <a:endParaRPr lang="el-GR" dirty="0" smtClean="0"/>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ΥΔΡΟΘΕΡΜΙΚΗ   ΕΝΕΡΓΕΙΑ</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p:txBody>
          <a:bodyPr>
            <a:normAutofit/>
          </a:bodyPr>
          <a:lstStyle/>
          <a:p>
            <a:pPr marL="0" indent="0" algn="just">
              <a:buNone/>
            </a:pPr>
            <a:r>
              <a:rPr lang="el-GR" dirty="0" smtClean="0"/>
              <a:t>Το </a:t>
            </a:r>
            <a:r>
              <a:rPr lang="el-GR" dirty="0" smtClean="0"/>
              <a:t>νερό που χρησιμοποιείται για τον κλιματισμό </a:t>
            </a:r>
            <a:r>
              <a:rPr lang="el-GR" dirty="0" smtClean="0"/>
              <a:t>των κτιρίων </a:t>
            </a:r>
            <a:r>
              <a:rPr lang="el-GR" dirty="0" smtClean="0"/>
              <a:t>της Διεθνούς Επιτροπής του Ερυθρού Σταυρού, της Διεθνούς Οργάνωσης Εργασίας και των Ηνωμένων  Εθνών στη Γενεύη τους </a:t>
            </a:r>
            <a:r>
              <a:rPr lang="el-GR" dirty="0" smtClean="0"/>
              <a:t>προέρχεται από τη λίμνη της Γενεύης. </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 name="5 - Θέση περιεχομένου" descr="Cornell.jpg"/>
          <p:cNvPicPr>
            <a:picLocks noGrp="1" noChangeAspect="1"/>
          </p:cNvPicPr>
          <p:nvPr>
            <p:ph idx="1"/>
          </p:nvPr>
        </p:nvPicPr>
        <p:blipFill>
          <a:blip r:embed="rId2" cstate="print"/>
          <a:stretch>
            <a:fillRect/>
          </a:stretch>
        </p:blipFill>
        <p:spPr>
          <a:xfrm>
            <a:off x="727781" y="1700808"/>
            <a:ext cx="7552839" cy="4248472"/>
          </a:xfr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Miskolc</a:t>
            </a:r>
            <a:r>
              <a:rPr lang="el-GR" dirty="0" smtClean="0"/>
              <a:t> Ουγγαρία</a:t>
            </a:r>
            <a:endParaRPr lang="el-GR" dirty="0"/>
          </a:p>
        </p:txBody>
      </p:sp>
      <p:pic>
        <p:nvPicPr>
          <p:cNvPr id="5" name="4 - Θέση περιεχομένου" descr="Miskolc_spa_Hungary.jpg"/>
          <p:cNvPicPr>
            <a:picLocks noGrp="1" noChangeAspect="1"/>
          </p:cNvPicPr>
          <p:nvPr>
            <p:ph sz="half" idx="1"/>
          </p:nvPr>
        </p:nvPicPr>
        <p:blipFill>
          <a:blip r:embed="rId3" cstate="print"/>
          <a:stretch>
            <a:fillRect/>
          </a:stretch>
        </p:blipFill>
        <p:spPr>
          <a:xfrm>
            <a:off x="457200" y="2516324"/>
            <a:ext cx="4038600" cy="2693715"/>
          </a:xfrm>
        </p:spPr>
      </p:pic>
      <p:sp>
        <p:nvSpPr>
          <p:cNvPr id="4" name="3 - Θέση περιεχομένου"/>
          <p:cNvSpPr>
            <a:spLocks noGrp="1"/>
          </p:cNvSpPr>
          <p:nvPr>
            <p:ph sz="half" idx="2"/>
          </p:nvPr>
        </p:nvSpPr>
        <p:spPr/>
        <p:txBody>
          <a:bodyPr>
            <a:normAutofit/>
          </a:bodyPr>
          <a:lstStyle/>
          <a:p>
            <a:r>
              <a:rPr lang="el-GR" dirty="0" smtClean="0"/>
              <a:t>2 γεωτρήσεις παραγωγής </a:t>
            </a:r>
          </a:p>
          <a:p>
            <a:pPr indent="19050">
              <a:buNone/>
            </a:pPr>
            <a:r>
              <a:rPr lang="el-GR" dirty="0" smtClean="0"/>
              <a:t> (2300μ.  105 °C και 1500μ.  95°C ) </a:t>
            </a:r>
          </a:p>
          <a:p>
            <a:r>
              <a:rPr lang="el-GR" smtClean="0"/>
              <a:t>3 γεωτρήσεις επανεισαγωγής </a:t>
            </a:r>
            <a:endParaRPr lang="el-GR" dirty="0" smtClean="0"/>
          </a:p>
          <a:p>
            <a:r>
              <a:rPr lang="el-GR" dirty="0" smtClean="0"/>
              <a:t>Ετήσια θερμική παραγωγή  26.000 ΤΟΕ</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Αζόρες (Πορτογαλία)</a:t>
            </a:r>
            <a:endParaRPr lang="el-GR" dirty="0"/>
          </a:p>
        </p:txBody>
      </p:sp>
      <p:pic>
        <p:nvPicPr>
          <p:cNvPr id="6" name="5 - Θέση περιεχομένου" descr="Αζόρες2.jpg"/>
          <p:cNvPicPr>
            <a:picLocks noGrp="1" noChangeAspect="1"/>
          </p:cNvPicPr>
          <p:nvPr>
            <p:ph sz="half" idx="2"/>
          </p:nvPr>
        </p:nvPicPr>
        <p:blipFill>
          <a:blip r:embed="rId3" cstate="print"/>
          <a:stretch>
            <a:fillRect/>
          </a:stretch>
        </p:blipFill>
        <p:spPr>
          <a:xfrm>
            <a:off x="4648200" y="2348706"/>
            <a:ext cx="4038600" cy="3028950"/>
          </a:xfrm>
        </p:spPr>
      </p:pic>
      <p:sp>
        <p:nvSpPr>
          <p:cNvPr id="7" name="6 - Θέση περιεχομένου"/>
          <p:cNvSpPr>
            <a:spLocks noGrp="1"/>
          </p:cNvSpPr>
          <p:nvPr>
            <p:ph sz="half" idx="1"/>
          </p:nvPr>
        </p:nvSpPr>
        <p:spPr/>
        <p:txBody>
          <a:bodyPr/>
          <a:lstStyle/>
          <a:p>
            <a:pPr>
              <a:buNone/>
            </a:pPr>
            <a:r>
              <a:rPr lang="en-US" dirty="0" smtClean="0"/>
              <a:t> </a:t>
            </a:r>
            <a:r>
              <a:rPr lang="el-GR" dirty="0" smtClean="0"/>
              <a:t>εγκατεστημένα </a:t>
            </a:r>
          </a:p>
          <a:p>
            <a:pPr>
              <a:buNone/>
            </a:pPr>
            <a:r>
              <a:rPr lang="el-GR" dirty="0" smtClean="0"/>
              <a:t>  28,5 </a:t>
            </a:r>
            <a:r>
              <a:rPr lang="en-US" dirty="0" err="1" smtClean="0"/>
              <a:t>Mwe</a:t>
            </a:r>
            <a:endParaRPr lang="el-GR" dirty="0" smtClean="0"/>
          </a:p>
          <a:p>
            <a:pPr>
              <a:buNone/>
            </a:pPr>
            <a:endParaRPr lang="el-GR" dirty="0" smtClean="0"/>
          </a:p>
          <a:p>
            <a:pPr marL="95250" indent="-95250">
              <a:buNone/>
            </a:pPr>
            <a:r>
              <a:rPr lang="el-GR" dirty="0" smtClean="0"/>
              <a:t>22% της συνολικής παραγωγής ηλεκτρικής ενέργειας</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5715000"/>
            <a:ext cx="8568952" cy="1143000"/>
          </a:xfrm>
        </p:spPr>
        <p:txBody>
          <a:bodyPr>
            <a:normAutofit/>
          </a:bodyPr>
          <a:lstStyle/>
          <a:p>
            <a:r>
              <a:rPr lang="en-US" sz="2000" dirty="0" smtClean="0">
                <a:hlinkClick r:id="rId3"/>
              </a:rPr>
              <a:t>http://www.bluelagoon.com/resources/2014/tour/tour.html?iframe=true&amp;width=100%25&amp;height=90</a:t>
            </a:r>
            <a:r>
              <a:rPr lang="el-GR" sz="2000" dirty="0" smtClean="0"/>
              <a:t/>
            </a:r>
            <a:br>
              <a:rPr lang="el-GR" sz="2000" dirty="0" smtClean="0"/>
            </a:br>
            <a:endParaRPr lang="el-GR" sz="2000" dirty="0"/>
          </a:p>
        </p:txBody>
      </p:sp>
      <p:pic>
        <p:nvPicPr>
          <p:cNvPr id="1026" name="Picture 2"/>
          <p:cNvPicPr>
            <a:picLocks noGrp="1" noChangeAspect="1" noChangeArrowheads="1"/>
          </p:cNvPicPr>
          <p:nvPr>
            <p:ph idx="1"/>
          </p:nvPr>
        </p:nvPicPr>
        <p:blipFill>
          <a:blip r:embed="rId4" cstate="print"/>
          <a:srcRect l="987" t="6996" r="281" b="8681"/>
          <a:stretch>
            <a:fillRect/>
          </a:stretch>
        </p:blipFill>
        <p:spPr bwMode="auto">
          <a:xfrm>
            <a:off x="282090" y="260648"/>
            <a:ext cx="8579821" cy="5184576"/>
          </a:xfrm>
          <a:prstGeom prst="rect">
            <a:avLst/>
          </a:prstGeom>
          <a:ln w="57150">
            <a:solidFill>
              <a:schemeClr val="tx2">
                <a:lumMod val="75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Επισημάνσεις</a:t>
            </a:r>
          </a:p>
        </p:txBody>
      </p:sp>
      <p:sp>
        <p:nvSpPr>
          <p:cNvPr id="3" name="2 - Θέση περιεχομένου"/>
          <p:cNvSpPr>
            <a:spLocks noGrp="1"/>
          </p:cNvSpPr>
          <p:nvPr>
            <p:ph idx="1"/>
          </p:nvPr>
        </p:nvSpPr>
        <p:spPr>
          <a:xfrm>
            <a:off x="457200" y="1340768"/>
            <a:ext cx="8229600" cy="4680521"/>
          </a:xfrm>
        </p:spPr>
        <p:txBody>
          <a:bodyPr>
            <a:normAutofit fontScale="70000" lnSpcReduction="20000"/>
          </a:bodyPr>
          <a:lstStyle/>
          <a:p>
            <a:pPr algn="just"/>
            <a:r>
              <a:rPr lang="el-GR" b="1" dirty="0" smtClean="0"/>
              <a:t>Η γεωθερμία είναι ενεργειακός πόρος ο οποίος  δεν υπόκειται στις διακυμάνσεις της αγοράς και άλλους γεωπολιτικούς κινδύνους</a:t>
            </a:r>
            <a:r>
              <a:rPr lang="el-GR" dirty="0" smtClean="0"/>
              <a:t>.</a:t>
            </a:r>
          </a:p>
          <a:p>
            <a:pPr algn="just"/>
            <a:r>
              <a:rPr lang="el-GR" dirty="0" smtClean="0"/>
              <a:t>Οι μονάδες ηλεκτροπαραγωγής από γεωθερμία είναι μονάδες βάσης.</a:t>
            </a:r>
          </a:p>
          <a:p>
            <a:pPr lvl="0" algn="just"/>
            <a:r>
              <a:rPr lang="el-GR" dirty="0" smtClean="0"/>
              <a:t>Οι συνέργειες που προκύπτουν από την συνδυασμένη αξιοποίηση της γεωθερμίας, μαζί με την αξιοποίηση των παραπροϊόντων οδηγούν στην αύξηση της οικονομικής βιωσιμότητας των γεωθερμικών έργων. </a:t>
            </a:r>
          </a:p>
          <a:p>
            <a:pPr lvl="0" algn="just"/>
            <a:r>
              <a:rPr lang="el-GR" dirty="0" smtClean="0"/>
              <a:t>Η συνεργασία ενδιαφερόμενων για αξιοποίηση θερμικών φορτίων μειώνει κατά πολύ το κόστος.</a:t>
            </a:r>
          </a:p>
          <a:p>
            <a:pPr algn="just"/>
            <a:r>
              <a:rPr lang="el-GR" dirty="0" smtClean="0"/>
              <a:t>Η αξιοποίηση της γεωθερμίας, όπως κάθε ενέργεια αξιοποίησης του ορυκτού πλούτου, προκαλεί σημαντική ενεργοποίηση παράπλευρων τομέων της οικονομίας και επομένως </a:t>
            </a:r>
            <a:r>
              <a:rPr lang="el-GR" b="1" dirty="0" smtClean="0"/>
              <a:t>νέων θέσεων εργασίας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02034"/>
          </a:xfrm>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Γεωθερμία στην Ελλάδα 3</a:t>
            </a:r>
            <a:endParaRPr lang="el-GR" dirty="0"/>
          </a:p>
        </p:txBody>
      </p:sp>
      <p:pic>
        <p:nvPicPr>
          <p:cNvPr id="4" name="3 - Θέση περιεχομένου" descr="θερμά νερά.jpg"/>
          <p:cNvPicPr>
            <a:picLocks noGrp="1" noChangeAspect="1"/>
          </p:cNvPicPr>
          <p:nvPr>
            <p:ph idx="1"/>
          </p:nvPr>
        </p:nvPicPr>
        <p:blipFill>
          <a:blip r:embed="rId2" cstate="print"/>
          <a:stretch>
            <a:fillRect/>
          </a:stretch>
        </p:blipFill>
        <p:spPr>
          <a:xfrm>
            <a:off x="2123728" y="836712"/>
            <a:ext cx="4789929" cy="5289451"/>
          </a:xfr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cstate="print"/>
          <a:srcRect l="31678" t="12279" r="31442" b="15045"/>
          <a:stretch>
            <a:fillRect/>
          </a:stretch>
        </p:blipFill>
        <p:spPr bwMode="auto">
          <a:xfrm>
            <a:off x="2483768" y="1484784"/>
            <a:ext cx="4032448" cy="44700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smtClean="0"/>
              <a:t/>
            </a:r>
            <a:br>
              <a:rPr lang="el-GR" sz="4000" dirty="0" smtClean="0"/>
            </a:br>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Σημερινή κατάσταση     1 </a:t>
            </a:r>
            <a:r>
              <a:rPr lang="el-G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l-G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l-G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a:xfrm>
            <a:off x="467544" y="1340768"/>
            <a:ext cx="8229600" cy="4569371"/>
          </a:xfrm>
        </p:spPr>
        <p:txBody>
          <a:bodyPr>
            <a:normAutofit/>
          </a:bodyPr>
          <a:lstStyle/>
          <a:p>
            <a:pPr marL="177800" indent="-177800" algn="just">
              <a:buNone/>
            </a:pP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Υψηλή θερμοκρασία (&gt; 90°C)</a:t>
            </a:r>
            <a:endParaRPr lang="el-GR" sz="2000" dirty="0" smtClean="0"/>
          </a:p>
          <a:p>
            <a:pPr marL="177800" indent="-177800" algn="just"/>
            <a:r>
              <a:rPr lang="el-GR" sz="2000" dirty="0" smtClean="0"/>
              <a:t>Σε Μήλο και Νίσυρο πάνω από 300 </a:t>
            </a:r>
            <a:r>
              <a:rPr lang="el-GR" sz="2000" baseline="30000" dirty="0" smtClean="0"/>
              <a:t>ο</a:t>
            </a:r>
            <a:r>
              <a:rPr lang="en-US" sz="2000" dirty="0" smtClean="0"/>
              <a:t>C.  </a:t>
            </a:r>
            <a:r>
              <a:rPr lang="el-GR" sz="2000" dirty="0" smtClean="0"/>
              <a:t>Σημαντικές ενδείξεις σε άλλες περιοχές. Καμία αξιοποίηση.</a:t>
            </a:r>
          </a:p>
          <a:p>
            <a:pPr marL="177800" indent="-177800" algn="just"/>
            <a:endParaRPr lang="el-GR" sz="2000" dirty="0" smtClean="0"/>
          </a:p>
          <a:p>
            <a:pPr marL="177800" indent="-177800" algn="just">
              <a:buNone/>
            </a:pP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Χαμηλή θερμοκρασία (&lt; 90°C)</a:t>
            </a:r>
          </a:p>
          <a:p>
            <a:pPr algn="just"/>
            <a:r>
              <a:rPr lang="el-GR" sz="2000" dirty="0" smtClean="0"/>
              <a:t>Έχουν καθοριστεί 25 βεβαιωμένα πεδία και 18 πιθανά πεδία χαμηλής θερμοκρασίας (43 συν.) από το 2005 μέχρι σήμερα, με βάση τον 3175/03 και έχουμε 12 γόνιμους διαγωνισμούς σε πεδία ή τμήματά τους για έρευνα ή διαχείριση. </a:t>
            </a:r>
          </a:p>
          <a:p>
            <a:pPr algn="just"/>
            <a:r>
              <a:rPr lang="el-GR" sz="2000" dirty="0" smtClean="0"/>
              <a:t>Υπολογίζεται ότι αξιοποιείται σήμερα λιγότερο από το 10% του βεβαιωμένου δυναμικού. </a:t>
            </a:r>
          </a:p>
          <a:p>
            <a:pPr marL="177800" indent="-177800" algn="just"/>
            <a:endParaRPr lang="el-G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11960" y="1700808"/>
            <a:ext cx="4474840" cy="3024336"/>
          </a:xfrm>
        </p:spPr>
        <p:txBody>
          <a:bodyPr>
            <a:noAutofit/>
          </a:bodyPr>
          <a:lstStyle/>
          <a:p>
            <a:pPr algn="l"/>
            <a:r>
              <a:rPr lang="el-GR" sz="2400" dirty="0" smtClean="0"/>
              <a:t>Το πεδίο παρουσιάζει τα πιο κάτω χαρακτηριστικά :</a:t>
            </a:r>
            <a:br>
              <a:rPr lang="el-GR" sz="2400" dirty="0" smtClean="0"/>
            </a:br>
            <a:r>
              <a:rPr lang="el-GR" sz="2400" dirty="0" smtClean="0"/>
              <a:t>⎯ </a:t>
            </a:r>
            <a:r>
              <a:rPr lang="el-GR" sz="2400" dirty="0" err="1" smtClean="0"/>
              <a:t>΄Εκταση</a:t>
            </a:r>
            <a:r>
              <a:rPr lang="el-GR" sz="2400" dirty="0" smtClean="0"/>
              <a:t>: 1,5</a:t>
            </a:r>
            <a:r>
              <a:rPr lang="en-US" sz="2400" dirty="0" smtClean="0"/>
              <a:t>km2</a:t>
            </a:r>
            <a:br>
              <a:rPr lang="en-US" sz="2400" dirty="0" smtClean="0"/>
            </a:br>
            <a:r>
              <a:rPr lang="el-GR" sz="2400" dirty="0" smtClean="0"/>
              <a:t>⎯ Θερμοκρασία γεωθερμικού ταμιευτήρα: 40-48ο</a:t>
            </a:r>
            <a:r>
              <a:rPr lang="en-US" sz="2400" dirty="0" smtClean="0"/>
              <a:t>C</a:t>
            </a:r>
            <a:br>
              <a:rPr lang="en-US" sz="2400" dirty="0" smtClean="0"/>
            </a:br>
            <a:r>
              <a:rPr lang="el-GR" sz="2400" dirty="0" smtClean="0"/>
              <a:t>⎯ Βάθος ταμιευτήρα: 100 –300 μ.</a:t>
            </a:r>
            <a:br>
              <a:rPr lang="el-GR" sz="2400" dirty="0" smtClean="0"/>
            </a:br>
            <a:r>
              <a:rPr lang="el-GR" sz="2400" dirty="0" smtClean="0"/>
              <a:t>⎯ Παροχή: 80 </a:t>
            </a:r>
            <a:r>
              <a:rPr lang="en-US" sz="2400" dirty="0" smtClean="0"/>
              <a:t>m3/h</a:t>
            </a:r>
            <a:endParaRPr lang="el-GR" sz="2400" dirty="0"/>
          </a:p>
        </p:txBody>
      </p:sp>
      <p:pic>
        <p:nvPicPr>
          <p:cNvPr id="1026" name="Picture 2"/>
          <p:cNvPicPr>
            <a:picLocks noGrp="1" noChangeAspect="1" noChangeArrowheads="1"/>
          </p:cNvPicPr>
          <p:nvPr>
            <p:ph idx="1"/>
          </p:nvPr>
        </p:nvPicPr>
        <p:blipFill>
          <a:blip r:embed="rId2" cstate="print"/>
          <a:srcRect l="34787" t="22906" r="32101" b="35728"/>
          <a:stretch>
            <a:fillRect/>
          </a:stretch>
        </p:blipFill>
        <p:spPr bwMode="auto">
          <a:xfrm>
            <a:off x="899592" y="1988840"/>
            <a:ext cx="3248668" cy="2282848"/>
          </a:xfrm>
          <a:prstGeom prst="rect">
            <a:avLst/>
          </a:prstGeom>
          <a:noFill/>
          <a:ln w="9525">
            <a:noFill/>
            <a:miter lim="800000"/>
            <a:headEnd/>
            <a:tailEnd/>
          </a:ln>
        </p:spPr>
      </p:pic>
      <p:sp>
        <p:nvSpPr>
          <p:cNvPr id="5" name="4 - TextBox"/>
          <p:cNvSpPr txBox="1"/>
          <p:nvPr/>
        </p:nvSpPr>
        <p:spPr>
          <a:xfrm>
            <a:off x="827584" y="692696"/>
            <a:ext cx="7344816" cy="830997"/>
          </a:xfrm>
          <a:prstGeom prst="rect">
            <a:avLst/>
          </a:prstGeom>
          <a:noFill/>
        </p:spPr>
        <p:txBody>
          <a:bodyPr wrap="square" rtlCol="0">
            <a:spAutoFit/>
          </a:bodyPr>
          <a:lstStyle/>
          <a:p>
            <a:pPr algn="ctr"/>
            <a:r>
              <a:rPr lang="el-GR" sz="2400" b="1" dirty="0" smtClean="0"/>
              <a:t>ΓΕΩΘΕΡΜΙΚΟ ΠΕΔΙΟ ΧΑΜΗΛΗΣ ΕΝΘΑΛΠΙΑΣ</a:t>
            </a:r>
          </a:p>
          <a:p>
            <a:pPr algn="ctr"/>
            <a:r>
              <a:rPr lang="el-GR" sz="2400" b="1" dirty="0" smtClean="0"/>
              <a:t>ΑΓΚΙΣΤΡΟΥ Ν. ΣΕΡΡΩΝ</a:t>
            </a:r>
            <a:endParaRPr lang="el-GR" sz="2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410944" cy="2938338"/>
          </a:xfrm>
        </p:spPr>
        <p:txBody>
          <a:bodyPr>
            <a:normAutofit fontScale="90000"/>
          </a:bodyPr>
          <a:lstStyle/>
          <a:p>
            <a:pPr lvl="0"/>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Σημερινή κατάσταση   2</a:t>
            </a:r>
            <a:b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Αντλίες θερμότητας</a:t>
            </a:r>
            <a:b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l-GR" sz="3600" dirty="0" smtClean="0"/>
              <a:t>Υπολογιζόμενα στοιχεία</a:t>
            </a:r>
            <a:r>
              <a:rPr lang="en-US" sz="3600" dirty="0" smtClean="0"/>
              <a:t> </a:t>
            </a:r>
            <a:r>
              <a:rPr lang="el-GR" sz="3600" dirty="0" smtClean="0"/>
              <a:t>2017</a:t>
            </a:r>
            <a:br>
              <a:rPr lang="el-GR" sz="3600" dirty="0" smtClean="0"/>
            </a:br>
            <a:r>
              <a:rPr lang="el-GR" sz="3600" dirty="0" smtClean="0"/>
              <a:t> </a:t>
            </a:r>
            <a:r>
              <a:rPr lang="el-GR" sz="2000" dirty="0" smtClean="0"/>
              <a:t>Αριθμός μονάδων:                                                      2724</a:t>
            </a:r>
            <a:br>
              <a:rPr lang="el-GR" sz="2000" dirty="0" smtClean="0"/>
            </a:br>
            <a:r>
              <a:rPr lang="el-GR" sz="2000" dirty="0" smtClean="0"/>
              <a:t>Συνολική εγκατεστημένη ισχύς:                      148 </a:t>
            </a:r>
            <a:r>
              <a:rPr lang="en-GB" sz="2000" dirty="0" smtClean="0"/>
              <a:t>MW</a:t>
            </a:r>
            <a:r>
              <a:rPr lang="el-GR" sz="2000" dirty="0" smtClean="0"/>
              <a:t>(</a:t>
            </a:r>
            <a:r>
              <a:rPr lang="en-GB" sz="2000" dirty="0" err="1" smtClean="0"/>
              <a:t>th</a:t>
            </a:r>
            <a:r>
              <a:rPr lang="el-GR" sz="2000" dirty="0" smtClean="0"/>
              <a:t>)</a:t>
            </a:r>
            <a:br>
              <a:rPr lang="el-GR" sz="2000" dirty="0" smtClean="0"/>
            </a:br>
            <a:r>
              <a:rPr lang="el-GR" sz="2000" dirty="0" smtClean="0"/>
              <a:t>Συνολική ετήσια παραγόμενη ενέργεια:</a:t>
            </a:r>
            <a:r>
              <a:rPr lang="en-GB" sz="2000" dirty="0" smtClean="0"/>
              <a:t>   </a:t>
            </a:r>
            <a:r>
              <a:rPr lang="el-GR" sz="2000" dirty="0" smtClean="0"/>
              <a:t>196.944 </a:t>
            </a:r>
            <a:r>
              <a:rPr lang="en-US" sz="2000" dirty="0" err="1" smtClean="0"/>
              <a:t>MWh</a:t>
            </a:r>
            <a:endParaRPr lang="el-GR" dirty="0"/>
          </a:p>
        </p:txBody>
      </p:sp>
      <p:pic>
        <p:nvPicPr>
          <p:cNvPr id="5122" name="Picture 2" descr="C:\Users\georgalasl\Documents\ΓΔΟΠΥ\γεωθερμία\Θεσσαλονίκη\heat_pumps_pezodromia_karpenisi.jpg"/>
          <p:cNvPicPr>
            <a:picLocks noGrp="1" noChangeAspect="1" noChangeArrowheads="1"/>
          </p:cNvPicPr>
          <p:nvPr>
            <p:ph sz="half" idx="2"/>
          </p:nvPr>
        </p:nvPicPr>
        <p:blipFill>
          <a:blip r:embed="rId2" cstate="print"/>
          <a:srcRect/>
          <a:stretch>
            <a:fillRect/>
          </a:stretch>
        </p:blipFill>
        <p:spPr bwMode="auto">
          <a:xfrm>
            <a:off x="4648200" y="3121019"/>
            <a:ext cx="4038600" cy="2520963"/>
          </a:xfrm>
          <a:prstGeom prst="rect">
            <a:avLst/>
          </a:prstGeom>
          <a:noFill/>
        </p:spPr>
      </p:pic>
      <p:pic>
        <p:nvPicPr>
          <p:cNvPr id="5123" name="Picture 3" descr="C:\Users\georgalasl\Documents\ΓΔΟΠΥ\γεωθερμία\house_01.jpg"/>
          <p:cNvPicPr>
            <a:picLocks noGrp="1" noChangeAspect="1" noChangeArrowheads="1"/>
          </p:cNvPicPr>
          <p:nvPr>
            <p:ph sz="half" idx="1"/>
          </p:nvPr>
        </p:nvPicPr>
        <p:blipFill>
          <a:blip r:embed="rId3" cstate="print"/>
          <a:srcRect/>
          <a:stretch>
            <a:fillRect/>
          </a:stretch>
        </p:blipFill>
        <p:spPr bwMode="auto">
          <a:xfrm>
            <a:off x="683568" y="3212976"/>
            <a:ext cx="3031400" cy="2436488"/>
          </a:xfrm>
          <a:prstGeom prst="rect">
            <a:avLst/>
          </a:prstGeom>
          <a:noFill/>
        </p:spPr>
      </p:pic>
      <p:sp>
        <p:nvSpPr>
          <p:cNvPr id="5" name="4 - TextBox"/>
          <p:cNvSpPr txBox="1"/>
          <p:nvPr/>
        </p:nvSpPr>
        <p:spPr>
          <a:xfrm>
            <a:off x="6372200" y="404664"/>
            <a:ext cx="2376264" cy="369332"/>
          </a:xfrm>
          <a:prstGeom prst="rect">
            <a:avLst/>
          </a:prstGeom>
          <a:noFill/>
        </p:spPr>
        <p:txBody>
          <a:bodyPr wrap="square" rtlCol="0">
            <a:spAutoFit/>
          </a:bodyPr>
          <a:lstStyle/>
          <a:p>
            <a:endParaRPr lang="el-GR" dirty="0"/>
          </a:p>
        </p:txBody>
      </p:sp>
      <p:pic>
        <p:nvPicPr>
          <p:cNvPr id="6" name="3 - Θέση περιεχομένου"/>
          <p:cNvPicPr>
            <a:picLocks/>
          </p:cNvPicPr>
          <p:nvPr/>
        </p:nvPicPr>
        <p:blipFill>
          <a:blip r:embed="rId4" cstate="print"/>
          <a:srcRect l="3251" t="7223" r="6453" b="13318"/>
          <a:stretch>
            <a:fillRect/>
          </a:stretch>
        </p:blipFill>
        <p:spPr bwMode="auto">
          <a:xfrm>
            <a:off x="5796136" y="476672"/>
            <a:ext cx="3168352" cy="259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778098"/>
          </a:xfrm>
        </p:spPr>
        <p:txBody>
          <a:bodyPr>
            <a:normAutofit/>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Σημερινή κατάσταση     3</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Θέση περιεχομένου"/>
          <p:cNvSpPr>
            <a:spLocks noGrp="1"/>
          </p:cNvSpPr>
          <p:nvPr>
            <p:ph idx="1"/>
          </p:nvPr>
        </p:nvSpPr>
        <p:spPr>
          <a:xfrm>
            <a:off x="457200" y="1052736"/>
            <a:ext cx="8229600" cy="5073427"/>
          </a:xfrm>
        </p:spPr>
        <p:txBody>
          <a:bodyPr>
            <a:normAutofit/>
          </a:bodyPr>
          <a:lstStyle/>
          <a:p>
            <a:pPr algn="just"/>
            <a:endParaRPr lang="el-GR" sz="2600" dirty="0" smtClean="0"/>
          </a:p>
          <a:p>
            <a:pPr algn="just">
              <a:buNone/>
            </a:pPr>
            <a:r>
              <a:rPr lang="el-G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Ιαματικοί Πόροι  άνω των 30°C </a:t>
            </a:r>
          </a:p>
          <a:p>
            <a:pPr marL="0" indent="0" algn="just">
              <a:buNone/>
            </a:pPr>
            <a:r>
              <a:rPr lang="el-GR" sz="2600" u="sng" dirty="0" smtClean="0"/>
              <a:t>Καταγράφονται φαινόμενα σπατάλης σημαντικού ποσού ενέργειας</a:t>
            </a:r>
            <a:r>
              <a:rPr lang="el-GR" sz="2600" dirty="0" smtClean="0"/>
              <a:t> το οποίο αν αξιοποιηθεί θα εξοικονομήσει πόρους για επένδυση σε άλλους τομείς. Για παράδειγμα, θερμό νερό απορρίπτεται μέχρις ότου η θερμοκρασία του φτάσει στα επιθυμητά για τους λουόμενους επίπεδα. </a:t>
            </a:r>
          </a:p>
          <a:p>
            <a:endParaRPr lang="el-GR" dirty="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1694"/>
          </a:xfrm>
        </p:spPr>
        <p:txBody>
          <a:bodyPr>
            <a:noAutofit/>
          </a:bodyPr>
          <a:lstStyle/>
          <a:p>
            <a:pPr algn="ctr"/>
            <a:r>
              <a:rPr lang="el-GR"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Επιστημονικές αναφορές </a:t>
            </a:r>
          </a:p>
        </p:txBody>
      </p:sp>
      <p:sp>
        <p:nvSpPr>
          <p:cNvPr id="4" name="3 - Θέση κειμένου"/>
          <p:cNvSpPr>
            <a:spLocks noGrp="1"/>
          </p:cNvSpPr>
          <p:nvPr>
            <p:ph type="body" sz="half" idx="2"/>
          </p:nvPr>
        </p:nvSpPr>
        <p:spPr>
          <a:xfrm>
            <a:off x="395536" y="1124744"/>
            <a:ext cx="5400600" cy="4691063"/>
          </a:xfrm>
        </p:spPr>
        <p:txBody>
          <a:bodyPr>
            <a:normAutofit fontScale="92500" lnSpcReduction="10000"/>
          </a:bodyPr>
          <a:lstStyle/>
          <a:p>
            <a:pPr algn="just"/>
            <a:r>
              <a:rPr lang="el-GR" sz="2400" dirty="0" smtClean="0"/>
              <a:t>Το σημαντικότερο θέμα στην αξιοποίηση ενός γεωθερμικού πεδίου είναι η ορθολογική διαχείριση, ή καλύτερα o προσδιορισμός της </a:t>
            </a:r>
            <a:r>
              <a:rPr lang="el-GR" sz="2400" b="1" dirty="0" smtClean="0"/>
              <a:t>βιώσιμης παραγωγής </a:t>
            </a:r>
            <a:r>
              <a:rPr lang="el-GR" sz="2400" dirty="0" smtClean="0"/>
              <a:t>(ανώτατο όριο), κάτω από την οποία θα είναι δυνατόν να διατηρηθεί η παραγωγή ενέργειας  από το σύστημα, σταθερή για ένα πολύ μεγάλο χρονικό διάστημα. (</a:t>
            </a:r>
            <a:r>
              <a:rPr lang="el-GR" sz="2400" dirty="0" err="1"/>
              <a:t>Axelsson</a:t>
            </a:r>
            <a:r>
              <a:rPr lang="el-GR" sz="2400" dirty="0"/>
              <a:t> </a:t>
            </a:r>
            <a:r>
              <a:rPr lang="el-GR" sz="2400" dirty="0" err="1"/>
              <a:t>et</a:t>
            </a:r>
            <a:r>
              <a:rPr lang="el-GR" sz="2400" dirty="0"/>
              <a:t> </a:t>
            </a:r>
            <a:r>
              <a:rPr lang="el-GR" sz="2400" dirty="0" err="1"/>
              <a:t>al</a:t>
            </a:r>
            <a:r>
              <a:rPr lang="el-GR" sz="2400" dirty="0" smtClean="0"/>
              <a:t>.). </a:t>
            </a:r>
          </a:p>
          <a:p>
            <a:pPr algn="just"/>
            <a:r>
              <a:rPr lang="el-GR" sz="2400" dirty="0" smtClean="0"/>
              <a:t>Ο καθορισμός της βιώσιμης παραγωγής  δεν είναι γνωστός πριν από τη χρήση, αλλά γίνεται σταδιακά στο χρόνο, όταν καταστούν διαθέσιμα στοιχεία της έρευνας  και παραγωγής (</a:t>
            </a:r>
            <a:r>
              <a:rPr lang="el-GR" sz="2400" dirty="0" err="1" smtClean="0"/>
              <a:t>Stefansson</a:t>
            </a:r>
            <a:r>
              <a:rPr lang="el-GR" sz="2400" dirty="0" smtClean="0"/>
              <a:t>  </a:t>
            </a:r>
            <a:r>
              <a:rPr lang="el-GR" sz="2400" dirty="0" err="1" smtClean="0"/>
              <a:t>et</a:t>
            </a:r>
            <a:r>
              <a:rPr lang="el-GR" sz="2400" dirty="0" smtClean="0"/>
              <a:t> </a:t>
            </a:r>
            <a:r>
              <a:rPr lang="el-GR" sz="2400" dirty="0" err="1" smtClean="0"/>
              <a:t>al</a:t>
            </a:r>
            <a:r>
              <a:rPr lang="el-GR" sz="2400" dirty="0" smtClean="0"/>
              <a:t>.).</a:t>
            </a:r>
            <a:endParaRPr lang="el-GR" sz="2400" dirty="0"/>
          </a:p>
          <a:p>
            <a:pPr algn="just"/>
            <a:endParaRPr lang="el-GR" dirty="0"/>
          </a:p>
        </p:txBody>
      </p:sp>
      <p:pic>
        <p:nvPicPr>
          <p:cNvPr id="5" name="4 - Θέση περιεχομένου"/>
          <p:cNvPicPr>
            <a:picLocks noGrp="1"/>
          </p:cNvPicPr>
          <p:nvPr>
            <p:ph idx="1"/>
          </p:nvPr>
        </p:nvPicPr>
        <p:blipFill>
          <a:blip r:embed="rId3" cstate="print">
            <a:lum bright="-20000" contrast="30000"/>
          </a:blip>
          <a:srcRect l="4154" t="9003" r="17460" b="6752"/>
          <a:stretch>
            <a:fillRect/>
          </a:stretch>
        </p:blipFill>
        <p:spPr bwMode="auto">
          <a:xfrm>
            <a:off x="5940152" y="1556792"/>
            <a:ext cx="2952328"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10267</TotalTime>
  <Words>2046</Words>
  <Application>Microsoft Office PowerPoint</Application>
  <PresentationFormat>Προβολή στην οθόνη (4:3)</PresentationFormat>
  <Paragraphs>180</Paragraphs>
  <Slides>40</Slides>
  <Notes>15</Notes>
  <HiddenSlides>0</HiddenSlides>
  <MMClips>0</MMClips>
  <ScaleCrop>false</ScaleCrop>
  <HeadingPairs>
    <vt:vector size="4" baseType="variant">
      <vt:variant>
        <vt:lpstr>Θέμα</vt:lpstr>
      </vt:variant>
      <vt:variant>
        <vt:i4>2</vt:i4>
      </vt:variant>
      <vt:variant>
        <vt:lpstr>Τίτλοι διαφανειών</vt:lpstr>
      </vt:variant>
      <vt:variant>
        <vt:i4>40</vt:i4>
      </vt:variant>
    </vt:vector>
  </HeadingPairs>
  <TitlesOfParts>
    <vt:vector size="42" baseType="lpstr">
      <vt:lpstr>Θέμα του Office</vt:lpstr>
      <vt:lpstr>Προσαρμοσμένη σχεδίαση</vt:lpstr>
      <vt:lpstr> Ο νόμος 4602/2019 για την αξιοποίηση της γεωθερμίας</vt:lpstr>
      <vt:lpstr>Τι είναι γεωθερμική ενέργεια;</vt:lpstr>
      <vt:lpstr>Γεωθερμία στην Ελλάδα</vt:lpstr>
      <vt:lpstr>Γεωθερμία στην Ελλάδα 3</vt:lpstr>
      <vt:lpstr>  Σημερινή κατάσταση     1  </vt:lpstr>
      <vt:lpstr>Το πεδίο παρουσιάζει τα πιο κάτω χαρακτηριστικά : ⎯ ΄Εκταση: 1,5km2 ⎯ Θερμοκρασία γεωθερμικού ταμιευτήρα: 40-48οC ⎯ Βάθος ταμιευτήρα: 100 –300 μ. ⎯ Παροχή: 80 m3/h</vt:lpstr>
      <vt:lpstr>Σημερινή κατάσταση   2 Αντλίες θερμότητας Υπολογιζόμενα στοιχεία 2017  Αριθμός μονάδων:                                                      2724 Συνολική εγκατεστημένη ισχύς:                      148 MW(th) Συνολική ετήσια παραγόμενη ενέργεια:   196.944 MWh</vt:lpstr>
      <vt:lpstr>Σημερινή κατάσταση     3</vt:lpstr>
      <vt:lpstr>Επιστημονικές αναφορές </vt:lpstr>
      <vt:lpstr>Βασικές αρχές </vt:lpstr>
      <vt:lpstr>Διαφάνεια 11</vt:lpstr>
      <vt:lpstr>ΝΟΜΟΣ 4602/2019  Τεύχος Α’ 45/09.03.2019 </vt:lpstr>
      <vt:lpstr>ΝΟΜΟΣ 4602/2019       1 </vt:lpstr>
      <vt:lpstr>ΝΟΜΟΣ 4602/2019       2</vt:lpstr>
      <vt:lpstr>ΝΟΜΟΣ 4602/2019     3  </vt:lpstr>
      <vt:lpstr>ΝΟΜΟΣ 4602/2019       4</vt:lpstr>
      <vt:lpstr>ΝΟΜΟΣ 4602/2019       5</vt:lpstr>
      <vt:lpstr>ΝΟΜΟΣ 4602/2019        6</vt:lpstr>
      <vt:lpstr>ΝΟΜΟΣ 4602/2019       7</vt:lpstr>
      <vt:lpstr>ΝΟΜΟΣ 4602/2019      8</vt:lpstr>
      <vt:lpstr>ΝΟΜΟΣ 4602/2019      9</vt:lpstr>
      <vt:lpstr>ΝΟΜΟΣ 4602/2019      10</vt:lpstr>
      <vt:lpstr>ΝΟΜΟΣ 4602/2019  και ιαματικά    1 </vt:lpstr>
      <vt:lpstr>ΝΟΜΟΣ 4602/2019  και ιαματικά    2</vt:lpstr>
      <vt:lpstr>ΝΟΜΟΣ 4602/2019  και ιαματικά    3</vt:lpstr>
      <vt:lpstr>ΝΟΜΟΣ 4602/2019  και ιαματικά    4</vt:lpstr>
      <vt:lpstr>ΝΟΜΟΣ 4602/2019  και ιαματικά    5</vt:lpstr>
      <vt:lpstr>ΝΟΜΟΣ 4602/2019  και ιαματικά    6</vt:lpstr>
      <vt:lpstr>ΝΟΜΟΣ 4602/2019  και ιαματικά    8</vt:lpstr>
      <vt:lpstr>δηλαδή</vt:lpstr>
      <vt:lpstr>ΣΤΗΝ  ΕΥΡΩΠΗ</vt:lpstr>
      <vt:lpstr>ΣΤΗΝ  ΕΥΡΩΠΗ - Ολλανδία </vt:lpstr>
      <vt:lpstr>ΔΥΝΑΤΟΤΗΤΕΣ  ΣΗΜΕΡΑ  Ενεργειακές κοινότητες</vt:lpstr>
      <vt:lpstr>ΥΔΡΟΘΕΡΜΙΚΗ   ΕΝΕΡΓΕΙΑ</vt:lpstr>
      <vt:lpstr>Διαφάνεια 35</vt:lpstr>
      <vt:lpstr>Miskolc Ουγγαρία</vt:lpstr>
      <vt:lpstr>Αζόρες (Πορτογαλία)</vt:lpstr>
      <vt:lpstr>http://www.bluelagoon.com/resources/2014/tour/tour.html?iframe=true&amp;width=100%25&amp;height=90 </vt:lpstr>
      <vt:lpstr>Επισημάνσεις</vt:lpstr>
      <vt:lpstr>Διαφάνεια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Προτάσεις για ανάπτυξης της γεωθερμίας χαμηλής θερμοκρασίας</dc:title>
  <dc:creator>georgalasl</dc:creator>
  <cp:lastModifiedBy>georgalasl</cp:lastModifiedBy>
  <cp:revision>745</cp:revision>
  <dcterms:created xsi:type="dcterms:W3CDTF">2016-05-16T09:30:17Z</dcterms:created>
  <dcterms:modified xsi:type="dcterms:W3CDTF">2019-04-22T12:36:55Z</dcterms:modified>
</cp:coreProperties>
</file>