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61" r:id="rId2"/>
    <p:sldId id="393" r:id="rId3"/>
    <p:sldId id="394" r:id="rId4"/>
    <p:sldId id="391" r:id="rId5"/>
    <p:sldId id="348" r:id="rId6"/>
    <p:sldId id="397" r:id="rId7"/>
    <p:sldId id="398" r:id="rId8"/>
    <p:sldId id="399" r:id="rId9"/>
    <p:sldId id="365" r:id="rId10"/>
    <p:sldId id="383" r:id="rId11"/>
    <p:sldId id="379" r:id="rId12"/>
    <p:sldId id="396" r:id="rId13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FF9900"/>
    <a:srgbClr val="00FFFF"/>
    <a:srgbClr val="0000CC"/>
    <a:srgbClr val="00133A"/>
    <a:srgbClr val="000000"/>
    <a:srgbClr val="0000FF"/>
    <a:srgbClr val="FF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15" autoAdjust="0"/>
    <p:restoredTop sz="86333" autoAdjust="0"/>
  </p:normalViewPr>
  <p:slideViewPr>
    <p:cSldViewPr>
      <p:cViewPr>
        <p:scale>
          <a:sx n="64" d="100"/>
          <a:sy n="64" d="100"/>
        </p:scale>
        <p:origin x="-107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F428A25-F2F6-46B6-8CD4-E236E572CC3A}" type="datetimeFigureOut">
              <a:rPr lang="el-GR"/>
              <a:pPr>
                <a:defRPr/>
              </a:pPr>
              <a:t>18/4/2019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D40B96F-E6A8-4F72-86AD-CBC3F47AFD7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40B96F-E6A8-4F72-86AD-CBC3F47AFD79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smtClean="0"/>
          </a:p>
        </p:txBody>
      </p:sp>
      <p:sp>
        <p:nvSpPr>
          <p:cNvPr id="24580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A93F56-F6CA-4331-ABD2-2DFD890D1B85}" type="slidenum">
              <a:rPr lang="el-GR" smtClean="0"/>
              <a:pPr/>
              <a:t>5</a:t>
            </a:fld>
            <a:endParaRPr 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9FF67-3361-48B0-A270-25108FC4A38F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28B9F-F8C1-49CC-BF0B-5CF807EA4D4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DEC24-2095-4146-804F-19643CE583E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91064-DB2C-4AFE-A0BA-D86D3D24F3D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E5221-999F-43E0-B683-7B5E845F2F5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8FA99-E51A-489B-8F84-1484FD895E3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CA79A-7FD6-48D1-9416-5E911151835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EF99D-2613-4D6B-AC40-10B92556A44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B8196-A391-4341-9EC0-F38678450FB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2B8CB-97E4-40A5-AC76-429847E3CBF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4A384-7EA4-4D03-84AF-D2C0869E8D6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B2806-670C-4E1E-90E7-C2B9D4EA320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E01D8FD5-0EAC-4725-8626-25CB40D744B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1 - Εικόνα" descr="foto Z1.jpg"/>
          <p:cNvPicPr>
            <a:picLocks noChangeAspect="1"/>
          </p:cNvPicPr>
          <p:nvPr/>
        </p:nvPicPr>
        <p:blipFill>
          <a:blip r:embed="rId3" cstate="print"/>
          <a:srcRect l="6989" t="40968" b="4358"/>
          <a:stretch>
            <a:fillRect/>
          </a:stretch>
        </p:blipFill>
        <p:spPr bwMode="auto">
          <a:xfrm>
            <a:off x="0" y="0"/>
            <a:ext cx="9178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- Εικόνα" descr="foto Z1.jpg"/>
          <p:cNvPicPr>
            <a:picLocks noChangeAspect="1"/>
          </p:cNvPicPr>
          <p:nvPr/>
        </p:nvPicPr>
        <p:blipFill>
          <a:blip r:embed="rId4" cstate="print"/>
          <a:srcRect l="55848" t="13308" r="8647" b="58051"/>
          <a:stretch>
            <a:fillRect/>
          </a:stretch>
        </p:blipFill>
        <p:spPr>
          <a:xfrm>
            <a:off x="6132338" y="1142984"/>
            <a:ext cx="3011662" cy="3087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4" name="6 - TextBox"/>
          <p:cNvSpPr txBox="1">
            <a:spLocks noChangeArrowheads="1"/>
          </p:cNvSpPr>
          <p:nvPr/>
        </p:nvSpPr>
        <p:spPr bwMode="auto">
          <a:xfrm>
            <a:off x="2500298" y="4500570"/>
            <a:ext cx="635798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l-GR" sz="2800" b="1" dirty="0">
                <a:ln w="11430"/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ndalus" pitchFamily="18" charset="-78"/>
              </a:rPr>
              <a:t>       </a:t>
            </a:r>
            <a:r>
              <a:rPr lang="el-GR" sz="2800" b="1" dirty="0" smtClean="0">
                <a:ln w="11430"/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ndalus" pitchFamily="18" charset="-78"/>
              </a:rPr>
              <a:t>Παπαϊωάννου Αναστάσιος </a:t>
            </a:r>
          </a:p>
          <a:p>
            <a:pPr algn="ctr">
              <a:defRPr/>
            </a:pPr>
            <a:r>
              <a:rPr lang="el-GR" sz="2000" b="1" i="1" dirty="0" smtClean="0">
                <a:ln w="11430"/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ndalus" pitchFamily="18" charset="-78"/>
              </a:rPr>
              <a:t>     Επιχειρηματίας Μ.Ι.Θ</a:t>
            </a:r>
          </a:p>
          <a:p>
            <a:pPr algn="ctr">
              <a:defRPr/>
            </a:pPr>
            <a:r>
              <a:rPr lang="el-GR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ndalus" pitchFamily="18" charset="-78"/>
              </a:rPr>
              <a:t>Αγγελίδης Στυλιανός</a:t>
            </a:r>
          </a:p>
          <a:p>
            <a:pPr algn="ctr"/>
            <a:r>
              <a:rPr lang="el-GR" sz="2000" b="1" i="1" dirty="0" smtClean="0">
                <a:solidFill>
                  <a:srgbClr val="FFFF00"/>
                </a:solidFill>
                <a:latin typeface="Calibri" pitchFamily="34" charset="0"/>
              </a:rPr>
              <a:t>Σύμβουλος Μελετών Οργάνωσης &amp; </a:t>
            </a:r>
            <a:r>
              <a:rPr lang="el-GR" sz="2000" b="1" i="1" dirty="0" err="1" smtClean="0">
                <a:solidFill>
                  <a:srgbClr val="FFFF00"/>
                </a:solidFill>
                <a:latin typeface="Calibri" pitchFamily="34" charset="0"/>
              </a:rPr>
              <a:t>Επιχ</a:t>
            </a:r>
            <a:r>
              <a:rPr lang="el-GR" sz="2000" b="1" i="1" dirty="0" smtClean="0">
                <a:solidFill>
                  <a:srgbClr val="FFFF00"/>
                </a:solidFill>
                <a:latin typeface="Calibri" pitchFamily="34" charset="0"/>
              </a:rPr>
              <a:t>.</a:t>
            </a:r>
            <a:r>
              <a:rPr lang="el-GR" sz="2000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l-GR" sz="2000" b="1" i="1" dirty="0" smtClean="0">
                <a:solidFill>
                  <a:srgbClr val="FFFF00"/>
                </a:solidFill>
                <a:latin typeface="Calibri" pitchFamily="34" charset="0"/>
              </a:rPr>
              <a:t> Έρευνας </a:t>
            </a:r>
          </a:p>
          <a:p>
            <a:pPr algn="ctr"/>
            <a:r>
              <a:rPr lang="en-US" sz="2000" b="1" i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ndalus" pitchFamily="18" charset="-78"/>
              </a:rPr>
              <a:t>M</a:t>
            </a:r>
            <a:r>
              <a:rPr lang="el-GR" sz="2000" b="1" i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ndalus" pitchFamily="18" charset="-78"/>
              </a:rPr>
              <a:t>ΒΑ</a:t>
            </a:r>
            <a:r>
              <a:rPr lang="en-US" sz="2000" b="1" i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ndalus" pitchFamily="18" charset="-78"/>
              </a:rPr>
              <a:t> </a:t>
            </a:r>
            <a:r>
              <a:rPr lang="el-GR" sz="2000" b="1" i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ndalus" pitchFamily="18" charset="-78"/>
              </a:rPr>
              <a:t>Διοίκ</a:t>
            </a:r>
            <a:r>
              <a:rPr lang="el-GR" sz="2000" b="1" i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ndalus" pitchFamily="18" charset="-78"/>
              </a:rPr>
              <a:t>. </a:t>
            </a:r>
            <a:r>
              <a:rPr lang="el-GR" sz="2000" b="1" i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ndalus" pitchFamily="18" charset="-78"/>
              </a:rPr>
              <a:t>Θερμαλιστικών</a:t>
            </a:r>
            <a:r>
              <a:rPr lang="el-GR" sz="2000" b="1" i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ndalus" pitchFamily="18" charset="-78"/>
              </a:rPr>
              <a:t> -Τουριστικών Μονάδων</a:t>
            </a:r>
            <a:endParaRPr lang="el-GR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Andalus" pitchFamily="18" charset="-78"/>
            </a:endParaRPr>
          </a:p>
          <a:p>
            <a:pPr algn="ctr">
              <a:defRPr/>
            </a:pPr>
            <a:endParaRPr lang="el-GR" sz="28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  <a:cs typeface="Andalus" pitchFamily="18" charset="-78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1763688" y="2276872"/>
            <a:ext cx="6192688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l-GR" sz="3200" b="1" dirty="0">
                <a:ln w="11430"/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    </a:t>
            </a:r>
            <a:r>
              <a:rPr lang="el-GR" sz="3200" b="1" dirty="0" smtClean="0">
                <a:ln w="11430"/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«Ε.Σ.Λ &amp; </a:t>
            </a:r>
            <a:r>
              <a:rPr lang="el-GR" sz="3200" b="1" dirty="0" err="1" smtClean="0">
                <a:ln w="11430"/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Θερμαλιστικά</a:t>
            </a:r>
            <a:r>
              <a:rPr lang="el-GR" sz="3200" b="1" dirty="0" smtClean="0">
                <a:ln w="11430"/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 τουριστικά οικοσυστήματα» </a:t>
            </a:r>
            <a:endParaRPr lang="el-GR" sz="3200" b="1" dirty="0">
              <a:ln w="11430"/>
              <a:solidFill>
                <a:srgbClr val="00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357158" y="214290"/>
            <a:ext cx="8786842" cy="1198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>
                <a:solidFill>
                  <a:srgbClr val="00FFFF"/>
                </a:solidFill>
                <a:latin typeface="Book Antiqua" pitchFamily="18" charset="0"/>
              </a:rPr>
              <a:t>Ιαματικές Πηγές – Γεωθερμία &amp; </a:t>
            </a:r>
            <a:r>
              <a:rPr lang="el-GR" sz="2800" b="1" dirty="0" err="1" smtClean="0">
                <a:solidFill>
                  <a:srgbClr val="00FFFF"/>
                </a:solidFill>
                <a:latin typeface="Book Antiqua" pitchFamily="18" charset="0"/>
              </a:rPr>
              <a:t>Θερμαλισμός</a:t>
            </a:r>
            <a:r>
              <a:rPr lang="el-GR" sz="2800" b="1" dirty="0" smtClean="0">
                <a:solidFill>
                  <a:srgbClr val="00FFFF"/>
                </a:solidFill>
                <a:latin typeface="Book Antiqua" pitchFamily="18" charset="0"/>
              </a:rPr>
              <a:t> – Τουρισμός</a:t>
            </a:r>
          </a:p>
          <a:p>
            <a:pPr algn="ctr"/>
            <a:r>
              <a:rPr lang="el-GR" sz="2400" b="1" dirty="0" smtClean="0">
                <a:solidFill>
                  <a:srgbClr val="00FFFF"/>
                </a:solidFill>
                <a:latin typeface="Book Antiqua" pitchFamily="18" charset="0"/>
              </a:rPr>
              <a:t>Συνάντηση Εργασίας - Συζήτηση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85720" y="357166"/>
            <a:ext cx="82153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latin typeface="Calibri" pitchFamily="34" charset="0"/>
              </a:rPr>
              <a:t>Περιοχές με ιαματικά νερά:  97</a:t>
            </a:r>
          </a:p>
          <a:p>
            <a:r>
              <a:rPr lang="el-GR" sz="2800" b="1" dirty="0" smtClean="0">
                <a:latin typeface="Calibri" pitchFamily="34" charset="0"/>
              </a:rPr>
              <a:t> </a:t>
            </a:r>
          </a:p>
          <a:p>
            <a:r>
              <a:rPr lang="el-GR" sz="2800" b="1" dirty="0" smtClean="0">
                <a:latin typeface="Calibri" pitchFamily="34" charset="0"/>
              </a:rPr>
              <a:t>Αναγκαίο να μιλάμε για περιοχές:</a:t>
            </a:r>
          </a:p>
          <a:p>
            <a:endParaRPr lang="el-GR" sz="2800" b="1" dirty="0" smtClean="0">
              <a:latin typeface="Calibri" pitchFamily="34" charset="0"/>
            </a:endParaRPr>
          </a:p>
          <a:p>
            <a:endParaRPr lang="el-GR" sz="2800" b="1" dirty="0">
              <a:latin typeface="Calibri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428596" y="1857364"/>
            <a:ext cx="85011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l-GR" sz="2400" b="1" dirty="0" smtClean="0">
                <a:latin typeface="Calibri" pitchFamily="34" charset="0"/>
              </a:rPr>
              <a:t>Ιαματική υδροθεραπεία  (λουτροθεραπεία, </a:t>
            </a:r>
            <a:r>
              <a:rPr lang="el-GR" sz="2400" b="1" dirty="0" err="1" smtClean="0">
                <a:latin typeface="Calibri" pitchFamily="34" charset="0"/>
              </a:rPr>
              <a:t>εισπνοθεραπεία</a:t>
            </a:r>
            <a:r>
              <a:rPr lang="el-GR" sz="2400" b="1" dirty="0" smtClean="0">
                <a:latin typeface="Calibri" pitchFamily="34" charset="0"/>
              </a:rPr>
              <a:t> </a:t>
            </a:r>
          </a:p>
          <a:p>
            <a:r>
              <a:rPr lang="el-GR" sz="2400" b="1" dirty="0" smtClean="0">
                <a:latin typeface="Calibri" pitchFamily="34" charset="0"/>
              </a:rPr>
              <a:t>                                                   </a:t>
            </a:r>
            <a:r>
              <a:rPr lang="el-GR" sz="2400" b="1" dirty="0" err="1" smtClean="0">
                <a:latin typeface="Calibri" pitchFamily="34" charset="0"/>
              </a:rPr>
              <a:t>ποσιθεραπεία</a:t>
            </a:r>
            <a:r>
              <a:rPr lang="el-GR" sz="2400" b="1" dirty="0" smtClean="0">
                <a:latin typeface="Calibri" pitchFamily="34" charset="0"/>
              </a:rPr>
              <a:t>)</a:t>
            </a:r>
          </a:p>
          <a:p>
            <a:r>
              <a:rPr lang="el-GR" sz="2400" b="1" dirty="0" smtClean="0">
                <a:latin typeface="Calibri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el-GR" sz="2400" b="1" dirty="0" err="1" smtClean="0">
                <a:latin typeface="Calibri" pitchFamily="34" charset="0"/>
              </a:rPr>
              <a:t>Θαλασσοθεραπεία</a:t>
            </a:r>
            <a:endParaRPr lang="el-GR" sz="2400" b="1" dirty="0" smtClean="0">
              <a:latin typeface="Calibri" pitchFamily="34" charset="0"/>
            </a:endParaRPr>
          </a:p>
          <a:p>
            <a:endParaRPr lang="el-GR" sz="2400" b="1" dirty="0" smtClean="0">
              <a:latin typeface="Calibri" pitchFamily="34" charset="0"/>
            </a:endParaRPr>
          </a:p>
          <a:p>
            <a:r>
              <a:rPr lang="el-GR" sz="2400" b="1" dirty="0" smtClean="0">
                <a:latin typeface="Calibri" pitchFamily="34" charset="0"/>
              </a:rPr>
              <a:t>(94  παροχές υπηρεσιών)</a:t>
            </a:r>
            <a:endParaRPr lang="el-GR" sz="2400" b="1" dirty="0">
              <a:latin typeface="Calibri" pitchFamily="34" charset="0"/>
            </a:endParaRPr>
          </a:p>
        </p:txBody>
      </p:sp>
      <p:pic>
        <p:nvPicPr>
          <p:cNvPr id="5" name="Picture 2" descr="C:\Users\user\Pictures\ΚΩΣ\kosfokas0.JPG"/>
          <p:cNvPicPr>
            <a:picLocks noChangeAspect="1" noChangeArrowheads="1"/>
          </p:cNvPicPr>
          <p:nvPr/>
        </p:nvPicPr>
        <p:blipFill>
          <a:blip r:embed="rId2" cstate="print"/>
          <a:srcRect t="46094" r="6250" b="22656"/>
          <a:stretch>
            <a:fillRect/>
          </a:stretch>
        </p:blipFill>
        <p:spPr bwMode="auto">
          <a:xfrm>
            <a:off x="0" y="4571984"/>
            <a:ext cx="9144000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Pictures\img353.jpg"/>
          <p:cNvPicPr>
            <a:picLocks noChangeAspect="1" noChangeArrowheads="1"/>
          </p:cNvPicPr>
          <p:nvPr/>
        </p:nvPicPr>
        <p:blipFill>
          <a:blip r:embed="rId2" cstate="print"/>
          <a:srcRect l="6350" t="36937" r="18870" b="12298"/>
          <a:stretch>
            <a:fillRect/>
          </a:stretch>
        </p:blipFill>
        <p:spPr bwMode="auto">
          <a:xfrm rot="10800000">
            <a:off x="0" y="0"/>
            <a:ext cx="7429522" cy="6939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3" name="8 - TextBox"/>
          <p:cNvSpPr txBox="1">
            <a:spLocks noChangeArrowheads="1"/>
          </p:cNvSpPr>
          <p:nvPr/>
        </p:nvSpPr>
        <p:spPr bwMode="auto">
          <a:xfrm>
            <a:off x="6357938" y="428625"/>
            <a:ext cx="278606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dirty="0"/>
              <a:t>   </a:t>
            </a:r>
            <a:r>
              <a:rPr lang="en-US" sz="2000" dirty="0"/>
              <a:t> </a:t>
            </a:r>
          </a:p>
          <a:p>
            <a:r>
              <a:rPr lang="en-US" sz="2000" b="1" dirty="0"/>
              <a:t>    </a:t>
            </a:r>
            <a:r>
              <a:rPr lang="el-GR" sz="2000" b="1" dirty="0"/>
              <a:t>   </a:t>
            </a:r>
            <a:r>
              <a:rPr lang="el-GR" sz="2000" b="1" dirty="0" err="1"/>
              <a:t>Παραθαλλάσιες</a:t>
            </a:r>
            <a:r>
              <a:rPr lang="el-GR" sz="2000" b="1" dirty="0"/>
              <a:t>  </a:t>
            </a:r>
          </a:p>
          <a:p>
            <a:r>
              <a:rPr lang="el-GR" sz="2000" b="1" dirty="0"/>
              <a:t>      περιοχές με:</a:t>
            </a:r>
            <a:endParaRPr lang="en-US" sz="2000" b="1" dirty="0"/>
          </a:p>
          <a:p>
            <a:r>
              <a:rPr lang="en-US" sz="2000" b="1" dirty="0"/>
              <a:t>      </a:t>
            </a:r>
            <a:r>
              <a:rPr lang="el-GR" sz="2000" b="1" dirty="0"/>
              <a:t>Θερμά-υπέρθερμα  </a:t>
            </a:r>
          </a:p>
          <a:p>
            <a:r>
              <a:rPr lang="en-US" sz="2000" b="1" dirty="0"/>
              <a:t>     </a:t>
            </a:r>
            <a:r>
              <a:rPr lang="el-GR" sz="2000" b="1" dirty="0"/>
              <a:t>υδάτινα συστήματα</a:t>
            </a:r>
          </a:p>
          <a:p>
            <a:r>
              <a:rPr lang="el-GR" sz="2000" b="1" dirty="0"/>
              <a:t>  </a:t>
            </a:r>
            <a:r>
              <a:rPr lang="en-US" sz="2000" b="1" dirty="0"/>
              <a:t>    </a:t>
            </a:r>
            <a:r>
              <a:rPr lang="el-GR" sz="2000" b="1" dirty="0"/>
              <a:t>(Στ.Υπολ.&gt;30</a:t>
            </a:r>
            <a:r>
              <a:rPr lang="en-US" sz="2000" b="1" dirty="0" err="1"/>
              <a:t>gr</a:t>
            </a:r>
            <a:r>
              <a:rPr lang="en-US" sz="2000" b="1" dirty="0"/>
              <a:t>/l</a:t>
            </a:r>
            <a:r>
              <a:rPr lang="el-GR" sz="2000" b="1" dirty="0"/>
              <a:t>)</a:t>
            </a:r>
          </a:p>
        </p:txBody>
      </p:sp>
      <p:sp>
        <p:nvSpPr>
          <p:cNvPr id="10244" name="33 - TextBox"/>
          <p:cNvSpPr txBox="1">
            <a:spLocks noChangeArrowheads="1"/>
          </p:cNvSpPr>
          <p:nvPr/>
        </p:nvSpPr>
        <p:spPr bwMode="auto">
          <a:xfrm>
            <a:off x="6715125" y="2714625"/>
            <a:ext cx="2428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b="1"/>
              <a:t>    Περιοχές με νερά </a:t>
            </a:r>
            <a:r>
              <a:rPr lang="en-US" sz="2000" b="1"/>
              <a:t> </a:t>
            </a:r>
            <a:endParaRPr lang="el-GR" sz="2000" b="1"/>
          </a:p>
          <a:p>
            <a:r>
              <a:rPr lang="el-GR" sz="2000" b="1"/>
              <a:t>Θερμά-υπέρθερμα</a:t>
            </a:r>
          </a:p>
          <a:p>
            <a:r>
              <a:rPr lang="el-GR" sz="2000" b="1"/>
              <a:t>Χλωριονατριούχα . Σ.Υ.&lt; </a:t>
            </a:r>
            <a:r>
              <a:rPr lang="en-US" sz="2000" b="1"/>
              <a:t>15gr/l</a:t>
            </a:r>
            <a:endParaRPr lang="el-GR" sz="2000" b="1"/>
          </a:p>
        </p:txBody>
      </p:sp>
      <p:sp>
        <p:nvSpPr>
          <p:cNvPr id="5" name="4 - Έλλειψη"/>
          <p:cNvSpPr/>
          <p:nvPr/>
        </p:nvSpPr>
        <p:spPr bwMode="auto">
          <a:xfrm>
            <a:off x="6572250" y="857250"/>
            <a:ext cx="214313" cy="214313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6" name="5 - Έλλειψη"/>
          <p:cNvSpPr/>
          <p:nvPr/>
        </p:nvSpPr>
        <p:spPr bwMode="auto">
          <a:xfrm>
            <a:off x="6786563" y="2857500"/>
            <a:ext cx="214312" cy="214313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7" name="6 - Έλλειψη"/>
          <p:cNvSpPr/>
          <p:nvPr/>
        </p:nvSpPr>
        <p:spPr bwMode="auto">
          <a:xfrm>
            <a:off x="1214438" y="2500313"/>
            <a:ext cx="214312" cy="21431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8" name="7 - Έλλειψη"/>
          <p:cNvSpPr/>
          <p:nvPr/>
        </p:nvSpPr>
        <p:spPr bwMode="auto">
          <a:xfrm>
            <a:off x="1571625" y="3857625"/>
            <a:ext cx="214313" cy="214313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9" name="8 - Έλλειψη"/>
          <p:cNvSpPr/>
          <p:nvPr/>
        </p:nvSpPr>
        <p:spPr bwMode="auto">
          <a:xfrm>
            <a:off x="1785938" y="4071938"/>
            <a:ext cx="214312" cy="21431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10" name="9 - Έλλειψη"/>
          <p:cNvSpPr/>
          <p:nvPr/>
        </p:nvSpPr>
        <p:spPr bwMode="auto">
          <a:xfrm>
            <a:off x="3143250" y="3071813"/>
            <a:ext cx="214313" cy="21431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11" name="10 - Έλλειψη"/>
          <p:cNvSpPr/>
          <p:nvPr/>
        </p:nvSpPr>
        <p:spPr bwMode="auto">
          <a:xfrm>
            <a:off x="5500688" y="2500313"/>
            <a:ext cx="214312" cy="21431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12" name="11 - Έλλειψη"/>
          <p:cNvSpPr/>
          <p:nvPr/>
        </p:nvSpPr>
        <p:spPr bwMode="auto">
          <a:xfrm>
            <a:off x="4357688" y="5072063"/>
            <a:ext cx="214312" cy="21431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13" name="12 - Έλλειψη"/>
          <p:cNvSpPr/>
          <p:nvPr/>
        </p:nvSpPr>
        <p:spPr bwMode="auto">
          <a:xfrm>
            <a:off x="5429250" y="785813"/>
            <a:ext cx="214313" cy="21431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14" name="13 - Έλλειψη"/>
          <p:cNvSpPr/>
          <p:nvPr/>
        </p:nvSpPr>
        <p:spPr bwMode="auto">
          <a:xfrm>
            <a:off x="5072063" y="785813"/>
            <a:ext cx="214312" cy="21431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15" name="14 - Έλλειψη"/>
          <p:cNvSpPr/>
          <p:nvPr/>
        </p:nvSpPr>
        <p:spPr bwMode="auto">
          <a:xfrm>
            <a:off x="4500563" y="785813"/>
            <a:ext cx="214312" cy="21431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16" name="15 - Έλλειψη"/>
          <p:cNvSpPr/>
          <p:nvPr/>
        </p:nvSpPr>
        <p:spPr bwMode="auto">
          <a:xfrm>
            <a:off x="3214688" y="3929063"/>
            <a:ext cx="214312" cy="21431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17" name="16 - Έλλειψη"/>
          <p:cNvSpPr/>
          <p:nvPr/>
        </p:nvSpPr>
        <p:spPr bwMode="auto">
          <a:xfrm>
            <a:off x="3071813" y="3643313"/>
            <a:ext cx="214312" cy="21431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18" name="17 - Έλλειψη"/>
          <p:cNvSpPr/>
          <p:nvPr/>
        </p:nvSpPr>
        <p:spPr bwMode="auto">
          <a:xfrm>
            <a:off x="3286125" y="3214688"/>
            <a:ext cx="214313" cy="21431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19" name="18 - Έλλειψη"/>
          <p:cNvSpPr/>
          <p:nvPr/>
        </p:nvSpPr>
        <p:spPr bwMode="auto">
          <a:xfrm>
            <a:off x="5643563" y="2643188"/>
            <a:ext cx="214312" cy="21431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20" name="19 - Έλλειψη"/>
          <p:cNvSpPr/>
          <p:nvPr/>
        </p:nvSpPr>
        <p:spPr bwMode="auto">
          <a:xfrm>
            <a:off x="5286375" y="1357313"/>
            <a:ext cx="214313" cy="21431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21" name="20 - Έλλειψη"/>
          <p:cNvSpPr/>
          <p:nvPr/>
        </p:nvSpPr>
        <p:spPr bwMode="auto">
          <a:xfrm>
            <a:off x="3500438" y="1571625"/>
            <a:ext cx="214312" cy="214313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23" name="22 - TextBox"/>
          <p:cNvSpPr txBox="1"/>
          <p:nvPr/>
        </p:nvSpPr>
        <p:spPr>
          <a:xfrm>
            <a:off x="285720" y="642918"/>
            <a:ext cx="3786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Calibri" pitchFamily="34" charset="0"/>
              </a:rPr>
              <a:t>Περιοχές ανάπτυξης της </a:t>
            </a:r>
            <a:r>
              <a:rPr lang="el-GR" sz="2400" b="1" dirty="0" err="1" smtClean="0">
                <a:latin typeface="Calibri" pitchFamily="34" charset="0"/>
              </a:rPr>
              <a:t>θαλασσοθεραπείας</a:t>
            </a:r>
            <a:endParaRPr lang="el-GR" sz="2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>
            <a:spLocks noChangeArrowheads="1"/>
          </p:cNvSpPr>
          <p:nvPr/>
        </p:nvSpPr>
        <p:spPr bwMode="auto">
          <a:xfrm>
            <a:off x="34925" y="44450"/>
            <a:ext cx="9144000" cy="6858000"/>
          </a:xfrm>
          <a:prstGeom prst="rect">
            <a:avLst/>
          </a:prstGeom>
          <a:solidFill>
            <a:srgbClr val="0C226A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l-GR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5" name="4 - Εικόνα" descr="099.jpg"/>
          <p:cNvPicPr>
            <a:picLocks noChangeAspect="1"/>
          </p:cNvPicPr>
          <p:nvPr/>
        </p:nvPicPr>
        <p:blipFill>
          <a:blip r:embed="rId2" cstate="print"/>
          <a:srcRect t="4728" b="11342"/>
          <a:stretch>
            <a:fillRect/>
          </a:stretch>
        </p:blipFill>
        <p:spPr>
          <a:xfrm>
            <a:off x="114249" y="236464"/>
            <a:ext cx="9071077" cy="5066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036" name="5 - TextBox"/>
          <p:cNvSpPr txBox="1">
            <a:spLocks noChangeArrowheads="1"/>
          </p:cNvSpPr>
          <p:nvPr/>
        </p:nvSpPr>
        <p:spPr bwMode="auto">
          <a:xfrm>
            <a:off x="107950" y="5661025"/>
            <a:ext cx="88582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b="1" dirty="0">
                <a:solidFill>
                  <a:srgbClr val="FF9900"/>
                </a:solidFill>
              </a:rPr>
              <a:t>                                                  </a:t>
            </a:r>
            <a:r>
              <a:rPr lang="el-GR" sz="4400" b="1" dirty="0" smtClean="0">
                <a:solidFill>
                  <a:schemeClr val="bg1"/>
                </a:solidFill>
                <a:latin typeface="Calibri" pitchFamily="34" charset="0"/>
              </a:rPr>
              <a:t>Ε </a:t>
            </a:r>
            <a:r>
              <a:rPr lang="el-GR" sz="4400" b="1" dirty="0">
                <a:solidFill>
                  <a:schemeClr val="bg1"/>
                </a:solidFill>
                <a:latin typeface="Calibri" pitchFamily="34" charset="0"/>
              </a:rPr>
              <a:t>υ χ α ρ ι σ τ </a:t>
            </a:r>
            <a:r>
              <a:rPr lang="el-GR" sz="4400" b="1" dirty="0" smtClean="0">
                <a:solidFill>
                  <a:schemeClr val="bg1"/>
                </a:solidFill>
                <a:latin typeface="Calibri" pitchFamily="34" charset="0"/>
              </a:rPr>
              <a:t>ο ύ μ ε</a:t>
            </a:r>
            <a:endParaRPr lang="el-GR" sz="44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sz="2800" b="1" dirty="0" smtClean="0">
              <a:solidFill>
                <a:srgbClr val="00FFFF"/>
              </a:solidFill>
              <a:latin typeface="Book Antiqua" pitchFamily="18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179512" y="357166"/>
            <a:ext cx="871296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</a:rPr>
              <a:t>          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Ειδικό Σήμα Λειτουργίας (Ε.Σ.Λ)</a:t>
            </a:r>
          </a:p>
          <a:p>
            <a:pPr marL="514350" indent="-514350" algn="ctr"/>
            <a:r>
              <a:rPr lang="el-GR" sz="2400" b="1" dirty="0" smtClean="0">
                <a:solidFill>
                  <a:schemeClr val="bg1"/>
                </a:solidFill>
                <a:latin typeface="Calibri" pitchFamily="34" charset="0"/>
              </a:rPr>
              <a:t>(ΦΕΚ 603 / 22.02.2018)</a:t>
            </a:r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</a:rPr>
              <a:t>   </a:t>
            </a:r>
          </a:p>
          <a:p>
            <a:pPr marL="514350" indent="-514350" algn="ctr"/>
            <a:endParaRPr lang="el-GR" sz="28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514350" indent="-514350">
              <a:buFont typeface="Wingdings" pitchFamily="2" charset="2"/>
              <a:buChar char="Ø"/>
            </a:pPr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</a:rPr>
              <a:t>Μονάδες Ιαματικής Θεραπείας (Μ.Ι.Θ)</a:t>
            </a:r>
          </a:p>
          <a:p>
            <a:pPr marL="514350" indent="-514350">
              <a:buFont typeface="Wingdings" pitchFamily="2" charset="2"/>
              <a:buChar char="Ø"/>
            </a:pPr>
            <a:endParaRPr lang="el-GR" sz="28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514350" indent="-514350">
              <a:buFont typeface="Wingdings" pitchFamily="2" charset="2"/>
              <a:buChar char="Ø"/>
            </a:pPr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</a:rPr>
              <a:t>Κέντρα </a:t>
            </a:r>
            <a:r>
              <a:rPr lang="el-GR" sz="2800" b="1" dirty="0" err="1" smtClean="0">
                <a:solidFill>
                  <a:schemeClr val="bg1"/>
                </a:solidFill>
                <a:latin typeface="Calibri" pitchFamily="34" charset="0"/>
              </a:rPr>
              <a:t>Θαλασσοθεραπείας</a:t>
            </a:r>
            <a:endParaRPr lang="el-GR" sz="28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514350" indent="-514350">
              <a:buFont typeface="Wingdings" pitchFamily="2" charset="2"/>
              <a:buChar char="Ø"/>
            </a:pPr>
            <a:endParaRPr lang="el-GR" sz="28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514350" indent="-514350">
              <a:buFont typeface="Wingdings" pitchFamily="2" charset="2"/>
              <a:buChar char="Ø"/>
            </a:pPr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</a:rPr>
              <a:t>Κέντρα Αναζωογόνησης (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</a:rPr>
              <a:t>spa)</a:t>
            </a:r>
          </a:p>
          <a:p>
            <a:pPr marL="514350" indent="-514350">
              <a:buFont typeface="Wingdings" pitchFamily="2" charset="2"/>
              <a:buChar char="Ø"/>
            </a:pPr>
            <a:endParaRPr lang="en-US" sz="28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514350" indent="-514350">
              <a:buFont typeface="Wingdings" pitchFamily="2" charset="2"/>
              <a:buChar char="Ø"/>
            </a:pPr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</a:rPr>
              <a:t>Κέντρα Ιαματικού Τουρισμού – </a:t>
            </a:r>
            <a:r>
              <a:rPr lang="el-GR" sz="2800" b="1" dirty="0" err="1" smtClean="0">
                <a:solidFill>
                  <a:schemeClr val="bg1"/>
                </a:solidFill>
                <a:latin typeface="Calibri" pitchFamily="34" charset="0"/>
              </a:rPr>
              <a:t>Θερμαλισμού</a:t>
            </a:r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</a:rPr>
              <a:t> (ΚΙΤ-Θ)</a:t>
            </a:r>
          </a:p>
          <a:p>
            <a:pPr marL="514350" indent="-514350">
              <a:buFont typeface="Wingdings" pitchFamily="2" charset="2"/>
              <a:buChar char="Ø"/>
            </a:pPr>
            <a:endParaRPr lang="el-GR" sz="28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514350" indent="-514350"/>
            <a:endParaRPr lang="el-GR" sz="28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514350" indent="-514350"/>
            <a:r>
              <a:rPr lang="el-GR" sz="2800" b="1" dirty="0" smtClean="0">
                <a:solidFill>
                  <a:srgbClr val="FF0000"/>
                </a:solidFill>
                <a:latin typeface="Calibri" pitchFamily="34" charset="0"/>
              </a:rPr>
              <a:t>ΠΡΟΔΙΑΓΡΑΦΕΣ ΚΑΤΗΓΟΡΙΩΝ!!                      </a:t>
            </a:r>
            <a:endParaRPr lang="el-GR" sz="28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sz="2800" b="1" dirty="0" smtClean="0">
              <a:solidFill>
                <a:srgbClr val="00FFFF"/>
              </a:solidFill>
              <a:latin typeface="Book Antiqua" pitchFamily="18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179512" y="357166"/>
            <a:ext cx="8712968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</a:rPr>
              <a:t>          </a:t>
            </a:r>
            <a:r>
              <a:rPr lang="el-GR" sz="3200" b="1" dirty="0" smtClean="0">
                <a:solidFill>
                  <a:srgbClr val="FFC000"/>
                </a:solidFill>
                <a:latin typeface="Calibri" pitchFamily="34" charset="0"/>
              </a:rPr>
              <a:t>ΠΡΟΒΛΗΜΑΤΑ</a:t>
            </a:r>
          </a:p>
          <a:p>
            <a:pPr algn="ctr"/>
            <a:endParaRPr lang="el-GR" sz="3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el-GR" sz="3000" b="1" dirty="0" smtClean="0">
                <a:solidFill>
                  <a:srgbClr val="FFC000"/>
                </a:solidFill>
                <a:latin typeface="Calibri" pitchFamily="34" charset="0"/>
              </a:rPr>
              <a:t>Οι τεχνικές και λειτουργικές προδιαγραφές ανέγερσης, μετατροπής και επέκτασης δεν συμπεριλαμβάνουν τις υφιστάμενες εγκαταστάσεις</a:t>
            </a:r>
          </a:p>
          <a:p>
            <a:pPr marL="514350" indent="-514350">
              <a:buFont typeface="+mj-lt"/>
              <a:buAutoNum type="arabicParenR"/>
            </a:pPr>
            <a:endParaRPr lang="el-GR" sz="3000" b="1" dirty="0" smtClean="0">
              <a:solidFill>
                <a:srgbClr val="FFC000"/>
              </a:solidFill>
              <a:latin typeface="Calibri" pitchFamily="34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el-GR" sz="3000" b="1" dirty="0" smtClean="0">
                <a:solidFill>
                  <a:srgbClr val="FFC000"/>
                </a:solidFill>
                <a:latin typeface="Calibri" pitchFamily="34" charset="0"/>
              </a:rPr>
              <a:t>Στάδιο Γ: Έκδοση Ε.Σ.Λ. άρθ. 3 </a:t>
            </a:r>
            <a:r>
              <a:rPr lang="el-GR" sz="3000" b="1" dirty="0" err="1" smtClean="0">
                <a:solidFill>
                  <a:srgbClr val="FFC000"/>
                </a:solidFill>
                <a:latin typeface="Calibri" pitchFamily="34" charset="0"/>
              </a:rPr>
              <a:t>παραγ</a:t>
            </a:r>
            <a:r>
              <a:rPr lang="el-GR" sz="3000" b="1" dirty="0" smtClean="0">
                <a:solidFill>
                  <a:srgbClr val="FFC000"/>
                </a:solidFill>
                <a:latin typeface="Calibri" pitchFamily="34" charset="0"/>
              </a:rPr>
              <a:t>. 3.2 μας κατευθύνει στην </a:t>
            </a:r>
            <a:r>
              <a:rPr lang="el-GR" sz="3000" b="1" dirty="0" err="1" smtClean="0">
                <a:solidFill>
                  <a:srgbClr val="FFC000"/>
                </a:solidFill>
                <a:latin typeface="Calibri" pitchFamily="34" charset="0"/>
              </a:rPr>
              <a:t>υπ’αριθμ</a:t>
            </a:r>
            <a:r>
              <a:rPr lang="el-GR" sz="3000" b="1" dirty="0" smtClean="0">
                <a:solidFill>
                  <a:srgbClr val="FFC000"/>
                </a:solidFill>
                <a:latin typeface="Calibri" pitchFamily="34" charset="0"/>
              </a:rPr>
              <a:t>. 9833/26.05.2009 </a:t>
            </a:r>
            <a:endParaRPr lang="en-US" sz="3000" b="1" dirty="0" smtClean="0">
              <a:solidFill>
                <a:srgbClr val="FFC000"/>
              </a:solidFill>
              <a:latin typeface="Calibri" pitchFamily="34" charset="0"/>
            </a:endParaRPr>
          </a:p>
          <a:p>
            <a:pPr marL="514350" indent="-514350"/>
            <a:endParaRPr lang="el-GR" sz="3000" b="1" dirty="0" smtClean="0">
              <a:solidFill>
                <a:srgbClr val="FFC000"/>
              </a:solidFill>
              <a:latin typeface="Calibri" pitchFamily="34" charset="0"/>
            </a:endParaRPr>
          </a:p>
          <a:p>
            <a:pPr marL="514350" indent="-514350" algn="ctr"/>
            <a:r>
              <a:rPr lang="el-GR" sz="3000" b="1" dirty="0" smtClean="0">
                <a:solidFill>
                  <a:srgbClr val="FFC000"/>
                </a:solidFill>
                <a:latin typeface="Calibri" pitchFamily="34" charset="0"/>
              </a:rPr>
              <a:t>Έλλειψη βάσης δεδομένων &amp; βοήθεια από την πολιτεία για </a:t>
            </a:r>
            <a:r>
              <a:rPr lang="el-GR" sz="3000" b="1" smtClean="0">
                <a:solidFill>
                  <a:srgbClr val="FFC000"/>
                </a:solidFill>
                <a:latin typeface="Calibri" pitchFamily="34" charset="0"/>
              </a:rPr>
              <a:t>το Ε.Σ.Λ σε </a:t>
            </a:r>
            <a:r>
              <a:rPr lang="el-GR" sz="3000" b="1" dirty="0" smtClean="0">
                <a:solidFill>
                  <a:srgbClr val="FFC000"/>
                </a:solidFill>
                <a:latin typeface="Calibri" pitchFamily="34" charset="0"/>
              </a:rPr>
              <a:t>σχέση με το εξωτερικό </a:t>
            </a:r>
            <a:endParaRPr lang="el-GR" sz="3000" b="1" dirty="0" smtClean="0">
              <a:solidFill>
                <a:srgbClr val="FFC000"/>
              </a:solidFill>
              <a:latin typeface="Calibri" pitchFamily="34" charset="0"/>
            </a:endParaRPr>
          </a:p>
          <a:p>
            <a:pPr marL="514350" indent="-514350">
              <a:buFont typeface="+mj-lt"/>
              <a:buAutoNum type="arabicParenR"/>
            </a:pPr>
            <a:endParaRPr lang="el-GR" sz="3000" b="1" dirty="0" smtClean="0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800" b="1" dirty="0" smtClean="0">
              <a:solidFill>
                <a:srgbClr val="00FFFF"/>
              </a:solidFill>
              <a:latin typeface="Book Antiqua" pitchFamily="18" charset="0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214282" y="2204864"/>
            <a:ext cx="8929718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885825">
              <a:lnSpc>
                <a:spcPct val="85000"/>
              </a:lnSpc>
              <a:spcBef>
                <a:spcPts val="613"/>
              </a:spcBef>
              <a:spcAft>
                <a:spcPts val="613"/>
              </a:spcAft>
              <a:buFont typeface="Wingdings" pitchFamily="2" charset="2"/>
              <a:buChar char="ü"/>
              <a:defRPr/>
            </a:pPr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</a:rPr>
              <a:t> Υπό τον όρο</a:t>
            </a:r>
            <a:r>
              <a:rPr lang="en-GB" sz="28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  <a:latin typeface="Calibri" pitchFamily="34" charset="0"/>
              </a:rPr>
              <a:t>“</a:t>
            </a:r>
            <a:r>
              <a:rPr lang="el-GR" sz="2800" b="1" dirty="0" smtClean="0">
                <a:solidFill>
                  <a:srgbClr val="FFC000"/>
                </a:solidFill>
                <a:latin typeface="Calibri" pitchFamily="34" charset="0"/>
              </a:rPr>
              <a:t>Βιομηχανία </a:t>
            </a:r>
            <a:r>
              <a:rPr lang="en-US" sz="2800" b="1" dirty="0" smtClean="0">
                <a:solidFill>
                  <a:srgbClr val="FFC000"/>
                </a:solidFill>
                <a:latin typeface="Calibri" pitchFamily="34" charset="0"/>
              </a:rPr>
              <a:t>Spa</a:t>
            </a:r>
            <a:r>
              <a:rPr lang="en-GB" sz="2800" b="1" dirty="0" smtClean="0">
                <a:solidFill>
                  <a:srgbClr val="FFC000"/>
                </a:solidFill>
                <a:latin typeface="Calibri" pitchFamily="34" charset="0"/>
              </a:rPr>
              <a:t>”, </a:t>
            </a:r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</a:rPr>
              <a:t>περιλαμβάνεται μία τεράστια ποικιλία από διαφορετικές ιδέες, ενέργειες &amp; δράσεις</a:t>
            </a:r>
            <a:r>
              <a:rPr lang="en-GB" sz="2800" b="1" dirty="0" smtClean="0">
                <a:solidFill>
                  <a:schemeClr val="bg1"/>
                </a:solidFill>
                <a:latin typeface="Calibri" pitchFamily="34" charset="0"/>
              </a:rPr>
              <a:t>:</a:t>
            </a:r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</a:rPr>
              <a:t> θερμές  πηγές</a:t>
            </a:r>
            <a:r>
              <a:rPr lang="en-GB" sz="2800" b="1" dirty="0" smtClean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</a:rPr>
              <a:t>τουρισμός ευεξίας</a:t>
            </a:r>
            <a:r>
              <a:rPr lang="en-GB" sz="2800" b="1" dirty="0" smtClean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</a:rPr>
              <a:t>ψυχική και σωματική υγεία</a:t>
            </a:r>
            <a:r>
              <a:rPr lang="en-GB" sz="2800" b="1" dirty="0" smtClean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</a:rPr>
              <a:t>εναλλακτικές θεραπείες κ.α</a:t>
            </a:r>
            <a:r>
              <a:rPr lang="el-GR" sz="2800" b="1" dirty="0" smtClean="0">
                <a:latin typeface="Calibri" pitchFamily="34" charset="0"/>
              </a:rPr>
              <a:t>.</a:t>
            </a:r>
            <a:endParaRPr lang="en-GB" sz="2800" b="1" dirty="0">
              <a:latin typeface="Calibri" pitchFamily="34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179512" y="357166"/>
            <a:ext cx="87129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</a:rPr>
              <a:t>          </a:t>
            </a:r>
            <a:r>
              <a:rPr lang="el-GR" sz="3200" b="1" dirty="0" err="1" smtClean="0">
                <a:solidFill>
                  <a:schemeClr val="bg1"/>
                </a:solidFill>
                <a:latin typeface="Calibri" pitchFamily="34" charset="0"/>
              </a:rPr>
              <a:t>Θερμαλιστικά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  - Τουριστικά Οικοσυστήματα</a:t>
            </a:r>
          </a:p>
          <a:p>
            <a:endParaRPr lang="el-GR" sz="28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</a:rPr>
              <a:t>                          Σημερινή   Πραγματικότητα !</a:t>
            </a:r>
            <a:endParaRPr lang="el-GR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" name="4 - Εικόνα" descr="Βιβλίο Ζήση 348.jpg"/>
          <p:cNvPicPr>
            <a:picLocks noChangeAspect="1"/>
          </p:cNvPicPr>
          <p:nvPr/>
        </p:nvPicPr>
        <p:blipFill>
          <a:blip r:embed="rId2" cstate="print"/>
          <a:srcRect t="10417" b="47917"/>
          <a:stretch>
            <a:fillRect/>
          </a:stretch>
        </p:blipFill>
        <p:spPr>
          <a:xfrm>
            <a:off x="0" y="4000480"/>
            <a:ext cx="914400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- Εικόνα" descr="Foto_2.jpg"/>
          <p:cNvPicPr>
            <a:picLocks noChangeAspect="1"/>
          </p:cNvPicPr>
          <p:nvPr/>
        </p:nvPicPr>
        <p:blipFill>
          <a:blip r:embed="rId3" cstate="print"/>
          <a:srcRect b="6944"/>
          <a:stretch>
            <a:fillRect/>
          </a:stretch>
        </p:blipFill>
        <p:spPr bwMode="auto">
          <a:xfrm>
            <a:off x="-142875" y="-57150"/>
            <a:ext cx="9144000" cy="691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" name="8 - TextBox"/>
          <p:cNvSpPr txBox="1">
            <a:spLocks noChangeArrowheads="1"/>
          </p:cNvSpPr>
          <p:nvPr/>
        </p:nvSpPr>
        <p:spPr bwMode="auto">
          <a:xfrm>
            <a:off x="4857750" y="1143000"/>
            <a:ext cx="1143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/>
              <a:t>Limnos</a:t>
            </a:r>
            <a:endParaRPr lang="el-GR" sz="1600" b="1"/>
          </a:p>
        </p:txBody>
      </p:sp>
      <p:sp>
        <p:nvSpPr>
          <p:cNvPr id="4100" name="9 - TextBox"/>
          <p:cNvSpPr txBox="1">
            <a:spLocks noChangeArrowheads="1"/>
          </p:cNvSpPr>
          <p:nvPr/>
        </p:nvSpPr>
        <p:spPr bwMode="auto">
          <a:xfrm>
            <a:off x="5500688" y="1785938"/>
            <a:ext cx="9286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/>
              <a:t>lesvos</a:t>
            </a:r>
            <a:endParaRPr lang="el-GR" sz="1600" b="1"/>
          </a:p>
        </p:txBody>
      </p:sp>
      <p:sp>
        <p:nvSpPr>
          <p:cNvPr id="4101" name="10 - TextBox"/>
          <p:cNvSpPr txBox="1">
            <a:spLocks noChangeArrowheads="1"/>
          </p:cNvSpPr>
          <p:nvPr/>
        </p:nvSpPr>
        <p:spPr bwMode="auto">
          <a:xfrm>
            <a:off x="5357813" y="2500313"/>
            <a:ext cx="9286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/>
              <a:t>Chios</a:t>
            </a:r>
            <a:endParaRPr lang="el-GR" sz="1600" b="1"/>
          </a:p>
        </p:txBody>
      </p:sp>
      <p:sp>
        <p:nvSpPr>
          <p:cNvPr id="4102" name="11 - TextBox"/>
          <p:cNvSpPr txBox="1">
            <a:spLocks noChangeArrowheads="1"/>
          </p:cNvSpPr>
          <p:nvPr/>
        </p:nvSpPr>
        <p:spPr bwMode="auto">
          <a:xfrm>
            <a:off x="5500688" y="3214688"/>
            <a:ext cx="9286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/>
              <a:t>Ikaria</a:t>
            </a:r>
            <a:endParaRPr lang="el-GR" sz="1600" b="1"/>
          </a:p>
        </p:txBody>
      </p:sp>
      <p:sp>
        <p:nvSpPr>
          <p:cNvPr id="4103" name="12 - TextBox"/>
          <p:cNvSpPr txBox="1">
            <a:spLocks noChangeArrowheads="1"/>
          </p:cNvSpPr>
          <p:nvPr/>
        </p:nvSpPr>
        <p:spPr bwMode="auto">
          <a:xfrm>
            <a:off x="6429375" y="3857625"/>
            <a:ext cx="857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/>
              <a:t>kos</a:t>
            </a:r>
            <a:endParaRPr lang="el-GR" sz="1600" b="1"/>
          </a:p>
        </p:txBody>
      </p:sp>
      <p:pic>
        <p:nvPicPr>
          <p:cNvPr id="19463" name="Picture 7" descr="Αποτέλεσμα εικόνας για ιπποκρατης"/>
          <p:cNvPicPr>
            <a:picLocks noChangeAspect="1" noChangeArrowheads="1"/>
          </p:cNvPicPr>
          <p:nvPr/>
        </p:nvPicPr>
        <p:blipFill>
          <a:blip r:embed="rId4" cstate="print"/>
          <a:srcRect l="3959" t="2232" r="41932" b="43718"/>
          <a:stretch>
            <a:fillRect/>
          </a:stretch>
        </p:blipFill>
        <p:spPr bwMode="auto">
          <a:xfrm>
            <a:off x="7072313" y="3214688"/>
            <a:ext cx="1714500" cy="1379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05" name="17 - TextBox"/>
          <p:cNvSpPr txBox="1">
            <a:spLocks noChangeArrowheads="1"/>
          </p:cNvSpPr>
          <p:nvPr/>
        </p:nvSpPr>
        <p:spPr bwMode="auto">
          <a:xfrm>
            <a:off x="6643688" y="4643438"/>
            <a:ext cx="1143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/>
              <a:t>Nisiros</a:t>
            </a:r>
            <a:endParaRPr lang="el-GR" sz="1600" b="1"/>
          </a:p>
        </p:txBody>
      </p:sp>
      <p:pic>
        <p:nvPicPr>
          <p:cNvPr id="4114" name="Picture 18" descr="C:\Users\user\Pictures\artemis.jpg"/>
          <p:cNvPicPr>
            <a:picLocks noChangeAspect="1" noChangeArrowheads="1"/>
          </p:cNvPicPr>
          <p:nvPr/>
        </p:nvPicPr>
        <p:blipFill>
          <a:blip r:embed="rId5" cstate="print"/>
          <a:srcRect l="24529" r="22781"/>
          <a:stretch>
            <a:fillRect/>
          </a:stretch>
        </p:blipFill>
        <p:spPr bwMode="auto">
          <a:xfrm>
            <a:off x="6143625" y="357188"/>
            <a:ext cx="1243013" cy="157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17 - Εικόνα" descr="i-thea-athina.jpg"/>
          <p:cNvPicPr>
            <a:picLocks noChangeAspect="1"/>
          </p:cNvPicPr>
          <p:nvPr/>
        </p:nvPicPr>
        <p:blipFill>
          <a:blip r:embed="rId6" cstate="print"/>
          <a:srcRect l="23542" t="8774" r="20000" b="35729"/>
          <a:stretch>
            <a:fillRect/>
          </a:stretch>
        </p:blipFill>
        <p:spPr>
          <a:xfrm>
            <a:off x="3000375" y="1214438"/>
            <a:ext cx="1044575" cy="1214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8" name="18 - Εικόνα" descr="aristoteles.jpg"/>
          <p:cNvPicPr>
            <a:picLocks noChangeAspect="1"/>
          </p:cNvPicPr>
          <p:nvPr/>
        </p:nvPicPr>
        <p:blipFill>
          <a:blip r:embed="rId7" cstate="print"/>
          <a:srcRect l="6876" t="4082" r="51875" b="19388"/>
          <a:stretch>
            <a:fillRect/>
          </a:stretch>
        </p:blipFill>
        <p:spPr bwMode="auto">
          <a:xfrm>
            <a:off x="4143375" y="1928813"/>
            <a:ext cx="1047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19 - Εικόνα" descr="thumbnail_Λουτρά Μεγ. Αλεξάνδρου.jpg"/>
          <p:cNvPicPr>
            <a:picLocks noChangeAspect="1"/>
          </p:cNvPicPr>
          <p:nvPr/>
        </p:nvPicPr>
        <p:blipFill>
          <a:blip r:embed="rId8" cstate="print"/>
          <a:srcRect l="11829" t="22575" r="14765" b="21268"/>
          <a:stretch>
            <a:fillRect/>
          </a:stretch>
        </p:blipFill>
        <p:spPr>
          <a:xfrm>
            <a:off x="500063" y="0"/>
            <a:ext cx="1928812" cy="110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20 - Εικόνα" descr="099.jpg"/>
          <p:cNvPicPr>
            <a:picLocks noChangeAspect="1"/>
          </p:cNvPicPr>
          <p:nvPr/>
        </p:nvPicPr>
        <p:blipFill>
          <a:blip r:embed="rId9" cstate="print"/>
          <a:srcRect t="7808" b="11827"/>
          <a:stretch>
            <a:fillRect/>
          </a:stretch>
        </p:blipFill>
        <p:spPr>
          <a:xfrm>
            <a:off x="142875" y="2643188"/>
            <a:ext cx="1928813" cy="103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21 - Εικόνα" descr="Βιβλίο Ζήση 046.jpg"/>
          <p:cNvPicPr>
            <a:picLocks noChangeAspect="1"/>
          </p:cNvPicPr>
          <p:nvPr/>
        </p:nvPicPr>
        <p:blipFill>
          <a:blip r:embed="rId10" cstate="print"/>
          <a:srcRect l="30469" t="28125" r="12499" b="25000"/>
          <a:stretch>
            <a:fillRect/>
          </a:stretch>
        </p:blipFill>
        <p:spPr>
          <a:xfrm>
            <a:off x="3500438" y="3571875"/>
            <a:ext cx="1785937" cy="1100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22 - Έλλειψη"/>
          <p:cNvSpPr/>
          <p:nvPr/>
        </p:nvSpPr>
        <p:spPr>
          <a:xfrm>
            <a:off x="2571750" y="3429000"/>
            <a:ext cx="142875" cy="128588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24" name="23 - Έλλειψη"/>
          <p:cNvSpPr/>
          <p:nvPr/>
        </p:nvSpPr>
        <p:spPr>
          <a:xfrm>
            <a:off x="3571875" y="2571750"/>
            <a:ext cx="142875" cy="128588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25" name="24 - Έλλειψη"/>
          <p:cNvSpPr/>
          <p:nvPr/>
        </p:nvSpPr>
        <p:spPr>
          <a:xfrm>
            <a:off x="3143250" y="2643188"/>
            <a:ext cx="142875" cy="128587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26" name="25 - Έλλειψη"/>
          <p:cNvSpPr/>
          <p:nvPr/>
        </p:nvSpPr>
        <p:spPr>
          <a:xfrm>
            <a:off x="2714625" y="2500313"/>
            <a:ext cx="142875" cy="128587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27" name="26 - Έλλειψη"/>
          <p:cNvSpPr/>
          <p:nvPr/>
        </p:nvSpPr>
        <p:spPr>
          <a:xfrm>
            <a:off x="2143125" y="3571875"/>
            <a:ext cx="142875" cy="128588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28" name="27 - Έλλειψη"/>
          <p:cNvSpPr/>
          <p:nvPr/>
        </p:nvSpPr>
        <p:spPr>
          <a:xfrm>
            <a:off x="5500688" y="1214438"/>
            <a:ext cx="142875" cy="128587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29" name="28 - Έλλειψη"/>
          <p:cNvSpPr/>
          <p:nvPr/>
        </p:nvSpPr>
        <p:spPr>
          <a:xfrm>
            <a:off x="6143625" y="2143125"/>
            <a:ext cx="142875" cy="128588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0" name="29 - Έλλειψη"/>
          <p:cNvSpPr/>
          <p:nvPr/>
        </p:nvSpPr>
        <p:spPr>
          <a:xfrm>
            <a:off x="5786438" y="2786063"/>
            <a:ext cx="142875" cy="128587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1" name="30 - Έλλειψη"/>
          <p:cNvSpPr/>
          <p:nvPr/>
        </p:nvSpPr>
        <p:spPr>
          <a:xfrm>
            <a:off x="3214688" y="3714750"/>
            <a:ext cx="142875" cy="128588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2" name="31 - Έλλειψη"/>
          <p:cNvSpPr/>
          <p:nvPr/>
        </p:nvSpPr>
        <p:spPr>
          <a:xfrm>
            <a:off x="6143625" y="3500438"/>
            <a:ext cx="142875" cy="128587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3" name="32 - Έλλειψη"/>
          <p:cNvSpPr/>
          <p:nvPr/>
        </p:nvSpPr>
        <p:spPr>
          <a:xfrm>
            <a:off x="7072313" y="4643438"/>
            <a:ext cx="142875" cy="128587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4" name="33 - Έλλειψη"/>
          <p:cNvSpPr/>
          <p:nvPr/>
        </p:nvSpPr>
        <p:spPr>
          <a:xfrm>
            <a:off x="6858000" y="4286250"/>
            <a:ext cx="142875" cy="128588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5" name="34 - Έλλειψη"/>
          <p:cNvSpPr/>
          <p:nvPr/>
        </p:nvSpPr>
        <p:spPr>
          <a:xfrm>
            <a:off x="3286125" y="3214688"/>
            <a:ext cx="142875" cy="128587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6" name="35 - Έλλειψη"/>
          <p:cNvSpPr/>
          <p:nvPr/>
        </p:nvSpPr>
        <p:spPr>
          <a:xfrm flipH="1">
            <a:off x="3000375" y="785813"/>
            <a:ext cx="142875" cy="142875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7" name="36 - Έλλειψη"/>
          <p:cNvSpPr/>
          <p:nvPr/>
        </p:nvSpPr>
        <p:spPr>
          <a:xfrm flipH="1">
            <a:off x="4643438" y="785813"/>
            <a:ext cx="142875" cy="142875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8" name="37 - Έλλειψη"/>
          <p:cNvSpPr/>
          <p:nvPr/>
        </p:nvSpPr>
        <p:spPr>
          <a:xfrm flipH="1">
            <a:off x="5500688" y="785813"/>
            <a:ext cx="133350" cy="13335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128" name="40 - TextBox"/>
          <p:cNvSpPr txBox="1">
            <a:spLocks noChangeArrowheads="1"/>
          </p:cNvSpPr>
          <p:nvPr/>
        </p:nvSpPr>
        <p:spPr bwMode="auto">
          <a:xfrm>
            <a:off x="3286125" y="2571750"/>
            <a:ext cx="1000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/>
              <a:t> Edipsos</a:t>
            </a:r>
            <a:endParaRPr lang="el-GR" sz="1600" b="1"/>
          </a:p>
        </p:txBody>
      </p:sp>
      <p:sp>
        <p:nvSpPr>
          <p:cNvPr id="4129" name="41 - TextBox"/>
          <p:cNvSpPr txBox="1">
            <a:spLocks noChangeArrowheads="1"/>
          </p:cNvSpPr>
          <p:nvPr/>
        </p:nvSpPr>
        <p:spPr bwMode="auto">
          <a:xfrm>
            <a:off x="2071688" y="2571750"/>
            <a:ext cx="135731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Thermopiles</a:t>
            </a:r>
            <a:endParaRPr lang="el-GR" sz="1400" b="1"/>
          </a:p>
          <a:p>
            <a:endParaRPr lang="el-GR"/>
          </a:p>
          <a:p>
            <a:endParaRPr lang="el-GR"/>
          </a:p>
          <a:p>
            <a:endParaRPr lang="el-GR"/>
          </a:p>
          <a:p>
            <a:r>
              <a:rPr lang="en-US" sz="1600" b="1"/>
              <a:t>Arkadia</a:t>
            </a:r>
            <a:endParaRPr lang="el-GR" sz="1600" b="1"/>
          </a:p>
        </p:txBody>
      </p:sp>
      <p:sp>
        <p:nvSpPr>
          <p:cNvPr id="4130" name="Rectangle 35"/>
          <p:cNvSpPr>
            <a:spLocks noChangeArrowheads="1"/>
          </p:cNvSpPr>
          <p:nvPr/>
        </p:nvSpPr>
        <p:spPr bwMode="auto">
          <a:xfrm>
            <a:off x="2000250" y="3795713"/>
            <a:ext cx="9588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6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en-US" sz="1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KALIFANIA </a:t>
            </a:r>
            <a:endParaRPr lang="el-GR" sz="1200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1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-SINALASIS</a:t>
            </a:r>
            <a:endParaRPr lang="en-US" sz="1200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1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-PIGEA</a:t>
            </a:r>
          </a:p>
          <a:p>
            <a:pPr eaLnBrk="0" hangingPunct="0"/>
            <a:r>
              <a:rPr lang="el-GR" sz="1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-IASIS</a:t>
            </a:r>
            <a:r>
              <a:rPr lang="el-GR" sz="1200"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lang="el-GR" sz="1200"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el-GR" sz="120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0002.jpg"/>
          <p:cNvPicPr>
            <a:picLocks noChangeAspect="1"/>
          </p:cNvPicPr>
          <p:nvPr/>
        </p:nvPicPr>
        <p:blipFill>
          <a:blip r:embed="rId2" cstate="print"/>
          <a:srcRect l="29868" t="13254" r="5790" b="726"/>
          <a:stretch>
            <a:fillRect/>
          </a:stretch>
        </p:blipFill>
        <p:spPr>
          <a:xfrm rot="16200000">
            <a:off x="2759838" y="-2759836"/>
            <a:ext cx="3624328" cy="9144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- Εικόνα" descr="Βιβλίο Ζήση 366.jpg"/>
          <p:cNvPicPr>
            <a:picLocks noChangeAspect="1"/>
          </p:cNvPicPr>
          <p:nvPr/>
        </p:nvPicPr>
        <p:blipFill>
          <a:blip r:embed="rId3" cstate="print"/>
          <a:srcRect t="27750" r="23247" b="6836"/>
          <a:stretch>
            <a:fillRect/>
          </a:stretch>
        </p:blipFill>
        <p:spPr>
          <a:xfrm>
            <a:off x="2571736" y="3573016"/>
            <a:ext cx="2534102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- Ελεύθερη σχεδίαση"/>
          <p:cNvSpPr/>
          <p:nvPr/>
        </p:nvSpPr>
        <p:spPr>
          <a:xfrm>
            <a:off x="1252538" y="347663"/>
            <a:ext cx="4910137" cy="3422650"/>
          </a:xfrm>
          <a:custGeom>
            <a:avLst/>
            <a:gdLst>
              <a:gd name="connsiteX0" fmla="*/ 54429 w 4911122"/>
              <a:gd name="connsiteY0" fmla="*/ 1045028 h 3422082"/>
              <a:gd name="connsiteX1" fmla="*/ 87086 w 4911122"/>
              <a:gd name="connsiteY1" fmla="*/ 1393371 h 3422082"/>
              <a:gd name="connsiteX2" fmla="*/ 97972 w 4911122"/>
              <a:gd name="connsiteY2" fmla="*/ 1426028 h 3422082"/>
              <a:gd name="connsiteX3" fmla="*/ 141514 w 4911122"/>
              <a:gd name="connsiteY3" fmla="*/ 1491343 h 3422082"/>
              <a:gd name="connsiteX4" fmla="*/ 185057 w 4911122"/>
              <a:gd name="connsiteY4" fmla="*/ 1567543 h 3422082"/>
              <a:gd name="connsiteX5" fmla="*/ 239486 w 4911122"/>
              <a:gd name="connsiteY5" fmla="*/ 1621971 h 3422082"/>
              <a:gd name="connsiteX6" fmla="*/ 283029 w 4911122"/>
              <a:gd name="connsiteY6" fmla="*/ 1676400 h 3422082"/>
              <a:gd name="connsiteX7" fmla="*/ 315686 w 4911122"/>
              <a:gd name="connsiteY7" fmla="*/ 1752600 h 3422082"/>
              <a:gd name="connsiteX8" fmla="*/ 337457 w 4911122"/>
              <a:gd name="connsiteY8" fmla="*/ 1785257 h 3422082"/>
              <a:gd name="connsiteX9" fmla="*/ 348343 w 4911122"/>
              <a:gd name="connsiteY9" fmla="*/ 1817914 h 3422082"/>
              <a:gd name="connsiteX10" fmla="*/ 381000 w 4911122"/>
              <a:gd name="connsiteY10" fmla="*/ 1883228 h 3422082"/>
              <a:gd name="connsiteX11" fmla="*/ 402772 w 4911122"/>
              <a:gd name="connsiteY11" fmla="*/ 1959428 h 3422082"/>
              <a:gd name="connsiteX12" fmla="*/ 446314 w 4911122"/>
              <a:gd name="connsiteY12" fmla="*/ 2024743 h 3422082"/>
              <a:gd name="connsiteX13" fmla="*/ 468086 w 4911122"/>
              <a:gd name="connsiteY13" fmla="*/ 2057400 h 3422082"/>
              <a:gd name="connsiteX14" fmla="*/ 489857 w 4911122"/>
              <a:gd name="connsiteY14" fmla="*/ 2100943 h 3422082"/>
              <a:gd name="connsiteX15" fmla="*/ 587829 w 4911122"/>
              <a:gd name="connsiteY15" fmla="*/ 2220686 h 3422082"/>
              <a:gd name="connsiteX16" fmla="*/ 609600 w 4911122"/>
              <a:gd name="connsiteY16" fmla="*/ 2275114 h 3422082"/>
              <a:gd name="connsiteX17" fmla="*/ 631372 w 4911122"/>
              <a:gd name="connsiteY17" fmla="*/ 2296886 h 3422082"/>
              <a:gd name="connsiteX18" fmla="*/ 685800 w 4911122"/>
              <a:gd name="connsiteY18" fmla="*/ 2373086 h 3422082"/>
              <a:gd name="connsiteX19" fmla="*/ 707572 w 4911122"/>
              <a:gd name="connsiteY19" fmla="*/ 2449286 h 3422082"/>
              <a:gd name="connsiteX20" fmla="*/ 729343 w 4911122"/>
              <a:gd name="connsiteY20" fmla="*/ 2481943 h 3422082"/>
              <a:gd name="connsiteX21" fmla="*/ 751114 w 4911122"/>
              <a:gd name="connsiteY21" fmla="*/ 2558143 h 3422082"/>
              <a:gd name="connsiteX22" fmla="*/ 772886 w 4911122"/>
              <a:gd name="connsiteY22" fmla="*/ 2601686 h 3422082"/>
              <a:gd name="connsiteX23" fmla="*/ 794657 w 4911122"/>
              <a:gd name="connsiteY23" fmla="*/ 2656114 h 3422082"/>
              <a:gd name="connsiteX24" fmla="*/ 805543 w 4911122"/>
              <a:gd name="connsiteY24" fmla="*/ 2688771 h 3422082"/>
              <a:gd name="connsiteX25" fmla="*/ 849086 w 4911122"/>
              <a:gd name="connsiteY25" fmla="*/ 2754086 h 3422082"/>
              <a:gd name="connsiteX26" fmla="*/ 870857 w 4911122"/>
              <a:gd name="connsiteY26" fmla="*/ 2808514 h 3422082"/>
              <a:gd name="connsiteX27" fmla="*/ 903514 w 4911122"/>
              <a:gd name="connsiteY27" fmla="*/ 2841171 h 3422082"/>
              <a:gd name="connsiteX28" fmla="*/ 979714 w 4911122"/>
              <a:gd name="connsiteY28" fmla="*/ 2950028 h 3422082"/>
              <a:gd name="connsiteX29" fmla="*/ 1001486 w 4911122"/>
              <a:gd name="connsiteY29" fmla="*/ 2971800 h 3422082"/>
              <a:gd name="connsiteX30" fmla="*/ 1077686 w 4911122"/>
              <a:gd name="connsiteY30" fmla="*/ 3004457 h 3422082"/>
              <a:gd name="connsiteX31" fmla="*/ 1121229 w 4911122"/>
              <a:gd name="connsiteY31" fmla="*/ 3026228 h 3422082"/>
              <a:gd name="connsiteX32" fmla="*/ 1143000 w 4911122"/>
              <a:gd name="connsiteY32" fmla="*/ 3058886 h 3422082"/>
              <a:gd name="connsiteX33" fmla="*/ 1306286 w 4911122"/>
              <a:gd name="connsiteY33" fmla="*/ 3091543 h 3422082"/>
              <a:gd name="connsiteX34" fmla="*/ 1817914 w 4911122"/>
              <a:gd name="connsiteY34" fmla="*/ 3124200 h 3422082"/>
              <a:gd name="connsiteX35" fmla="*/ 1905000 w 4911122"/>
              <a:gd name="connsiteY35" fmla="*/ 3156857 h 3422082"/>
              <a:gd name="connsiteX36" fmla="*/ 2035629 w 4911122"/>
              <a:gd name="connsiteY36" fmla="*/ 3200400 h 3422082"/>
              <a:gd name="connsiteX37" fmla="*/ 2166257 w 4911122"/>
              <a:gd name="connsiteY37" fmla="*/ 3233057 h 3422082"/>
              <a:gd name="connsiteX38" fmla="*/ 2275114 w 4911122"/>
              <a:gd name="connsiteY38" fmla="*/ 3276600 h 3422082"/>
              <a:gd name="connsiteX39" fmla="*/ 2438400 w 4911122"/>
              <a:gd name="connsiteY39" fmla="*/ 3331028 h 3422082"/>
              <a:gd name="connsiteX40" fmla="*/ 2503714 w 4911122"/>
              <a:gd name="connsiteY40" fmla="*/ 3352800 h 3422082"/>
              <a:gd name="connsiteX41" fmla="*/ 2558143 w 4911122"/>
              <a:gd name="connsiteY41" fmla="*/ 3363686 h 3422082"/>
              <a:gd name="connsiteX42" fmla="*/ 2612572 w 4911122"/>
              <a:gd name="connsiteY42" fmla="*/ 3396343 h 3422082"/>
              <a:gd name="connsiteX43" fmla="*/ 2808514 w 4911122"/>
              <a:gd name="connsiteY43" fmla="*/ 3396343 h 3422082"/>
              <a:gd name="connsiteX44" fmla="*/ 2873829 w 4911122"/>
              <a:gd name="connsiteY44" fmla="*/ 3363686 h 3422082"/>
              <a:gd name="connsiteX45" fmla="*/ 2895600 w 4911122"/>
              <a:gd name="connsiteY45" fmla="*/ 3341914 h 3422082"/>
              <a:gd name="connsiteX46" fmla="*/ 2939143 w 4911122"/>
              <a:gd name="connsiteY46" fmla="*/ 3331028 h 3422082"/>
              <a:gd name="connsiteX47" fmla="*/ 2971800 w 4911122"/>
              <a:gd name="connsiteY47" fmla="*/ 3309257 h 3422082"/>
              <a:gd name="connsiteX48" fmla="*/ 3015343 w 4911122"/>
              <a:gd name="connsiteY48" fmla="*/ 3298371 h 3422082"/>
              <a:gd name="connsiteX49" fmla="*/ 3048000 w 4911122"/>
              <a:gd name="connsiteY49" fmla="*/ 3287486 h 3422082"/>
              <a:gd name="connsiteX50" fmla="*/ 3102429 w 4911122"/>
              <a:gd name="connsiteY50" fmla="*/ 3265714 h 3422082"/>
              <a:gd name="connsiteX51" fmla="*/ 3145972 w 4911122"/>
              <a:gd name="connsiteY51" fmla="*/ 3254828 h 3422082"/>
              <a:gd name="connsiteX52" fmla="*/ 3178629 w 4911122"/>
              <a:gd name="connsiteY52" fmla="*/ 3243943 h 3422082"/>
              <a:gd name="connsiteX53" fmla="*/ 3929743 w 4911122"/>
              <a:gd name="connsiteY53" fmla="*/ 3233057 h 3422082"/>
              <a:gd name="connsiteX54" fmla="*/ 4245429 w 4911122"/>
              <a:gd name="connsiteY54" fmla="*/ 3222171 h 3422082"/>
              <a:gd name="connsiteX55" fmla="*/ 4288972 w 4911122"/>
              <a:gd name="connsiteY55" fmla="*/ 3211286 h 3422082"/>
              <a:gd name="connsiteX56" fmla="*/ 4343400 w 4911122"/>
              <a:gd name="connsiteY56" fmla="*/ 3200400 h 3422082"/>
              <a:gd name="connsiteX57" fmla="*/ 4397829 w 4911122"/>
              <a:gd name="connsiteY57" fmla="*/ 3167743 h 3422082"/>
              <a:gd name="connsiteX58" fmla="*/ 4430486 w 4911122"/>
              <a:gd name="connsiteY58" fmla="*/ 3145971 h 3422082"/>
              <a:gd name="connsiteX59" fmla="*/ 4550229 w 4911122"/>
              <a:gd name="connsiteY59" fmla="*/ 3069771 h 3422082"/>
              <a:gd name="connsiteX60" fmla="*/ 4593772 w 4911122"/>
              <a:gd name="connsiteY60" fmla="*/ 2971800 h 3422082"/>
              <a:gd name="connsiteX61" fmla="*/ 4615543 w 4911122"/>
              <a:gd name="connsiteY61" fmla="*/ 2906486 h 3422082"/>
              <a:gd name="connsiteX62" fmla="*/ 4626429 w 4911122"/>
              <a:gd name="connsiteY62" fmla="*/ 2873828 h 3422082"/>
              <a:gd name="connsiteX63" fmla="*/ 4648200 w 4911122"/>
              <a:gd name="connsiteY63" fmla="*/ 2819400 h 3422082"/>
              <a:gd name="connsiteX64" fmla="*/ 4669972 w 4911122"/>
              <a:gd name="connsiteY64" fmla="*/ 2754086 h 3422082"/>
              <a:gd name="connsiteX65" fmla="*/ 4680857 w 4911122"/>
              <a:gd name="connsiteY65" fmla="*/ 2590800 h 3422082"/>
              <a:gd name="connsiteX66" fmla="*/ 4691743 w 4911122"/>
              <a:gd name="connsiteY66" fmla="*/ 2558143 h 3422082"/>
              <a:gd name="connsiteX67" fmla="*/ 4713514 w 4911122"/>
              <a:gd name="connsiteY67" fmla="*/ 2536371 h 3422082"/>
              <a:gd name="connsiteX68" fmla="*/ 4735286 w 4911122"/>
              <a:gd name="connsiteY68" fmla="*/ 2471057 h 3422082"/>
              <a:gd name="connsiteX69" fmla="*/ 4746172 w 4911122"/>
              <a:gd name="connsiteY69" fmla="*/ 2438400 h 3422082"/>
              <a:gd name="connsiteX70" fmla="*/ 4789714 w 4911122"/>
              <a:gd name="connsiteY70" fmla="*/ 2373086 h 3422082"/>
              <a:gd name="connsiteX71" fmla="*/ 4822372 w 4911122"/>
              <a:gd name="connsiteY71" fmla="*/ 2307771 h 3422082"/>
              <a:gd name="connsiteX72" fmla="*/ 4844143 w 4911122"/>
              <a:gd name="connsiteY72" fmla="*/ 2242457 h 3422082"/>
              <a:gd name="connsiteX73" fmla="*/ 4855029 w 4911122"/>
              <a:gd name="connsiteY73" fmla="*/ 2209800 h 3422082"/>
              <a:gd name="connsiteX74" fmla="*/ 4876800 w 4911122"/>
              <a:gd name="connsiteY74" fmla="*/ 2188028 h 3422082"/>
              <a:gd name="connsiteX75" fmla="*/ 4887686 w 4911122"/>
              <a:gd name="connsiteY75" fmla="*/ 2155371 h 3422082"/>
              <a:gd name="connsiteX76" fmla="*/ 4909457 w 4911122"/>
              <a:gd name="connsiteY76" fmla="*/ 2122714 h 3422082"/>
              <a:gd name="connsiteX77" fmla="*/ 4887686 w 4911122"/>
              <a:gd name="connsiteY77" fmla="*/ 1774371 h 3422082"/>
              <a:gd name="connsiteX78" fmla="*/ 4865914 w 4911122"/>
              <a:gd name="connsiteY78" fmla="*/ 1709057 h 3422082"/>
              <a:gd name="connsiteX79" fmla="*/ 4855029 w 4911122"/>
              <a:gd name="connsiteY79" fmla="*/ 1676400 h 3422082"/>
              <a:gd name="connsiteX80" fmla="*/ 4844143 w 4911122"/>
              <a:gd name="connsiteY80" fmla="*/ 1643743 h 3422082"/>
              <a:gd name="connsiteX81" fmla="*/ 4811486 w 4911122"/>
              <a:gd name="connsiteY81" fmla="*/ 1578428 h 3422082"/>
              <a:gd name="connsiteX82" fmla="*/ 4778829 w 4911122"/>
              <a:gd name="connsiteY82" fmla="*/ 1458686 h 3422082"/>
              <a:gd name="connsiteX83" fmla="*/ 4767943 w 4911122"/>
              <a:gd name="connsiteY83" fmla="*/ 1426028 h 3422082"/>
              <a:gd name="connsiteX84" fmla="*/ 4735286 w 4911122"/>
              <a:gd name="connsiteY84" fmla="*/ 1404257 h 3422082"/>
              <a:gd name="connsiteX85" fmla="*/ 4702629 w 4911122"/>
              <a:gd name="connsiteY85" fmla="*/ 1295400 h 3422082"/>
              <a:gd name="connsiteX86" fmla="*/ 4680857 w 4911122"/>
              <a:gd name="connsiteY86" fmla="*/ 1262743 h 3422082"/>
              <a:gd name="connsiteX87" fmla="*/ 4659086 w 4911122"/>
              <a:gd name="connsiteY87" fmla="*/ 1197428 h 3422082"/>
              <a:gd name="connsiteX88" fmla="*/ 4615543 w 4911122"/>
              <a:gd name="connsiteY88" fmla="*/ 1121228 h 3422082"/>
              <a:gd name="connsiteX89" fmla="*/ 4593772 w 4911122"/>
              <a:gd name="connsiteY89" fmla="*/ 1045028 h 3422082"/>
              <a:gd name="connsiteX90" fmla="*/ 4572000 w 4911122"/>
              <a:gd name="connsiteY90" fmla="*/ 979714 h 3422082"/>
              <a:gd name="connsiteX91" fmla="*/ 4561114 w 4911122"/>
              <a:gd name="connsiteY91" fmla="*/ 947057 h 3422082"/>
              <a:gd name="connsiteX92" fmla="*/ 4539343 w 4911122"/>
              <a:gd name="connsiteY92" fmla="*/ 859971 h 3422082"/>
              <a:gd name="connsiteX93" fmla="*/ 4528457 w 4911122"/>
              <a:gd name="connsiteY93" fmla="*/ 827314 h 3422082"/>
              <a:gd name="connsiteX94" fmla="*/ 4484914 w 4911122"/>
              <a:gd name="connsiteY94" fmla="*/ 762000 h 3422082"/>
              <a:gd name="connsiteX95" fmla="*/ 4419600 w 4911122"/>
              <a:gd name="connsiteY95" fmla="*/ 718457 h 3422082"/>
              <a:gd name="connsiteX96" fmla="*/ 4365172 w 4911122"/>
              <a:gd name="connsiteY96" fmla="*/ 664028 h 3422082"/>
              <a:gd name="connsiteX97" fmla="*/ 4343400 w 4911122"/>
              <a:gd name="connsiteY97" fmla="*/ 642257 h 3422082"/>
              <a:gd name="connsiteX98" fmla="*/ 4288972 w 4911122"/>
              <a:gd name="connsiteY98" fmla="*/ 576943 h 3422082"/>
              <a:gd name="connsiteX99" fmla="*/ 4267200 w 4911122"/>
              <a:gd name="connsiteY99" fmla="*/ 555171 h 3422082"/>
              <a:gd name="connsiteX100" fmla="*/ 4245429 w 4911122"/>
              <a:gd name="connsiteY100" fmla="*/ 522514 h 3422082"/>
              <a:gd name="connsiteX101" fmla="*/ 4223657 w 4911122"/>
              <a:gd name="connsiteY101" fmla="*/ 500743 h 3422082"/>
              <a:gd name="connsiteX102" fmla="*/ 4201886 w 4911122"/>
              <a:gd name="connsiteY102" fmla="*/ 468086 h 3422082"/>
              <a:gd name="connsiteX103" fmla="*/ 4180114 w 4911122"/>
              <a:gd name="connsiteY103" fmla="*/ 446314 h 3422082"/>
              <a:gd name="connsiteX104" fmla="*/ 4114800 w 4911122"/>
              <a:gd name="connsiteY104" fmla="*/ 359228 h 3422082"/>
              <a:gd name="connsiteX105" fmla="*/ 4027714 w 4911122"/>
              <a:gd name="connsiteY105" fmla="*/ 326571 h 3422082"/>
              <a:gd name="connsiteX106" fmla="*/ 3984172 w 4911122"/>
              <a:gd name="connsiteY106" fmla="*/ 304800 h 3422082"/>
              <a:gd name="connsiteX107" fmla="*/ 3940629 w 4911122"/>
              <a:gd name="connsiteY107" fmla="*/ 272143 h 3422082"/>
              <a:gd name="connsiteX108" fmla="*/ 3907972 w 4911122"/>
              <a:gd name="connsiteY108" fmla="*/ 261257 h 3422082"/>
              <a:gd name="connsiteX109" fmla="*/ 3831772 w 4911122"/>
              <a:gd name="connsiteY109" fmla="*/ 228600 h 3422082"/>
              <a:gd name="connsiteX110" fmla="*/ 3755572 w 4911122"/>
              <a:gd name="connsiteY110" fmla="*/ 195943 h 3422082"/>
              <a:gd name="connsiteX111" fmla="*/ 3712029 w 4911122"/>
              <a:gd name="connsiteY111" fmla="*/ 174171 h 3422082"/>
              <a:gd name="connsiteX112" fmla="*/ 3646714 w 4911122"/>
              <a:gd name="connsiteY112" fmla="*/ 152400 h 3422082"/>
              <a:gd name="connsiteX113" fmla="*/ 3581400 w 4911122"/>
              <a:gd name="connsiteY113" fmla="*/ 119743 h 3422082"/>
              <a:gd name="connsiteX114" fmla="*/ 3548743 w 4911122"/>
              <a:gd name="connsiteY114" fmla="*/ 97971 h 3422082"/>
              <a:gd name="connsiteX115" fmla="*/ 3429000 w 4911122"/>
              <a:gd name="connsiteY115" fmla="*/ 54428 h 3422082"/>
              <a:gd name="connsiteX116" fmla="*/ 3309257 w 4911122"/>
              <a:gd name="connsiteY116" fmla="*/ 10886 h 3422082"/>
              <a:gd name="connsiteX117" fmla="*/ 3276600 w 4911122"/>
              <a:gd name="connsiteY117" fmla="*/ 0 h 3422082"/>
              <a:gd name="connsiteX118" fmla="*/ 3124200 w 4911122"/>
              <a:gd name="connsiteY118" fmla="*/ 21771 h 3422082"/>
              <a:gd name="connsiteX119" fmla="*/ 3058886 w 4911122"/>
              <a:gd name="connsiteY119" fmla="*/ 43543 h 3422082"/>
              <a:gd name="connsiteX120" fmla="*/ 2928257 w 4911122"/>
              <a:gd name="connsiteY120" fmla="*/ 87086 h 3422082"/>
              <a:gd name="connsiteX121" fmla="*/ 2895600 w 4911122"/>
              <a:gd name="connsiteY121" fmla="*/ 97971 h 3422082"/>
              <a:gd name="connsiteX122" fmla="*/ 2862943 w 4911122"/>
              <a:gd name="connsiteY122" fmla="*/ 108857 h 3422082"/>
              <a:gd name="connsiteX123" fmla="*/ 2775857 w 4911122"/>
              <a:gd name="connsiteY123" fmla="*/ 119743 h 3422082"/>
              <a:gd name="connsiteX124" fmla="*/ 2721429 w 4911122"/>
              <a:gd name="connsiteY124" fmla="*/ 130628 h 3422082"/>
              <a:gd name="connsiteX125" fmla="*/ 2677886 w 4911122"/>
              <a:gd name="connsiteY125" fmla="*/ 141514 h 3422082"/>
              <a:gd name="connsiteX126" fmla="*/ 2264229 w 4911122"/>
              <a:gd name="connsiteY126" fmla="*/ 163286 h 3422082"/>
              <a:gd name="connsiteX127" fmla="*/ 2133600 w 4911122"/>
              <a:gd name="connsiteY127" fmla="*/ 195943 h 3422082"/>
              <a:gd name="connsiteX128" fmla="*/ 2046514 w 4911122"/>
              <a:gd name="connsiteY128" fmla="*/ 239486 h 3422082"/>
              <a:gd name="connsiteX129" fmla="*/ 1948543 w 4911122"/>
              <a:gd name="connsiteY129" fmla="*/ 272143 h 3422082"/>
              <a:gd name="connsiteX130" fmla="*/ 1915886 w 4911122"/>
              <a:gd name="connsiteY130" fmla="*/ 283028 h 3422082"/>
              <a:gd name="connsiteX131" fmla="*/ 1828800 w 4911122"/>
              <a:gd name="connsiteY131" fmla="*/ 348343 h 3422082"/>
              <a:gd name="connsiteX132" fmla="*/ 1796143 w 4911122"/>
              <a:gd name="connsiteY132" fmla="*/ 370114 h 3422082"/>
              <a:gd name="connsiteX133" fmla="*/ 1774372 w 4911122"/>
              <a:gd name="connsiteY133" fmla="*/ 391886 h 3422082"/>
              <a:gd name="connsiteX134" fmla="*/ 1741714 w 4911122"/>
              <a:gd name="connsiteY134" fmla="*/ 457200 h 3422082"/>
              <a:gd name="connsiteX135" fmla="*/ 1611086 w 4911122"/>
              <a:gd name="connsiteY135" fmla="*/ 522514 h 3422082"/>
              <a:gd name="connsiteX136" fmla="*/ 1578429 w 4911122"/>
              <a:gd name="connsiteY136" fmla="*/ 533400 h 3422082"/>
              <a:gd name="connsiteX137" fmla="*/ 1545772 w 4911122"/>
              <a:gd name="connsiteY137" fmla="*/ 544286 h 3422082"/>
              <a:gd name="connsiteX138" fmla="*/ 1524000 w 4911122"/>
              <a:gd name="connsiteY138" fmla="*/ 566057 h 3422082"/>
              <a:gd name="connsiteX139" fmla="*/ 1447800 w 4911122"/>
              <a:gd name="connsiteY139" fmla="*/ 587828 h 3422082"/>
              <a:gd name="connsiteX140" fmla="*/ 881743 w 4911122"/>
              <a:gd name="connsiteY140" fmla="*/ 598714 h 3422082"/>
              <a:gd name="connsiteX141" fmla="*/ 838200 w 4911122"/>
              <a:gd name="connsiteY141" fmla="*/ 609600 h 3422082"/>
              <a:gd name="connsiteX142" fmla="*/ 805543 w 4911122"/>
              <a:gd name="connsiteY142" fmla="*/ 620486 h 3422082"/>
              <a:gd name="connsiteX143" fmla="*/ 674914 w 4911122"/>
              <a:gd name="connsiteY143" fmla="*/ 631371 h 3422082"/>
              <a:gd name="connsiteX144" fmla="*/ 576943 w 4911122"/>
              <a:gd name="connsiteY144" fmla="*/ 664028 h 3422082"/>
              <a:gd name="connsiteX145" fmla="*/ 544286 w 4911122"/>
              <a:gd name="connsiteY145" fmla="*/ 674914 h 3422082"/>
              <a:gd name="connsiteX146" fmla="*/ 489857 w 4911122"/>
              <a:gd name="connsiteY146" fmla="*/ 707571 h 3422082"/>
              <a:gd name="connsiteX147" fmla="*/ 468086 w 4911122"/>
              <a:gd name="connsiteY147" fmla="*/ 729343 h 3422082"/>
              <a:gd name="connsiteX148" fmla="*/ 435429 w 4911122"/>
              <a:gd name="connsiteY148" fmla="*/ 751114 h 3422082"/>
              <a:gd name="connsiteX149" fmla="*/ 326572 w 4911122"/>
              <a:gd name="connsiteY149" fmla="*/ 827314 h 3422082"/>
              <a:gd name="connsiteX150" fmla="*/ 250372 w 4911122"/>
              <a:gd name="connsiteY150" fmla="*/ 849086 h 3422082"/>
              <a:gd name="connsiteX151" fmla="*/ 174172 w 4911122"/>
              <a:gd name="connsiteY151" fmla="*/ 870857 h 3422082"/>
              <a:gd name="connsiteX152" fmla="*/ 141514 w 4911122"/>
              <a:gd name="connsiteY152" fmla="*/ 892628 h 3422082"/>
              <a:gd name="connsiteX153" fmla="*/ 76200 w 4911122"/>
              <a:gd name="connsiteY153" fmla="*/ 914400 h 3422082"/>
              <a:gd name="connsiteX154" fmla="*/ 43543 w 4911122"/>
              <a:gd name="connsiteY154" fmla="*/ 925286 h 3422082"/>
              <a:gd name="connsiteX155" fmla="*/ 0 w 4911122"/>
              <a:gd name="connsiteY155" fmla="*/ 957943 h 342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4911122" h="3422082">
                <a:moveTo>
                  <a:pt x="54429" y="1045028"/>
                </a:moveTo>
                <a:cubicBezTo>
                  <a:pt x="66196" y="1350989"/>
                  <a:pt x="35457" y="1238489"/>
                  <a:pt x="87086" y="1393371"/>
                </a:cubicBezTo>
                <a:cubicBezTo>
                  <a:pt x="90715" y="1404257"/>
                  <a:pt x="91607" y="1416481"/>
                  <a:pt x="97972" y="1426028"/>
                </a:cubicBezTo>
                <a:cubicBezTo>
                  <a:pt x="112486" y="1447800"/>
                  <a:pt x="129812" y="1467939"/>
                  <a:pt x="141514" y="1491343"/>
                </a:cubicBezTo>
                <a:cubicBezTo>
                  <a:pt x="153231" y="1514777"/>
                  <a:pt x="167108" y="1547030"/>
                  <a:pt x="185057" y="1567543"/>
                </a:cubicBezTo>
                <a:cubicBezTo>
                  <a:pt x="201953" y="1586852"/>
                  <a:pt x="239486" y="1621971"/>
                  <a:pt x="239486" y="1621971"/>
                </a:cubicBezTo>
                <a:cubicBezTo>
                  <a:pt x="265478" y="1699944"/>
                  <a:pt x="228319" y="1610746"/>
                  <a:pt x="283029" y="1676400"/>
                </a:cubicBezTo>
                <a:cubicBezTo>
                  <a:pt x="311341" y="1710376"/>
                  <a:pt x="298671" y="1718571"/>
                  <a:pt x="315686" y="1752600"/>
                </a:cubicBezTo>
                <a:cubicBezTo>
                  <a:pt x="321537" y="1764302"/>
                  <a:pt x="331606" y="1773555"/>
                  <a:pt x="337457" y="1785257"/>
                </a:cubicBezTo>
                <a:cubicBezTo>
                  <a:pt x="342589" y="1795520"/>
                  <a:pt x="343211" y="1807651"/>
                  <a:pt x="348343" y="1817914"/>
                </a:cubicBezTo>
                <a:cubicBezTo>
                  <a:pt x="380148" y="1881523"/>
                  <a:pt x="362759" y="1819386"/>
                  <a:pt x="381000" y="1883228"/>
                </a:cubicBezTo>
                <a:cubicBezTo>
                  <a:pt x="384317" y="1894836"/>
                  <a:pt x="395095" y="1945609"/>
                  <a:pt x="402772" y="1959428"/>
                </a:cubicBezTo>
                <a:cubicBezTo>
                  <a:pt x="415479" y="1982301"/>
                  <a:pt x="431800" y="2002971"/>
                  <a:pt x="446314" y="2024743"/>
                </a:cubicBezTo>
                <a:cubicBezTo>
                  <a:pt x="453571" y="2035629"/>
                  <a:pt x="462235" y="2045698"/>
                  <a:pt x="468086" y="2057400"/>
                </a:cubicBezTo>
                <a:cubicBezTo>
                  <a:pt x="475343" y="2071914"/>
                  <a:pt x="480261" y="2087857"/>
                  <a:pt x="489857" y="2100943"/>
                </a:cubicBezTo>
                <a:cubicBezTo>
                  <a:pt x="520355" y="2142531"/>
                  <a:pt x="587829" y="2220686"/>
                  <a:pt x="587829" y="2220686"/>
                </a:cubicBezTo>
                <a:cubicBezTo>
                  <a:pt x="595086" y="2238829"/>
                  <a:pt x="599905" y="2258148"/>
                  <a:pt x="609600" y="2275114"/>
                </a:cubicBezTo>
                <a:cubicBezTo>
                  <a:pt x="614692" y="2284025"/>
                  <a:pt x="626280" y="2287975"/>
                  <a:pt x="631372" y="2296886"/>
                </a:cubicBezTo>
                <a:cubicBezTo>
                  <a:pt x="676439" y="2375753"/>
                  <a:pt x="624540" y="2332245"/>
                  <a:pt x="685800" y="2373086"/>
                </a:cubicBezTo>
                <a:cubicBezTo>
                  <a:pt x="689288" y="2387037"/>
                  <a:pt x="699764" y="2433670"/>
                  <a:pt x="707572" y="2449286"/>
                </a:cubicBezTo>
                <a:cubicBezTo>
                  <a:pt x="713423" y="2460988"/>
                  <a:pt x="723492" y="2470241"/>
                  <a:pt x="729343" y="2481943"/>
                </a:cubicBezTo>
                <a:cubicBezTo>
                  <a:pt x="742506" y="2508269"/>
                  <a:pt x="740646" y="2530228"/>
                  <a:pt x="751114" y="2558143"/>
                </a:cubicBezTo>
                <a:cubicBezTo>
                  <a:pt x="756812" y="2573337"/>
                  <a:pt x="766295" y="2586857"/>
                  <a:pt x="772886" y="2601686"/>
                </a:cubicBezTo>
                <a:cubicBezTo>
                  <a:pt x="780822" y="2619542"/>
                  <a:pt x="787796" y="2637818"/>
                  <a:pt x="794657" y="2656114"/>
                </a:cubicBezTo>
                <a:cubicBezTo>
                  <a:pt x="798686" y="2666858"/>
                  <a:pt x="799970" y="2678740"/>
                  <a:pt x="805543" y="2688771"/>
                </a:cubicBezTo>
                <a:cubicBezTo>
                  <a:pt x="818250" y="2711644"/>
                  <a:pt x="836556" y="2731115"/>
                  <a:pt x="849086" y="2754086"/>
                </a:cubicBezTo>
                <a:cubicBezTo>
                  <a:pt x="858443" y="2771240"/>
                  <a:pt x="860501" y="2791944"/>
                  <a:pt x="870857" y="2808514"/>
                </a:cubicBezTo>
                <a:cubicBezTo>
                  <a:pt x="879016" y="2821569"/>
                  <a:pt x="894063" y="2829019"/>
                  <a:pt x="903514" y="2841171"/>
                </a:cubicBezTo>
                <a:cubicBezTo>
                  <a:pt x="982649" y="2942916"/>
                  <a:pt x="913657" y="2870760"/>
                  <a:pt x="979714" y="2950028"/>
                </a:cubicBezTo>
                <a:cubicBezTo>
                  <a:pt x="986285" y="2957913"/>
                  <a:pt x="992946" y="2966107"/>
                  <a:pt x="1001486" y="2971800"/>
                </a:cubicBezTo>
                <a:cubicBezTo>
                  <a:pt x="1044805" y="3000679"/>
                  <a:pt x="1037050" y="2987042"/>
                  <a:pt x="1077686" y="3004457"/>
                </a:cubicBezTo>
                <a:cubicBezTo>
                  <a:pt x="1092601" y="3010849"/>
                  <a:pt x="1106715" y="3018971"/>
                  <a:pt x="1121229" y="3026228"/>
                </a:cubicBezTo>
                <a:cubicBezTo>
                  <a:pt x="1128486" y="3037114"/>
                  <a:pt x="1131298" y="3053035"/>
                  <a:pt x="1143000" y="3058886"/>
                </a:cubicBezTo>
                <a:cubicBezTo>
                  <a:pt x="1176590" y="3075681"/>
                  <a:pt x="1267681" y="3086028"/>
                  <a:pt x="1306286" y="3091543"/>
                </a:cubicBezTo>
                <a:cubicBezTo>
                  <a:pt x="1512779" y="3160373"/>
                  <a:pt x="1348658" y="3112754"/>
                  <a:pt x="1817914" y="3124200"/>
                </a:cubicBezTo>
                <a:cubicBezTo>
                  <a:pt x="1929682" y="3152143"/>
                  <a:pt x="1791151" y="3114164"/>
                  <a:pt x="1905000" y="3156857"/>
                </a:cubicBezTo>
                <a:cubicBezTo>
                  <a:pt x="1947976" y="3172973"/>
                  <a:pt x="1991405" y="3188116"/>
                  <a:pt x="2035629" y="3200400"/>
                </a:cubicBezTo>
                <a:cubicBezTo>
                  <a:pt x="2188538" y="3242875"/>
                  <a:pt x="2012464" y="3175385"/>
                  <a:pt x="2166257" y="3233057"/>
                </a:cubicBezTo>
                <a:cubicBezTo>
                  <a:pt x="2202850" y="3246779"/>
                  <a:pt x="2238039" y="3264242"/>
                  <a:pt x="2275114" y="3276600"/>
                </a:cubicBezTo>
                <a:lnTo>
                  <a:pt x="2438400" y="3331028"/>
                </a:lnTo>
                <a:cubicBezTo>
                  <a:pt x="2460171" y="3338285"/>
                  <a:pt x="2481211" y="3348299"/>
                  <a:pt x="2503714" y="3352800"/>
                </a:cubicBezTo>
                <a:lnTo>
                  <a:pt x="2558143" y="3363686"/>
                </a:lnTo>
                <a:cubicBezTo>
                  <a:pt x="2576286" y="3374572"/>
                  <a:pt x="2593237" y="3387750"/>
                  <a:pt x="2612572" y="3396343"/>
                </a:cubicBezTo>
                <a:cubicBezTo>
                  <a:pt x="2670486" y="3422082"/>
                  <a:pt x="2760465" y="3399775"/>
                  <a:pt x="2808514" y="3396343"/>
                </a:cubicBezTo>
                <a:cubicBezTo>
                  <a:pt x="2843006" y="3384846"/>
                  <a:pt x="2843684" y="3387802"/>
                  <a:pt x="2873829" y="3363686"/>
                </a:cubicBezTo>
                <a:cubicBezTo>
                  <a:pt x="2881843" y="3357275"/>
                  <a:pt x="2886420" y="3346504"/>
                  <a:pt x="2895600" y="3341914"/>
                </a:cubicBezTo>
                <a:cubicBezTo>
                  <a:pt x="2908981" y="3335223"/>
                  <a:pt x="2924629" y="3334657"/>
                  <a:pt x="2939143" y="3331028"/>
                </a:cubicBezTo>
                <a:cubicBezTo>
                  <a:pt x="2950029" y="3323771"/>
                  <a:pt x="2959775" y="3314411"/>
                  <a:pt x="2971800" y="3309257"/>
                </a:cubicBezTo>
                <a:cubicBezTo>
                  <a:pt x="2985551" y="3303364"/>
                  <a:pt x="3000958" y="3302481"/>
                  <a:pt x="3015343" y="3298371"/>
                </a:cubicBezTo>
                <a:cubicBezTo>
                  <a:pt x="3026376" y="3295219"/>
                  <a:pt x="3037256" y="3291515"/>
                  <a:pt x="3048000" y="3287486"/>
                </a:cubicBezTo>
                <a:cubicBezTo>
                  <a:pt x="3066297" y="3280625"/>
                  <a:pt x="3083891" y="3271893"/>
                  <a:pt x="3102429" y="3265714"/>
                </a:cubicBezTo>
                <a:cubicBezTo>
                  <a:pt x="3116622" y="3260983"/>
                  <a:pt x="3131587" y="3258938"/>
                  <a:pt x="3145972" y="3254828"/>
                </a:cubicBezTo>
                <a:cubicBezTo>
                  <a:pt x="3157005" y="3251676"/>
                  <a:pt x="3167159" y="3244262"/>
                  <a:pt x="3178629" y="3243943"/>
                </a:cubicBezTo>
                <a:cubicBezTo>
                  <a:pt x="3428930" y="3236990"/>
                  <a:pt x="3679372" y="3236686"/>
                  <a:pt x="3929743" y="3233057"/>
                </a:cubicBezTo>
                <a:cubicBezTo>
                  <a:pt x="4034972" y="3229428"/>
                  <a:pt x="4140331" y="3228540"/>
                  <a:pt x="4245429" y="3222171"/>
                </a:cubicBezTo>
                <a:cubicBezTo>
                  <a:pt x="4260363" y="3221266"/>
                  <a:pt x="4274367" y="3214531"/>
                  <a:pt x="4288972" y="3211286"/>
                </a:cubicBezTo>
                <a:cubicBezTo>
                  <a:pt x="4307033" y="3207272"/>
                  <a:pt x="4325257" y="3204029"/>
                  <a:pt x="4343400" y="3200400"/>
                </a:cubicBezTo>
                <a:cubicBezTo>
                  <a:pt x="4361543" y="3189514"/>
                  <a:pt x="4379887" y="3178957"/>
                  <a:pt x="4397829" y="3167743"/>
                </a:cubicBezTo>
                <a:cubicBezTo>
                  <a:pt x="4408923" y="3160809"/>
                  <a:pt x="4419000" y="3152236"/>
                  <a:pt x="4430486" y="3145971"/>
                </a:cubicBezTo>
                <a:cubicBezTo>
                  <a:pt x="4502525" y="3106677"/>
                  <a:pt x="4508292" y="3120096"/>
                  <a:pt x="4550229" y="3069771"/>
                </a:cubicBezTo>
                <a:cubicBezTo>
                  <a:pt x="4578979" y="3035271"/>
                  <a:pt x="4577951" y="3019263"/>
                  <a:pt x="4593772" y="2971800"/>
                </a:cubicBezTo>
                <a:lnTo>
                  <a:pt x="4615543" y="2906486"/>
                </a:lnTo>
                <a:cubicBezTo>
                  <a:pt x="4619172" y="2895600"/>
                  <a:pt x="4622167" y="2884482"/>
                  <a:pt x="4626429" y="2873828"/>
                </a:cubicBezTo>
                <a:cubicBezTo>
                  <a:pt x="4633686" y="2855685"/>
                  <a:pt x="4641522" y="2837764"/>
                  <a:pt x="4648200" y="2819400"/>
                </a:cubicBezTo>
                <a:cubicBezTo>
                  <a:pt x="4656043" y="2797833"/>
                  <a:pt x="4669972" y="2754086"/>
                  <a:pt x="4669972" y="2754086"/>
                </a:cubicBezTo>
                <a:cubicBezTo>
                  <a:pt x="4673600" y="2699657"/>
                  <a:pt x="4674833" y="2645016"/>
                  <a:pt x="4680857" y="2590800"/>
                </a:cubicBezTo>
                <a:cubicBezTo>
                  <a:pt x="4682124" y="2579396"/>
                  <a:pt x="4685839" y="2567982"/>
                  <a:pt x="4691743" y="2558143"/>
                </a:cubicBezTo>
                <a:cubicBezTo>
                  <a:pt x="4697023" y="2549342"/>
                  <a:pt x="4706257" y="2543628"/>
                  <a:pt x="4713514" y="2536371"/>
                </a:cubicBezTo>
                <a:lnTo>
                  <a:pt x="4735286" y="2471057"/>
                </a:lnTo>
                <a:cubicBezTo>
                  <a:pt x="4738915" y="2460171"/>
                  <a:pt x="4739807" y="2447947"/>
                  <a:pt x="4746172" y="2438400"/>
                </a:cubicBezTo>
                <a:cubicBezTo>
                  <a:pt x="4760686" y="2416629"/>
                  <a:pt x="4781440" y="2397909"/>
                  <a:pt x="4789714" y="2373086"/>
                </a:cubicBezTo>
                <a:cubicBezTo>
                  <a:pt x="4804737" y="2328016"/>
                  <a:pt x="4794235" y="2349976"/>
                  <a:pt x="4822372" y="2307771"/>
                </a:cubicBezTo>
                <a:lnTo>
                  <a:pt x="4844143" y="2242457"/>
                </a:lnTo>
                <a:cubicBezTo>
                  <a:pt x="4847772" y="2231571"/>
                  <a:pt x="4846915" y="2217914"/>
                  <a:pt x="4855029" y="2209800"/>
                </a:cubicBezTo>
                <a:lnTo>
                  <a:pt x="4876800" y="2188028"/>
                </a:lnTo>
                <a:cubicBezTo>
                  <a:pt x="4880429" y="2177142"/>
                  <a:pt x="4882554" y="2165634"/>
                  <a:pt x="4887686" y="2155371"/>
                </a:cubicBezTo>
                <a:cubicBezTo>
                  <a:pt x="4893537" y="2143669"/>
                  <a:pt x="4909006" y="2135789"/>
                  <a:pt x="4909457" y="2122714"/>
                </a:cubicBezTo>
                <a:cubicBezTo>
                  <a:pt x="4910434" y="2094385"/>
                  <a:pt x="4911122" y="1868113"/>
                  <a:pt x="4887686" y="1774371"/>
                </a:cubicBezTo>
                <a:cubicBezTo>
                  <a:pt x="4882120" y="1752107"/>
                  <a:pt x="4873171" y="1730828"/>
                  <a:pt x="4865914" y="1709057"/>
                </a:cubicBezTo>
                <a:lnTo>
                  <a:pt x="4855029" y="1676400"/>
                </a:lnTo>
                <a:cubicBezTo>
                  <a:pt x="4851400" y="1665514"/>
                  <a:pt x="4850508" y="1653290"/>
                  <a:pt x="4844143" y="1643743"/>
                </a:cubicBezTo>
                <a:cubicBezTo>
                  <a:pt x="4822858" y="1611815"/>
                  <a:pt x="4820500" y="1614484"/>
                  <a:pt x="4811486" y="1578428"/>
                </a:cubicBezTo>
                <a:cubicBezTo>
                  <a:pt x="4780712" y="1455336"/>
                  <a:pt x="4825536" y="1598808"/>
                  <a:pt x="4778829" y="1458686"/>
                </a:cubicBezTo>
                <a:cubicBezTo>
                  <a:pt x="4775200" y="1447800"/>
                  <a:pt x="4777491" y="1432393"/>
                  <a:pt x="4767943" y="1426028"/>
                </a:cubicBezTo>
                <a:lnTo>
                  <a:pt x="4735286" y="1404257"/>
                </a:lnTo>
                <a:cubicBezTo>
                  <a:pt x="4729201" y="1379918"/>
                  <a:pt x="4713229" y="1311299"/>
                  <a:pt x="4702629" y="1295400"/>
                </a:cubicBezTo>
                <a:lnTo>
                  <a:pt x="4680857" y="1262743"/>
                </a:lnTo>
                <a:cubicBezTo>
                  <a:pt x="4673600" y="1240971"/>
                  <a:pt x="4671816" y="1216523"/>
                  <a:pt x="4659086" y="1197428"/>
                </a:cubicBezTo>
                <a:cubicBezTo>
                  <a:pt x="4637219" y="1164628"/>
                  <a:pt x="4632118" y="1159903"/>
                  <a:pt x="4615543" y="1121228"/>
                </a:cubicBezTo>
                <a:cubicBezTo>
                  <a:pt x="4603344" y="1092764"/>
                  <a:pt x="4602982" y="1075730"/>
                  <a:pt x="4593772" y="1045028"/>
                </a:cubicBezTo>
                <a:cubicBezTo>
                  <a:pt x="4587178" y="1023047"/>
                  <a:pt x="4579257" y="1001485"/>
                  <a:pt x="4572000" y="979714"/>
                </a:cubicBezTo>
                <a:cubicBezTo>
                  <a:pt x="4568371" y="968828"/>
                  <a:pt x="4563897" y="958189"/>
                  <a:pt x="4561114" y="947057"/>
                </a:cubicBezTo>
                <a:cubicBezTo>
                  <a:pt x="4553857" y="918028"/>
                  <a:pt x="4548805" y="888357"/>
                  <a:pt x="4539343" y="859971"/>
                </a:cubicBezTo>
                <a:cubicBezTo>
                  <a:pt x="4535714" y="849085"/>
                  <a:pt x="4534030" y="837345"/>
                  <a:pt x="4528457" y="827314"/>
                </a:cubicBezTo>
                <a:cubicBezTo>
                  <a:pt x="4515750" y="804441"/>
                  <a:pt x="4506685" y="776514"/>
                  <a:pt x="4484914" y="762000"/>
                </a:cubicBezTo>
                <a:cubicBezTo>
                  <a:pt x="4463143" y="747486"/>
                  <a:pt x="4438102" y="736959"/>
                  <a:pt x="4419600" y="718457"/>
                </a:cubicBezTo>
                <a:lnTo>
                  <a:pt x="4365172" y="664028"/>
                </a:lnTo>
                <a:cubicBezTo>
                  <a:pt x="4357915" y="656771"/>
                  <a:pt x="4349970" y="650141"/>
                  <a:pt x="4343400" y="642257"/>
                </a:cubicBezTo>
                <a:cubicBezTo>
                  <a:pt x="4325257" y="620486"/>
                  <a:pt x="4307634" y="598271"/>
                  <a:pt x="4288972" y="576943"/>
                </a:cubicBezTo>
                <a:cubicBezTo>
                  <a:pt x="4282214" y="569219"/>
                  <a:pt x="4273611" y="563185"/>
                  <a:pt x="4267200" y="555171"/>
                </a:cubicBezTo>
                <a:cubicBezTo>
                  <a:pt x="4259027" y="544955"/>
                  <a:pt x="4253602" y="532730"/>
                  <a:pt x="4245429" y="522514"/>
                </a:cubicBezTo>
                <a:cubicBezTo>
                  <a:pt x="4239018" y="514500"/>
                  <a:pt x="4230068" y="508757"/>
                  <a:pt x="4223657" y="500743"/>
                </a:cubicBezTo>
                <a:cubicBezTo>
                  <a:pt x="4215484" y="490527"/>
                  <a:pt x="4210059" y="478302"/>
                  <a:pt x="4201886" y="468086"/>
                </a:cubicBezTo>
                <a:cubicBezTo>
                  <a:pt x="4195475" y="460072"/>
                  <a:pt x="4186525" y="454328"/>
                  <a:pt x="4180114" y="446314"/>
                </a:cubicBezTo>
                <a:cubicBezTo>
                  <a:pt x="4157447" y="417980"/>
                  <a:pt x="4149224" y="370702"/>
                  <a:pt x="4114800" y="359228"/>
                </a:cubicBezTo>
                <a:cubicBezTo>
                  <a:pt x="4078887" y="347258"/>
                  <a:pt x="4066772" y="343930"/>
                  <a:pt x="4027714" y="326571"/>
                </a:cubicBezTo>
                <a:cubicBezTo>
                  <a:pt x="4012885" y="319980"/>
                  <a:pt x="3997933" y="313400"/>
                  <a:pt x="3984172" y="304800"/>
                </a:cubicBezTo>
                <a:cubicBezTo>
                  <a:pt x="3968787" y="295184"/>
                  <a:pt x="3956381" y="281144"/>
                  <a:pt x="3940629" y="272143"/>
                </a:cubicBezTo>
                <a:cubicBezTo>
                  <a:pt x="3930666" y="266450"/>
                  <a:pt x="3918235" y="266389"/>
                  <a:pt x="3907972" y="261257"/>
                </a:cubicBezTo>
                <a:cubicBezTo>
                  <a:pt x="3832797" y="223670"/>
                  <a:pt x="3922391" y="251256"/>
                  <a:pt x="3831772" y="228600"/>
                </a:cubicBezTo>
                <a:cubicBezTo>
                  <a:pt x="3765587" y="184477"/>
                  <a:pt x="3835910" y="226070"/>
                  <a:pt x="3755572" y="195943"/>
                </a:cubicBezTo>
                <a:cubicBezTo>
                  <a:pt x="3740378" y="190245"/>
                  <a:pt x="3727096" y="180198"/>
                  <a:pt x="3712029" y="174171"/>
                </a:cubicBezTo>
                <a:cubicBezTo>
                  <a:pt x="3690721" y="165648"/>
                  <a:pt x="3646714" y="152400"/>
                  <a:pt x="3646714" y="152400"/>
                </a:cubicBezTo>
                <a:cubicBezTo>
                  <a:pt x="3553123" y="90004"/>
                  <a:pt x="3671538" y="164812"/>
                  <a:pt x="3581400" y="119743"/>
                </a:cubicBezTo>
                <a:cubicBezTo>
                  <a:pt x="3569698" y="113892"/>
                  <a:pt x="3560653" y="103385"/>
                  <a:pt x="3548743" y="97971"/>
                </a:cubicBezTo>
                <a:cubicBezTo>
                  <a:pt x="3460925" y="58054"/>
                  <a:pt x="3487363" y="76314"/>
                  <a:pt x="3429000" y="54428"/>
                </a:cubicBezTo>
                <a:cubicBezTo>
                  <a:pt x="3307825" y="8987"/>
                  <a:pt x="3446476" y="56625"/>
                  <a:pt x="3309257" y="10886"/>
                </a:cubicBezTo>
                <a:lnTo>
                  <a:pt x="3276600" y="0"/>
                </a:lnTo>
                <a:cubicBezTo>
                  <a:pt x="3250837" y="3221"/>
                  <a:pt x="3155581" y="13926"/>
                  <a:pt x="3124200" y="21771"/>
                </a:cubicBezTo>
                <a:cubicBezTo>
                  <a:pt x="3101936" y="27337"/>
                  <a:pt x="3080657" y="36286"/>
                  <a:pt x="3058886" y="43543"/>
                </a:cubicBezTo>
                <a:lnTo>
                  <a:pt x="2928257" y="87086"/>
                </a:lnTo>
                <a:lnTo>
                  <a:pt x="2895600" y="97971"/>
                </a:lnTo>
                <a:cubicBezTo>
                  <a:pt x="2884714" y="101600"/>
                  <a:pt x="2874329" y="107434"/>
                  <a:pt x="2862943" y="108857"/>
                </a:cubicBezTo>
                <a:cubicBezTo>
                  <a:pt x="2833914" y="112486"/>
                  <a:pt x="2804771" y="115295"/>
                  <a:pt x="2775857" y="119743"/>
                </a:cubicBezTo>
                <a:cubicBezTo>
                  <a:pt x="2757570" y="122556"/>
                  <a:pt x="2739490" y="126614"/>
                  <a:pt x="2721429" y="130628"/>
                </a:cubicBezTo>
                <a:cubicBezTo>
                  <a:pt x="2706824" y="133873"/>
                  <a:pt x="2692773" y="140025"/>
                  <a:pt x="2677886" y="141514"/>
                </a:cubicBezTo>
                <a:cubicBezTo>
                  <a:pt x="2598535" y="149449"/>
                  <a:pt x="2322004" y="160660"/>
                  <a:pt x="2264229" y="163286"/>
                </a:cubicBezTo>
                <a:cubicBezTo>
                  <a:pt x="2217751" y="171032"/>
                  <a:pt x="2176731" y="174378"/>
                  <a:pt x="2133600" y="195943"/>
                </a:cubicBezTo>
                <a:cubicBezTo>
                  <a:pt x="2104571" y="210457"/>
                  <a:pt x="2077304" y="229223"/>
                  <a:pt x="2046514" y="239486"/>
                </a:cubicBezTo>
                <a:lnTo>
                  <a:pt x="1948543" y="272143"/>
                </a:lnTo>
                <a:lnTo>
                  <a:pt x="1915886" y="283028"/>
                </a:lnTo>
                <a:cubicBezTo>
                  <a:pt x="1875612" y="323302"/>
                  <a:pt x="1902653" y="299108"/>
                  <a:pt x="1828800" y="348343"/>
                </a:cubicBezTo>
                <a:cubicBezTo>
                  <a:pt x="1817914" y="355600"/>
                  <a:pt x="1805394" y="360863"/>
                  <a:pt x="1796143" y="370114"/>
                </a:cubicBezTo>
                <a:lnTo>
                  <a:pt x="1774372" y="391886"/>
                </a:lnTo>
                <a:cubicBezTo>
                  <a:pt x="1766607" y="415181"/>
                  <a:pt x="1761576" y="439821"/>
                  <a:pt x="1741714" y="457200"/>
                </a:cubicBezTo>
                <a:cubicBezTo>
                  <a:pt x="1689768" y="502652"/>
                  <a:pt x="1672752" y="501959"/>
                  <a:pt x="1611086" y="522514"/>
                </a:cubicBezTo>
                <a:lnTo>
                  <a:pt x="1578429" y="533400"/>
                </a:lnTo>
                <a:lnTo>
                  <a:pt x="1545772" y="544286"/>
                </a:lnTo>
                <a:cubicBezTo>
                  <a:pt x="1538515" y="551543"/>
                  <a:pt x="1532801" y="560777"/>
                  <a:pt x="1524000" y="566057"/>
                </a:cubicBezTo>
                <a:cubicBezTo>
                  <a:pt x="1515212" y="571330"/>
                  <a:pt x="1452848" y="587648"/>
                  <a:pt x="1447800" y="587828"/>
                </a:cubicBezTo>
                <a:cubicBezTo>
                  <a:pt x="1259200" y="594564"/>
                  <a:pt x="1070429" y="595085"/>
                  <a:pt x="881743" y="598714"/>
                </a:cubicBezTo>
                <a:cubicBezTo>
                  <a:pt x="867229" y="602343"/>
                  <a:pt x="852585" y="605490"/>
                  <a:pt x="838200" y="609600"/>
                </a:cubicBezTo>
                <a:cubicBezTo>
                  <a:pt x="827167" y="612752"/>
                  <a:pt x="816917" y="618970"/>
                  <a:pt x="805543" y="620486"/>
                </a:cubicBezTo>
                <a:cubicBezTo>
                  <a:pt x="762232" y="626261"/>
                  <a:pt x="718457" y="627743"/>
                  <a:pt x="674914" y="631371"/>
                </a:cubicBezTo>
                <a:lnTo>
                  <a:pt x="576943" y="664028"/>
                </a:lnTo>
                <a:lnTo>
                  <a:pt x="544286" y="674914"/>
                </a:lnTo>
                <a:cubicBezTo>
                  <a:pt x="489118" y="730082"/>
                  <a:pt x="560516" y="665175"/>
                  <a:pt x="489857" y="707571"/>
                </a:cubicBezTo>
                <a:cubicBezTo>
                  <a:pt x="481056" y="712851"/>
                  <a:pt x="476100" y="722932"/>
                  <a:pt x="468086" y="729343"/>
                </a:cubicBezTo>
                <a:cubicBezTo>
                  <a:pt x="457870" y="737516"/>
                  <a:pt x="445895" y="743264"/>
                  <a:pt x="435429" y="751114"/>
                </a:cubicBezTo>
                <a:cubicBezTo>
                  <a:pt x="382949" y="790474"/>
                  <a:pt x="384104" y="798548"/>
                  <a:pt x="326572" y="827314"/>
                </a:cubicBezTo>
                <a:cubicBezTo>
                  <a:pt x="309174" y="836013"/>
                  <a:pt x="266646" y="844436"/>
                  <a:pt x="250372" y="849086"/>
                </a:cubicBezTo>
                <a:cubicBezTo>
                  <a:pt x="141056" y="880319"/>
                  <a:pt x="310288" y="836826"/>
                  <a:pt x="174172" y="870857"/>
                </a:cubicBezTo>
                <a:cubicBezTo>
                  <a:pt x="163286" y="878114"/>
                  <a:pt x="153470" y="887314"/>
                  <a:pt x="141514" y="892628"/>
                </a:cubicBezTo>
                <a:cubicBezTo>
                  <a:pt x="120543" y="901948"/>
                  <a:pt x="97971" y="907143"/>
                  <a:pt x="76200" y="914400"/>
                </a:cubicBezTo>
                <a:cubicBezTo>
                  <a:pt x="65314" y="918029"/>
                  <a:pt x="53090" y="918921"/>
                  <a:pt x="43543" y="925286"/>
                </a:cubicBezTo>
                <a:cubicBezTo>
                  <a:pt x="6616" y="949904"/>
                  <a:pt x="20137" y="937806"/>
                  <a:pt x="0" y="95794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pic>
        <p:nvPicPr>
          <p:cNvPr id="9" name="8 - Εικόνα" descr="Πόζαρ-Άγκιστρο 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00438"/>
            <a:ext cx="2500298" cy="3333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1 - Εικόνα" descr="PB130024.JPG"/>
          <p:cNvPicPr>
            <a:picLocks noChangeAspect="1"/>
          </p:cNvPicPr>
          <p:nvPr/>
        </p:nvPicPr>
        <p:blipFill>
          <a:blip r:embed="rId5" cstate="print"/>
          <a:srcRect r="4324" b="3801"/>
          <a:stretch>
            <a:fillRect/>
          </a:stretch>
        </p:blipFill>
        <p:spPr bwMode="auto">
          <a:xfrm>
            <a:off x="5072066" y="3643314"/>
            <a:ext cx="4071934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pic>
        <p:nvPicPr>
          <p:cNvPr id="3" name="2 - Εικόνα" descr="σάρωση0005.jpg"/>
          <p:cNvPicPr>
            <a:picLocks noChangeAspect="1"/>
          </p:cNvPicPr>
          <p:nvPr/>
        </p:nvPicPr>
        <p:blipFill>
          <a:blip r:embed="rId2" cstate="print"/>
          <a:srcRect l="53618" t="48975" r="26392" b="8860"/>
          <a:stretch>
            <a:fillRect/>
          </a:stretch>
        </p:blipFill>
        <p:spPr>
          <a:xfrm rot="16200000">
            <a:off x="3090378" y="1238216"/>
            <a:ext cx="2531199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3 - Εικόνα" descr="Βιβλίο Ζήση 1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7535" y="188640"/>
            <a:ext cx="309646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- Εικόνα" descr="Θερμή λέσβου 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1659" y="2708920"/>
            <a:ext cx="307234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- Εικόνα" descr="P30201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4365104"/>
            <a:ext cx="3323860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- Εικόνα" descr="Βιβλίο Ζήση 256.jpg"/>
          <p:cNvPicPr>
            <a:picLocks noChangeAspect="1"/>
          </p:cNvPicPr>
          <p:nvPr/>
        </p:nvPicPr>
        <p:blipFill>
          <a:blip r:embed="rId6" cstate="print"/>
          <a:srcRect l="6232" r="6268"/>
          <a:stretch>
            <a:fillRect/>
          </a:stretch>
        </p:blipFill>
        <p:spPr>
          <a:xfrm>
            <a:off x="0" y="3068960"/>
            <a:ext cx="277230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- Εικόνα" descr="Βιβλίο Ζήση 135.jpg"/>
          <p:cNvPicPr>
            <a:picLocks noChangeAspect="1"/>
          </p:cNvPicPr>
          <p:nvPr/>
        </p:nvPicPr>
        <p:blipFill>
          <a:blip r:embed="rId7" cstate="print"/>
          <a:srcRect t="9409" r="9734" b="9465"/>
          <a:stretch>
            <a:fillRect/>
          </a:stretch>
        </p:blipFill>
        <p:spPr>
          <a:xfrm>
            <a:off x="0" y="0"/>
            <a:ext cx="2376264" cy="3071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9 - Ευθύγραμμο βέλος σύνδεσης"/>
          <p:cNvCxnSpPr/>
          <p:nvPr/>
        </p:nvCxnSpPr>
        <p:spPr>
          <a:xfrm flipH="1">
            <a:off x="2484438" y="3284538"/>
            <a:ext cx="1511300" cy="431800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- Ευθύγραμμο βέλος σύνδεσης"/>
          <p:cNvCxnSpPr/>
          <p:nvPr/>
        </p:nvCxnSpPr>
        <p:spPr>
          <a:xfrm flipV="1">
            <a:off x="4284663" y="1628775"/>
            <a:ext cx="1943100" cy="360363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Ευθύγραμμο βέλος σύνδεσης"/>
          <p:cNvCxnSpPr/>
          <p:nvPr/>
        </p:nvCxnSpPr>
        <p:spPr>
          <a:xfrm flipH="1">
            <a:off x="5148263" y="3213100"/>
            <a:ext cx="144462" cy="1439863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- Ευθύγραμμο βέλος σύνδεσης"/>
          <p:cNvCxnSpPr/>
          <p:nvPr/>
        </p:nvCxnSpPr>
        <p:spPr>
          <a:xfrm>
            <a:off x="5003800" y="2708275"/>
            <a:ext cx="1223963" cy="433388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- Ευθύγραμμο βέλος σύνδεσης"/>
          <p:cNvCxnSpPr/>
          <p:nvPr/>
        </p:nvCxnSpPr>
        <p:spPr>
          <a:xfrm flipH="1" flipV="1">
            <a:off x="2124075" y="2420938"/>
            <a:ext cx="2232025" cy="741362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6" name="27 - TextBox"/>
          <p:cNvSpPr txBox="1">
            <a:spLocks noChangeArrowheads="1"/>
          </p:cNvSpPr>
          <p:nvPr/>
        </p:nvSpPr>
        <p:spPr bwMode="auto">
          <a:xfrm>
            <a:off x="2484438" y="188913"/>
            <a:ext cx="3816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/>
              <a:t>    </a:t>
            </a:r>
            <a:r>
              <a:rPr lang="el-GR" sz="2400" b="1">
                <a:latin typeface="Comic Sans MS" pitchFamily="66" charset="0"/>
              </a:rPr>
              <a:t> </a:t>
            </a:r>
            <a:r>
              <a:rPr lang="el-GR" sz="2400" b="1">
                <a:solidFill>
                  <a:srgbClr val="0000FF"/>
                </a:solidFill>
                <a:latin typeface="Comic Sans MS" pitchFamily="66" charset="0"/>
              </a:rPr>
              <a:t>Λουτροθεραπεία,         </a:t>
            </a:r>
            <a:r>
              <a:rPr lang="el-GR" sz="2400" b="1">
                <a:solidFill>
                  <a:schemeClr val="bg1"/>
                </a:solidFill>
                <a:latin typeface="Comic Sans MS" pitchFamily="66" charset="0"/>
              </a:rPr>
              <a:t>εισπνοθεραπεία</a:t>
            </a:r>
            <a:endParaRPr lang="el-GR" sz="2400" b="1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el-GR" sz="2400" b="1">
                <a:latin typeface="Comic Sans MS" pitchFamily="66" charset="0"/>
              </a:rPr>
              <a:t>     </a:t>
            </a:r>
            <a:r>
              <a:rPr lang="el-GR" sz="2400" b="1">
                <a:solidFill>
                  <a:srgbClr val="66FF33"/>
                </a:solidFill>
                <a:latin typeface="Comic Sans MS" pitchFamily="66" charset="0"/>
              </a:rPr>
              <a:t>ποσιθεραπεία</a:t>
            </a:r>
          </a:p>
        </p:txBody>
      </p:sp>
      <p:sp>
        <p:nvSpPr>
          <p:cNvPr id="29" name="28 - TextBox"/>
          <p:cNvSpPr txBox="1"/>
          <p:nvPr/>
        </p:nvSpPr>
        <p:spPr>
          <a:xfrm>
            <a:off x="6084888" y="5084763"/>
            <a:ext cx="28797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400" b="1" dirty="0" err="1">
                <a:solidFill>
                  <a:srgbClr val="0000FF"/>
                </a:solidFill>
                <a:latin typeface="Comic Sans MS" pitchFamily="66" charset="0"/>
              </a:rPr>
              <a:t>Θαλασσοθεραπεία</a:t>
            </a:r>
            <a:r>
              <a:rPr lang="el-GR" sz="2400" b="1" dirty="0">
                <a:solidFill>
                  <a:srgbClr val="0000FF"/>
                </a:solidFill>
                <a:latin typeface="Comic Sans MS" pitchFamily="66" charset="0"/>
              </a:rPr>
              <a:t> </a:t>
            </a:r>
          </a:p>
          <a:p>
            <a:pPr>
              <a:defRPr/>
            </a:pPr>
            <a:endParaRPr lang="el-GR" sz="2400" b="1" dirty="0">
              <a:latin typeface="Comic Sans MS" pitchFamily="66" charset="0"/>
            </a:endParaRPr>
          </a:p>
          <a:p>
            <a:pPr>
              <a:defRPr/>
            </a:pPr>
            <a:r>
              <a:rPr lang="el-GR" sz="2400" b="1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   </a:t>
            </a:r>
            <a:r>
              <a:rPr lang="el-GR" sz="2400" b="1" dirty="0" err="1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πηλοθεραπεία</a:t>
            </a:r>
            <a:endParaRPr lang="el-GR" sz="2400" b="1" dirty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002060"/>
              </a:solidFill>
            </a:endParaRPr>
          </a:p>
        </p:txBody>
      </p:sp>
      <p:pic>
        <p:nvPicPr>
          <p:cNvPr id="7" name="6 - Εικόνα" descr="πλατυστ 016.JPG"/>
          <p:cNvPicPr>
            <a:picLocks noChangeAspect="1"/>
          </p:cNvPicPr>
          <p:nvPr/>
        </p:nvPicPr>
        <p:blipFill>
          <a:blip r:embed="rId3" cstate="print"/>
          <a:srcRect t="13251" b="12393"/>
          <a:stretch>
            <a:fillRect/>
          </a:stretch>
        </p:blipFill>
        <p:spPr>
          <a:xfrm>
            <a:off x="142844" y="0"/>
            <a:ext cx="8838875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- Εικόνα" descr="PC070212.JPG"/>
          <p:cNvPicPr>
            <a:picLocks noChangeAspect="1"/>
          </p:cNvPicPr>
          <p:nvPr/>
        </p:nvPicPr>
        <p:blipFill>
          <a:blip r:embed="rId4" cstate="print"/>
          <a:srcRect l="6450" t="21875" r="9680" b="12500"/>
          <a:stretch>
            <a:fillRect/>
          </a:stretch>
        </p:blipFill>
        <p:spPr>
          <a:xfrm>
            <a:off x="0" y="4920231"/>
            <a:ext cx="1857356" cy="1937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- Εικόνα" descr="PC070193.JPG"/>
          <p:cNvPicPr>
            <a:picLocks noChangeAspect="1"/>
          </p:cNvPicPr>
          <p:nvPr/>
        </p:nvPicPr>
        <p:blipFill>
          <a:blip r:embed="rId5" cstate="print"/>
          <a:srcRect t="12500" r="2777" b="4166"/>
          <a:stretch>
            <a:fillRect/>
          </a:stretch>
        </p:blipFill>
        <p:spPr>
          <a:xfrm>
            <a:off x="7429488" y="4898551"/>
            <a:ext cx="1714512" cy="1959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10 - Εικόνα" descr="PC070203.JPG"/>
          <p:cNvPicPr>
            <a:picLocks noChangeAspect="1"/>
          </p:cNvPicPr>
          <p:nvPr/>
        </p:nvPicPr>
        <p:blipFill>
          <a:blip r:embed="rId6" cstate="print"/>
          <a:srcRect l="21094" t="6250" r="20312" b="12500"/>
          <a:stretch>
            <a:fillRect/>
          </a:stretch>
        </p:blipFill>
        <p:spPr>
          <a:xfrm>
            <a:off x="1857356" y="4929198"/>
            <a:ext cx="1854617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11 - Εικόνα" descr="P1140036.JPG"/>
          <p:cNvPicPr>
            <a:picLocks noChangeAspect="1"/>
          </p:cNvPicPr>
          <p:nvPr/>
        </p:nvPicPr>
        <p:blipFill>
          <a:blip r:embed="rId7" cstate="print"/>
          <a:srcRect l="17969" r="11718" b="17708"/>
          <a:stretch>
            <a:fillRect/>
          </a:stretch>
        </p:blipFill>
        <p:spPr>
          <a:xfrm>
            <a:off x="3643306" y="4976807"/>
            <a:ext cx="2143140" cy="1881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16 - Εικόνα" descr="P8290410.JPG"/>
          <p:cNvPicPr>
            <a:picLocks noChangeAspect="1"/>
          </p:cNvPicPr>
          <p:nvPr/>
        </p:nvPicPr>
        <p:blipFill>
          <a:blip r:embed="rId8" cstate="print"/>
          <a:srcRect t="11539" b="11537"/>
          <a:stretch>
            <a:fillRect/>
          </a:stretch>
        </p:blipFill>
        <p:spPr>
          <a:xfrm>
            <a:off x="5715008" y="4995114"/>
            <a:ext cx="1816290" cy="186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17 - TextBox"/>
          <p:cNvSpPr txBox="1"/>
          <p:nvPr/>
        </p:nvSpPr>
        <p:spPr>
          <a:xfrm>
            <a:off x="357158" y="2571744"/>
            <a:ext cx="407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smtClean="0">
                <a:solidFill>
                  <a:srgbClr val="FFFF00"/>
                </a:solidFill>
              </a:rPr>
              <a:t>Αιδηψός</a:t>
            </a:r>
            <a:endParaRPr lang="el-GR" sz="2800" b="1" dirty="0">
              <a:solidFill>
                <a:srgbClr val="FFFF00"/>
              </a:solidFill>
            </a:endParaRPr>
          </a:p>
        </p:txBody>
      </p:sp>
      <p:cxnSp>
        <p:nvCxnSpPr>
          <p:cNvPr id="20" name="19 - Ευθεία γραμμή σύνδεσης"/>
          <p:cNvCxnSpPr/>
          <p:nvPr/>
        </p:nvCxnSpPr>
        <p:spPr>
          <a:xfrm rot="5400000">
            <a:off x="964381" y="3036091"/>
            <a:ext cx="1357322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- TextBox"/>
          <p:cNvSpPr txBox="1"/>
          <p:nvPr/>
        </p:nvSpPr>
        <p:spPr>
          <a:xfrm>
            <a:off x="1714480" y="2143116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</a:rPr>
              <a:t>Θερμά νερά</a:t>
            </a:r>
            <a:endParaRPr lang="el-GR" sz="2800" b="1" dirty="0">
              <a:solidFill>
                <a:srgbClr val="FFFF00"/>
              </a:solidFill>
            </a:endParaRPr>
          </a:p>
        </p:txBody>
      </p:sp>
      <p:sp>
        <p:nvSpPr>
          <p:cNvPr id="22" name="21 - TextBox"/>
          <p:cNvSpPr txBox="1"/>
          <p:nvPr/>
        </p:nvSpPr>
        <p:spPr>
          <a:xfrm>
            <a:off x="1785918" y="3143248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err="1" smtClean="0">
                <a:solidFill>
                  <a:srgbClr val="FFFF00"/>
                </a:solidFill>
              </a:rPr>
              <a:t>Ιστορια</a:t>
            </a:r>
            <a:endParaRPr lang="el-GR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grpSp>
        <p:nvGrpSpPr>
          <p:cNvPr id="8195" name="3 - Ομάδα"/>
          <p:cNvGrpSpPr>
            <a:grpSpLocks/>
          </p:cNvGrpSpPr>
          <p:nvPr/>
        </p:nvGrpSpPr>
        <p:grpSpPr bwMode="auto">
          <a:xfrm>
            <a:off x="0" y="49213"/>
            <a:ext cx="9144000" cy="4892675"/>
            <a:chOff x="0" y="-1"/>
            <a:chExt cx="9144001" cy="4892546"/>
          </a:xfrm>
        </p:grpSpPr>
        <p:pic>
          <p:nvPicPr>
            <p:cNvPr id="4" name="3 - Εικόνα" descr="P1020123.JPG"/>
            <p:cNvPicPr>
              <a:picLocks noChangeAspect="1"/>
            </p:cNvPicPr>
            <p:nvPr/>
          </p:nvPicPr>
          <p:blipFill>
            <a:blip r:embed="rId2" cstate="print"/>
            <a:srcRect l="7806" b="11916"/>
            <a:stretch>
              <a:fillRect/>
            </a:stretch>
          </p:blipFill>
          <p:spPr>
            <a:xfrm>
              <a:off x="6732240" y="1643050"/>
              <a:ext cx="2411760" cy="1728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5 - Εικόνα" descr="P7260027.JPG"/>
            <p:cNvPicPr>
              <a:picLocks noChangeAspect="1"/>
            </p:cNvPicPr>
            <p:nvPr/>
          </p:nvPicPr>
          <p:blipFill>
            <a:blip r:embed="rId3" cstate="print"/>
            <a:srcRect l="35038" t="22444" r="38975" b="32696"/>
            <a:stretch>
              <a:fillRect/>
            </a:stretch>
          </p:blipFill>
          <p:spPr>
            <a:xfrm>
              <a:off x="4929191" y="-1"/>
              <a:ext cx="1710522" cy="22145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6 - Εικόνα" descr="P7030753.JPG"/>
            <p:cNvPicPr>
              <a:picLocks noChangeAspect="1"/>
            </p:cNvPicPr>
            <p:nvPr/>
          </p:nvPicPr>
          <p:blipFill>
            <a:blip r:embed="rId4" cstate="print"/>
            <a:srcRect t="3801" r="6601" b="16410"/>
            <a:stretch>
              <a:fillRect/>
            </a:stretch>
          </p:blipFill>
          <p:spPr>
            <a:xfrm>
              <a:off x="2928926" y="-1"/>
              <a:ext cx="1944216" cy="22145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7 - Ορθογώνιο"/>
            <p:cNvSpPr>
              <a:spLocks noChangeArrowheads="1"/>
            </p:cNvSpPr>
            <p:nvPr/>
          </p:nvSpPr>
          <p:spPr bwMode="auto">
            <a:xfrm>
              <a:off x="0" y="214305"/>
              <a:ext cx="3490913" cy="363165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91429" tIns="45715" rIns="91429" bIns="45715">
              <a:spAutoFit/>
            </a:bodyPr>
            <a:lstStyle/>
            <a:p>
              <a:pPr>
                <a:defRPr/>
              </a:pPr>
              <a:r>
                <a:rPr lang="el-GR" sz="2400" b="1" dirty="0">
                  <a:solidFill>
                    <a:srgbClr val="FFFF00"/>
                  </a:solidFill>
                  <a:latin typeface="+mn-lt"/>
                </a:rPr>
                <a:t> </a:t>
              </a:r>
              <a:r>
                <a:rPr lang="el-GR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l-GR" sz="2800" b="1" dirty="0">
                  <a:solidFill>
                    <a:schemeClr val="bg1"/>
                  </a:solidFill>
                  <a:latin typeface="Calibri" pitchFamily="34" charset="0"/>
                </a:rPr>
                <a:t>Ιαματικά Νερά   </a:t>
              </a:r>
            </a:p>
            <a:p>
              <a:pPr>
                <a:defRPr/>
              </a:pPr>
              <a:r>
                <a:rPr lang="el-GR" sz="2800" b="1" dirty="0">
                  <a:solidFill>
                    <a:schemeClr val="bg1"/>
                  </a:solidFill>
                  <a:latin typeface="Calibri" pitchFamily="34" charset="0"/>
                </a:rPr>
                <a:t>    Πηγές</a:t>
              </a:r>
            </a:p>
            <a:p>
              <a:pPr>
                <a:defRPr/>
              </a:pPr>
              <a:endParaRPr lang="el-GR" sz="2600" b="1" dirty="0">
                <a:solidFill>
                  <a:schemeClr val="bg1"/>
                </a:solidFill>
                <a:latin typeface="+mn-lt"/>
              </a:endParaRPr>
            </a:p>
            <a:p>
              <a:pPr>
                <a:buFont typeface="Wingdings" pitchFamily="2" charset="2"/>
                <a:buChar char="q"/>
                <a:defRPr/>
              </a:pPr>
              <a:r>
                <a:rPr lang="el-GR" sz="2600" b="1" dirty="0">
                  <a:solidFill>
                    <a:srgbClr val="00FFFF"/>
                  </a:solidFill>
                  <a:latin typeface="+mn-lt"/>
                </a:rPr>
                <a:t>  </a:t>
              </a:r>
              <a:r>
                <a:rPr lang="el-GR" sz="2600" b="1" dirty="0" err="1">
                  <a:solidFill>
                    <a:srgbClr val="00FFFF"/>
                  </a:solidFill>
                  <a:latin typeface="Calibri" pitchFamily="34" charset="0"/>
                </a:rPr>
                <a:t>Υδροπηγές</a:t>
              </a:r>
              <a:r>
                <a:rPr lang="el-GR" sz="2600" b="1" dirty="0">
                  <a:solidFill>
                    <a:srgbClr val="00FFFF"/>
                  </a:solidFill>
                  <a:latin typeface="Calibri" pitchFamily="34" charset="0"/>
                </a:rPr>
                <a:t>  110</a:t>
              </a:r>
            </a:p>
            <a:p>
              <a:pPr>
                <a:buFont typeface="Wingdings" pitchFamily="2" charset="2"/>
                <a:buChar char="q"/>
                <a:defRPr/>
              </a:pPr>
              <a:r>
                <a:rPr lang="el-GR" sz="2600" b="1" dirty="0">
                  <a:solidFill>
                    <a:srgbClr val="FFC000"/>
                  </a:solidFill>
                  <a:latin typeface="Calibri" pitchFamily="34" charset="0"/>
                </a:rPr>
                <a:t>  </a:t>
              </a:r>
              <a:r>
                <a:rPr lang="el-GR" sz="2600" b="1" dirty="0" err="1">
                  <a:solidFill>
                    <a:srgbClr val="FFC000"/>
                  </a:solidFill>
                  <a:latin typeface="Calibri" pitchFamily="34" charset="0"/>
                </a:rPr>
                <a:t>Λασποπηγές</a:t>
              </a:r>
              <a:r>
                <a:rPr lang="el-GR" sz="2600" b="1" dirty="0">
                  <a:solidFill>
                    <a:srgbClr val="FFC000"/>
                  </a:solidFill>
                  <a:latin typeface="Calibri" pitchFamily="34" charset="0"/>
                </a:rPr>
                <a:t>   2</a:t>
              </a:r>
              <a:r>
                <a:rPr lang="el-GR" sz="2600" b="1" dirty="0">
                  <a:solidFill>
                    <a:srgbClr val="FFFF00"/>
                  </a:solidFill>
                  <a:latin typeface="Calibri" pitchFamily="34" charset="0"/>
                </a:rPr>
                <a:t>  </a:t>
              </a:r>
              <a:endParaRPr lang="en-US" sz="2600" b="1" dirty="0">
                <a:solidFill>
                  <a:srgbClr val="FFFF00"/>
                </a:solidFill>
                <a:latin typeface="Calibri" pitchFamily="34" charset="0"/>
              </a:endParaRPr>
            </a:p>
            <a:p>
              <a:pPr>
                <a:buFont typeface="Wingdings" pitchFamily="2" charset="2"/>
                <a:buChar char="q"/>
                <a:defRPr/>
              </a:pPr>
              <a:r>
                <a:rPr lang="el-GR" sz="2600" b="1" dirty="0">
                  <a:solidFill>
                    <a:srgbClr val="FFFF00"/>
                  </a:solidFill>
                  <a:latin typeface="Calibri" pitchFamily="34" charset="0"/>
                </a:rPr>
                <a:t>  Σπήλαια           2</a:t>
              </a:r>
            </a:p>
            <a:p>
              <a:pPr>
                <a:buFont typeface="Wingdings" pitchFamily="2" charset="2"/>
                <a:buChar char="q"/>
                <a:defRPr/>
              </a:pPr>
              <a:r>
                <a:rPr lang="el-GR" sz="2600" b="1" dirty="0">
                  <a:solidFill>
                    <a:srgbClr val="00FFFF"/>
                  </a:solidFill>
                  <a:latin typeface="Calibri" pitchFamily="34" charset="0"/>
                </a:rPr>
                <a:t>  Υδρατμοί         2</a:t>
              </a:r>
            </a:p>
            <a:p>
              <a:pPr>
                <a:defRPr/>
              </a:pPr>
              <a:r>
                <a:rPr lang="el-GR" sz="2600" b="1" dirty="0">
                  <a:solidFill>
                    <a:srgbClr val="FFFF00"/>
                  </a:solidFill>
                  <a:latin typeface="Calibri" pitchFamily="34" charset="0"/>
                </a:rPr>
                <a:t>                 </a:t>
              </a:r>
            </a:p>
            <a:p>
              <a:pPr>
                <a:defRPr/>
              </a:pPr>
              <a:endParaRPr lang="el-GR" b="1" dirty="0">
                <a:solidFill>
                  <a:srgbClr val="FFFF00"/>
                </a:solidFill>
                <a:latin typeface="Georgia" pitchFamily="18" charset="0"/>
              </a:endParaRPr>
            </a:p>
          </p:txBody>
        </p:sp>
        <p:pic>
          <p:nvPicPr>
            <p:cNvPr id="9" name="8 - Εικόνα" descr="P4070552.JPG"/>
            <p:cNvPicPr>
              <a:picLocks noChangeAspect="1"/>
            </p:cNvPicPr>
            <p:nvPr/>
          </p:nvPicPr>
          <p:blipFill>
            <a:blip r:embed="rId5" cstate="print"/>
            <a:srcRect l="9838" r="14563" b="15670"/>
            <a:stretch>
              <a:fillRect/>
            </a:stretch>
          </p:blipFill>
          <p:spPr>
            <a:xfrm>
              <a:off x="6643703" y="-1"/>
              <a:ext cx="2500298" cy="17905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10 - Εικόνα" descr="Βιβλίο Ζήση 359.jpg"/>
            <p:cNvPicPr>
              <a:picLocks noChangeAspect="1"/>
            </p:cNvPicPr>
            <p:nvPr/>
          </p:nvPicPr>
          <p:blipFill>
            <a:blip r:embed="rId6" cstate="print"/>
            <a:srcRect t="9375" r="17597" b="14159"/>
            <a:stretch>
              <a:fillRect/>
            </a:stretch>
          </p:blipFill>
          <p:spPr>
            <a:xfrm>
              <a:off x="4714877" y="2143115"/>
              <a:ext cx="2000264" cy="274943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5" name="14 - Εικόνα" descr="IMG_20180119_121858.jpg"/>
          <p:cNvPicPr>
            <a:picLocks noChangeAspect="1"/>
          </p:cNvPicPr>
          <p:nvPr/>
        </p:nvPicPr>
        <p:blipFill>
          <a:blip r:embed="rId7" cstate="print"/>
          <a:srcRect t="40258" r="11068"/>
          <a:stretch>
            <a:fillRect/>
          </a:stretch>
        </p:blipFill>
        <p:spPr>
          <a:xfrm>
            <a:off x="6694918" y="3357562"/>
            <a:ext cx="2449082" cy="341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15 - Εικόνα" descr="PB010087.JPG"/>
          <p:cNvPicPr>
            <a:picLocks noChangeAspect="1"/>
          </p:cNvPicPr>
          <p:nvPr/>
        </p:nvPicPr>
        <p:blipFill>
          <a:blip r:embed="rId8" cstate="print"/>
          <a:srcRect l="44531"/>
          <a:stretch>
            <a:fillRect/>
          </a:stretch>
        </p:blipFill>
        <p:spPr>
          <a:xfrm>
            <a:off x="0" y="3187541"/>
            <a:ext cx="2714612" cy="3670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18 - Εικόνα" descr="PC010044.JPG"/>
          <p:cNvPicPr>
            <a:picLocks noChangeAspect="1"/>
          </p:cNvPicPr>
          <p:nvPr/>
        </p:nvPicPr>
        <p:blipFill>
          <a:blip r:embed="rId9" cstate="print"/>
          <a:srcRect l="18750" r="24107"/>
          <a:stretch>
            <a:fillRect/>
          </a:stretch>
        </p:blipFill>
        <p:spPr>
          <a:xfrm>
            <a:off x="2677192" y="2143116"/>
            <a:ext cx="2122728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19 - Εικόνα" descr="PC010032.JPG"/>
          <p:cNvPicPr>
            <a:picLocks noChangeAspect="1"/>
          </p:cNvPicPr>
          <p:nvPr/>
        </p:nvPicPr>
        <p:blipFill>
          <a:blip r:embed="rId10" cstate="print"/>
          <a:srcRect l="5882" t="17708" r="10293" b="28125"/>
          <a:stretch>
            <a:fillRect/>
          </a:stretch>
        </p:blipFill>
        <p:spPr>
          <a:xfrm>
            <a:off x="2643174" y="4884524"/>
            <a:ext cx="4071966" cy="1973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 sz="2800" b="1" dirty="0" smtClean="0">
            <a:solidFill>
              <a:srgbClr val="00FFFF"/>
            </a:solidFill>
            <a:latin typeface="Book Antiqua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4162</TotalTime>
  <Words>303</Words>
  <Application>Microsoft Office PowerPoint</Application>
  <PresentationFormat>Προβολή στην οθόνη (4:3)</PresentationFormat>
  <Paragraphs>87</Paragraphs>
  <Slides>12</Slides>
  <Notes>3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3" baseType="lpstr">
      <vt:lpstr>Προεπιλεγμένη σχεδίαση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470</cp:revision>
  <dcterms:created xsi:type="dcterms:W3CDTF">2008-11-20T06:05:01Z</dcterms:created>
  <dcterms:modified xsi:type="dcterms:W3CDTF">2019-04-18T13:54:32Z</dcterms:modified>
</cp:coreProperties>
</file>