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7" r:id="rId3"/>
    <p:sldId id="264" r:id="rId4"/>
    <p:sldId id="270" r:id="rId5"/>
    <p:sldId id="269" r:id="rId6"/>
    <p:sldId id="266" r:id="rId7"/>
    <p:sldId id="265" r:id="rId8"/>
    <p:sldId id="261" r:id="rId9"/>
    <p:sldId id="259" r:id="rId10"/>
    <p:sldId id="260" r:id="rId11"/>
    <p:sldId id="272" r:id="rId12"/>
    <p:sldId id="271" r:id="rId13"/>
    <p:sldId id="273" r:id="rId14"/>
    <p:sldId id="275" r:id="rId15"/>
    <p:sldId id="276" r:id="rId16"/>
    <p:sldId id="278" r:id="rId17"/>
    <p:sldId id="277" r:id="rId18"/>
    <p:sldId id="279" r:id="rId19"/>
    <p:sldId id="280" r:id="rId20"/>
    <p:sldId id="281" r:id="rId21"/>
    <p:sldId id="258" r:id="rId22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EC9"/>
    <a:srgbClr val="FFFDB5"/>
    <a:srgbClr val="FDFDA1"/>
    <a:srgbClr val="FAF394"/>
    <a:srgbClr val="FCF8C4"/>
    <a:srgbClr val="FEFED2"/>
    <a:srgbClr val="E8F2FE"/>
    <a:srgbClr val="FEFCDE"/>
    <a:srgbClr val="EC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8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02CA6-30AB-4579-98B7-0FAD2C396BCF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B95B4-8378-41F3-9524-94DE95BFC4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42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DE7A-4D8C-4BBC-8913-674E11D63D8C}" type="datetime1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34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2B35-F7B0-4E7E-9D46-4D81A3CF4F46}" type="datetime1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09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EA78-5FFD-493D-A8C6-FC81B0278758}" type="datetime1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3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A9C13-8C03-4BCA-8E84-B35060EE20DE}" type="datetime1">
              <a:rPr lang="el-GR" smtClean="0"/>
              <a:t>28/9/2016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92ABB-D139-4A0E-A19C-419926736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70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721-A24C-452F-A322-DF1AFAAB07E2}" type="datetime1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19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90D-60F7-46A8-BE12-BA712D7D7B18}" type="datetime1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24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3CBA-FE69-4775-9D7B-D41F6C86C8EF}" type="datetime1">
              <a:rPr lang="el-GR" smtClean="0"/>
              <a:t>28/9/2016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46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3C50-466F-4E89-B755-26838390C71E}" type="datetime1">
              <a:rPr lang="el-GR" smtClean="0"/>
              <a:t>28/9/2016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90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322D-DB0B-44D1-9D70-79CAAC6FF25E}" type="datetime1">
              <a:rPr lang="el-GR" smtClean="0"/>
              <a:t>28/9/2016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25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C54B-613D-4301-92EC-E16DE763BE22}" type="datetime1">
              <a:rPr lang="el-GR" smtClean="0"/>
              <a:t>28/9/2016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97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96F-04F1-4DBF-B31F-411306C599B5}" type="datetime1">
              <a:rPr lang="el-GR" smtClean="0"/>
              <a:t>28/9/2016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89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D362-B9E1-4CC7-A576-6DB7E2BD84EE}" type="datetime1">
              <a:rPr lang="el-GR" smtClean="0"/>
              <a:t>28/9/2016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41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835A-4F18-42BD-B093-DC9F8C7EAADF}" type="datetime1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F697-1415-428A-B28A-4184F1D19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6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ta.demokritos.gr/hfloro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ipta.demokritos.gr/erl/erl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png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7.jpeg"/><Relationship Id="rId5" Type="http://schemas.openxmlformats.org/officeDocument/2006/relationships/image" Target="../media/image1.png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3848" y="5733256"/>
            <a:ext cx="2895600" cy="720080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sp>
        <p:nvSpPr>
          <p:cNvPr id="3" name="Rectangle 2"/>
          <p:cNvSpPr/>
          <p:nvPr/>
        </p:nvSpPr>
        <p:spPr>
          <a:xfrm>
            <a:off x="971600" y="836712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ΠΡΟΓΡΑΜΜΑ ΣΥΣΤΗΜΑΤΙΚΗΣ ΡΑΔΙΟΛΟΓΙΚΗΣ ΕΠΙΣΚΟΠΗΣΗΣ ΙΑΜΑΤΙΚΩΝ ΘΕΡΜΟΜΕΤΑΛΛΙΚΩΝ ΠΗΓΩΝ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 ΕΛΕΝΗ ΦΛΩΡΟΥ</a:t>
            </a: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ΔΙΕΥΘΥΝΤΡΙΑ ΕΡΕΥΝΩΝ</a:t>
            </a:r>
            <a:endParaRPr lang="en-US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http://www.ipta.demokritos.gr/hflorou</a:t>
            </a:r>
            <a:endParaRPr lang="en-US" sz="1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16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ΕΚΕΦΕ«ΔΗΜΟΚΡΙΤΟΣ</a:t>
            </a:r>
            <a:r>
              <a:rPr lang="el-G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el-GR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ΙΝΣΤΙΤΟΥΤΟ ΠΥΡΗΝΙΚΩΝ &amp; ΡΑΔΙΟΛΟΓΙΚΩΝ </a:t>
            </a:r>
            <a:r>
              <a:rPr lang="el-GR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ΕΠΙΣΤΗΜΩΝ </a:t>
            </a:r>
            <a:r>
              <a:rPr lang="el-G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ΤΕΧΝΟΛΟΓΙΑΣ ΕΝΕΡΓΕΙΑΣ &amp; ΑΣΦΑΛΕΙΑΣ</a:t>
            </a:r>
            <a:endParaRPr lang="el-GR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ΕΡΓΑΣΤΗΡΙΟ ΡΑΔΙΕΝΕΡΓΕΙΑΣ </a:t>
            </a:r>
            <a:r>
              <a:rPr lang="el-GR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ΠΕΡΙΒΑΛΛΟΝΤΟΣ</a:t>
            </a:r>
            <a:endParaRPr lang="en-US" sz="16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http://www.ipta.demokritos.gr/erl/erl.html</a:t>
            </a:r>
            <a:endParaRPr lang="en-US" sz="16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16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1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86614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CorelPhotoPaint.Image.11" r:id="rId5" imgW="1042153" imgH="1060616" progId="">
                  <p:embed/>
                </p:oleObj>
              </mc:Choice>
              <mc:Fallback>
                <p:oleObj name="CorelPhotoPaint.Image.11" r:id="rId5" imgW="1042153" imgH="1060616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39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128792" cy="936104"/>
          </a:xfrm>
          <a:noFill/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1800" b="1" dirty="0" smtClean="0">
                <a:latin typeface="Tahoma" pitchFamily="34" charset="0"/>
                <a:cs typeface="Times New Roman" pitchFamily="18" charset="0"/>
              </a:rPr>
              <a:t>ΣΥΓΚΕΝΤΡΩΣΕΙΣ ΦΥΣΙΚΩΝ ΡΑΔΙΟΝΟΥΚΛΙΔΙΩΝ ΣΤΑ ΑΒΙΟΤΙΚΑ ΣΤΟΙΧΕΙΑ ΤΟΥ ΕΔΑΦΙΚΟΥ ΟΙΚΟΣΥΔΤΗΜΑΤΟΣ ΤΗΣ ΙΚΑΡΙΑΣ (ΧΩΜΑ, ΟΡΥΚΤΑ, ΠΕΤΡΩΜΑΤΑ, ΠΗΛΟΣ, ΒΡΑΧΟΙ κ.α.)</a:t>
            </a:r>
            <a:r>
              <a:rPr lang="en-GB" altLang="el-GR" sz="1800" b="1" dirty="0" smtClean="0">
                <a:latin typeface="Tahoma" pitchFamily="34" charset="0"/>
              </a:rPr>
              <a:t> </a:t>
            </a:r>
            <a:endParaRPr lang="en-US" altLang="el-GR" sz="1800" b="1" dirty="0" smtClean="0">
              <a:latin typeface="Tahoma" pitchFamily="34" charset="0"/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320480"/>
          </a:xfrm>
          <a:noFill/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000" b="1" baseline="30000" dirty="0" smtClean="0">
                <a:solidFill>
                  <a:srgbClr val="CC0000"/>
                </a:solidFill>
                <a:latin typeface="Tahoma" panose="020B0604030504040204" pitchFamily="34" charset="0"/>
                <a:cs typeface="Tahoma" pitchFamily="34" charset="0"/>
              </a:rPr>
              <a:t>238</a:t>
            </a:r>
            <a:r>
              <a:rPr lang="en-US" sz="20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U </a:t>
            </a:r>
            <a:r>
              <a:rPr lang="el-GR" sz="20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l-GR" sz="2000" b="1" dirty="0" smtClean="0">
                <a:latin typeface="Tahoma" pitchFamily="34" charset="0"/>
                <a:cs typeface="Tahoma" pitchFamily="34" charset="0"/>
              </a:rPr>
              <a:t>μέχρι</a:t>
            </a:r>
            <a:r>
              <a:rPr lang="en-US" sz="20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1050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Bq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kg</a:t>
            </a:r>
            <a:r>
              <a:rPr lang="en-US" sz="2000" b="1" baseline="30000" dirty="0" smtClean="0">
                <a:latin typeface="Tahoma" pitchFamily="34" charset="0"/>
                <a:cs typeface="Tahoma" pitchFamily="34" charset="0"/>
              </a:rPr>
              <a:t>-1</a:t>
            </a:r>
            <a:endParaRPr lang="el-GR" sz="2000" b="1" baseline="300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CC0000"/>
              </a:solidFill>
              <a:latin typeface="Tahoma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000" b="1" baseline="3000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226 </a:t>
            </a:r>
            <a:r>
              <a:rPr lang="en-US" sz="20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Ra </a:t>
            </a:r>
            <a:r>
              <a:rPr lang="el-GR" sz="2000" b="1" dirty="0" smtClean="0">
                <a:latin typeface="Tahoma" pitchFamily="34" charset="0"/>
                <a:cs typeface="Tahoma" pitchFamily="34" charset="0"/>
              </a:rPr>
              <a:t>μέχρι   </a:t>
            </a:r>
            <a:r>
              <a:rPr lang="en-US" sz="20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760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Bq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kg</a:t>
            </a:r>
            <a:r>
              <a:rPr lang="en-US" sz="2000" b="1" baseline="30000" dirty="0" smtClean="0">
                <a:latin typeface="Tahoma" pitchFamily="34" charset="0"/>
                <a:cs typeface="Tahoma" pitchFamily="34" charset="0"/>
              </a:rPr>
              <a:t>-1</a:t>
            </a:r>
            <a:endParaRPr lang="el-GR" sz="2000" b="1" baseline="300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0099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000" b="1" baseline="30000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228 </a:t>
            </a:r>
            <a:r>
              <a:rPr lang="en-US" sz="2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Ra </a:t>
            </a:r>
            <a:r>
              <a:rPr lang="el-GR" sz="2000" b="1" dirty="0" smtClean="0">
                <a:latin typeface="Tahoma" pitchFamily="34" charset="0"/>
                <a:cs typeface="Tahoma" pitchFamily="34" charset="0"/>
              </a:rPr>
              <a:t>μέχρι</a:t>
            </a:r>
            <a:r>
              <a:rPr lang="el-GR" sz="2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2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305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Bq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kg</a:t>
            </a:r>
            <a:r>
              <a:rPr lang="en-US" sz="2000" b="1" baseline="30000" dirty="0" smtClean="0">
                <a:latin typeface="Tahoma" pitchFamily="34" charset="0"/>
                <a:cs typeface="Tahoma" pitchFamily="34" charset="0"/>
              </a:rPr>
              <a:t>-1</a:t>
            </a:r>
            <a:endParaRPr lang="el-GR" sz="2000" b="1" baseline="300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333399"/>
              </a:solidFill>
              <a:latin typeface="Tahoma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000" b="1" baseline="30000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228 </a:t>
            </a:r>
            <a:r>
              <a:rPr lang="en-US" sz="2000" b="1" dirty="0" err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US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000" b="1" dirty="0" smtClean="0">
                <a:latin typeface="Tahoma" pitchFamily="34" charset="0"/>
                <a:cs typeface="Tahoma" pitchFamily="34" charset="0"/>
              </a:rPr>
              <a:t>μέχρι</a:t>
            </a:r>
            <a:r>
              <a:rPr lang="el-GR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295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Bq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kg</a:t>
            </a:r>
            <a:r>
              <a:rPr lang="en-US" sz="2000" b="1" baseline="30000" dirty="0" smtClean="0">
                <a:latin typeface="Tahoma" pitchFamily="34" charset="0"/>
                <a:cs typeface="Tahoma" pitchFamily="34" charset="0"/>
              </a:rPr>
              <a:t>-1</a:t>
            </a:r>
            <a:endParaRPr lang="el-GR" sz="2000" b="1" baseline="300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663300"/>
              </a:solidFill>
              <a:latin typeface="Tahoma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000" b="1" baseline="30000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232 </a:t>
            </a:r>
            <a:r>
              <a:rPr lang="en-US" sz="2000" b="1" dirty="0" err="1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US" sz="20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000" b="1" dirty="0" smtClean="0">
                <a:latin typeface="Tahoma" pitchFamily="34" charset="0"/>
                <a:cs typeface="Tahoma" pitchFamily="34" charset="0"/>
              </a:rPr>
              <a:t>μέχρι</a:t>
            </a:r>
            <a:r>
              <a:rPr lang="el-GR" sz="20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20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300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Bq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kg</a:t>
            </a:r>
            <a:r>
              <a:rPr lang="en-US" sz="2000" b="1" baseline="30000" dirty="0" smtClean="0">
                <a:latin typeface="Tahoma" pitchFamily="34" charset="0"/>
                <a:cs typeface="Tahoma" pitchFamily="34" charset="0"/>
              </a:rPr>
              <a:t>-1</a:t>
            </a:r>
            <a:endParaRPr lang="el-GR" sz="2000" b="1" baseline="300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FF9900"/>
              </a:solidFill>
              <a:latin typeface="Tahoma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000" b="1" baseline="30000" dirty="0" smtClean="0">
                <a:solidFill>
                  <a:srgbClr val="CC3399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2000" b="1" baseline="30000" dirty="0" smtClean="0">
                <a:solidFill>
                  <a:srgbClr val="CC3399"/>
                </a:solidFill>
                <a:latin typeface="Tahoma" pitchFamily="34" charset="0"/>
                <a:cs typeface="Tahoma" pitchFamily="34" charset="0"/>
              </a:rPr>
              <a:t>40</a:t>
            </a:r>
            <a:r>
              <a:rPr lang="en-US" sz="2000" b="1" dirty="0" smtClean="0">
                <a:solidFill>
                  <a:srgbClr val="CC3399"/>
                </a:solidFill>
                <a:latin typeface="Tahoma" pitchFamily="34" charset="0"/>
                <a:cs typeface="Tahoma" pitchFamily="34" charset="0"/>
              </a:rPr>
              <a:t>K </a:t>
            </a:r>
            <a:r>
              <a:rPr lang="el-GR" sz="2000" b="1" dirty="0" smtClean="0">
                <a:solidFill>
                  <a:srgbClr val="CC3399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l-GR" sz="2000" b="1" dirty="0" smtClean="0">
                <a:latin typeface="Tahoma" pitchFamily="34" charset="0"/>
                <a:cs typeface="Tahoma" pitchFamily="34" charset="0"/>
              </a:rPr>
              <a:t>μέχρι</a:t>
            </a:r>
            <a:r>
              <a:rPr lang="el-GR" sz="2000" b="1" dirty="0" smtClean="0">
                <a:solidFill>
                  <a:srgbClr val="CC33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CC3399"/>
                </a:solidFill>
                <a:latin typeface="Tahoma" pitchFamily="34" charset="0"/>
                <a:cs typeface="Tahoma" pitchFamily="34" charset="0"/>
              </a:rPr>
              <a:t>2700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Bq</a:t>
            </a:r>
            <a:r>
              <a:rPr lang="el-GR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kg</a:t>
            </a:r>
            <a:r>
              <a:rPr lang="en-US" sz="2000" b="1" baseline="3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l-GR" sz="2000" b="1" baseline="30000" dirty="0" smtClean="0">
                <a:latin typeface="Tahoma" pitchFamily="34" charset="0"/>
                <a:cs typeface="Tahoma" pitchFamily="34" charset="0"/>
              </a:rPr>
              <a:t>1</a:t>
            </a:r>
            <a:endParaRPr lang="en-US" sz="2000" b="1" baseline="300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rgbClr val="CC3399"/>
              </a:solidFill>
              <a:latin typeface="Tahoma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1800" b="1" i="1" dirty="0" smtClean="0">
                <a:latin typeface="Tahoma" pitchFamily="34" charset="0"/>
                <a:cs typeface="Tahoma" pitchFamily="34" charset="0"/>
              </a:rPr>
              <a:t>ΣΗΜΕΙΩΣΗ</a:t>
            </a:r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l-GR" sz="1800" b="1" i="1" dirty="0" smtClean="0">
                <a:latin typeface="Tahoma" pitchFamily="34" charset="0"/>
                <a:cs typeface="Tahoma" pitchFamily="34" charset="0"/>
              </a:rPr>
              <a:t>ΕΥΡΕΙΑ ΔΙΑΚΥΜΑΝΣΗ ΤΙΜΩΝ  </a:t>
            </a:r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3600" b="1" i="1" dirty="0" smtClean="0">
              <a:solidFill>
                <a:schemeClr val="tx2"/>
              </a:solidFill>
              <a:latin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97862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5733256"/>
            <a:ext cx="2895600" cy="864096"/>
          </a:xfrm>
        </p:spPr>
        <p:txBody>
          <a:bodyPr/>
          <a:lstStyle/>
          <a:p>
            <a:r>
              <a:rPr lang="el-GR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39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5805264"/>
            <a:ext cx="2895600" cy="792088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97862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1720" y="332692"/>
            <a:ext cx="5461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ΜΕΤΡΗΣΕΙΣ ΡΑΔΙΕΝΕΡΓΕΙΑΣ ΜΕΤΑΛΛΙΚΩΝ ΠΗΓΩΝ </a:t>
            </a:r>
            <a:endParaRPr lang="el-G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1628800"/>
            <a:ext cx="8720657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Ø"/>
            </a:pPr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/>
              <a:buChar char="Ø"/>
            </a:pP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Μετρήσεις της φυσικής ραδιενέργειας με γ-φασματομετρία</a:t>
            </a:r>
          </a:p>
          <a:p>
            <a:pPr marL="285750" indent="-285750">
              <a:buFont typeface="Wingdings"/>
              <a:buChar char="Ø"/>
            </a:pPr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/>
              <a:buChar char="Ø"/>
            </a:pPr>
            <a:endParaRPr lang="el-G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/>
              <a:buChar char="Ø"/>
            </a:pP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Υπολογισμός των συγκεντρώσεων ενεργότητας των </a:t>
            </a:r>
            <a:r>
              <a:rPr lang="en-US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Rn-222, Ra-226, U-238</a:t>
            </a:r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/>
              <a:buChar char="Ø"/>
            </a:pPr>
            <a:endParaRPr lang="en-US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/>
              <a:buChar char="Ø"/>
            </a:pPr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/>
              <a:buChar char="Ø"/>
            </a:pP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Απόφαση του Υπουργείου Τουρισμού της Ελλάδος 2215/Β/02-10-2009 για </a:t>
            </a:r>
          </a:p>
          <a:p>
            <a:r>
              <a:rPr lang="el-G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την διαδικασία αναγνώρισης των θερμικών φυσικών πόρων</a:t>
            </a:r>
          </a:p>
          <a:p>
            <a:endParaRPr lang="el-GR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/>
              <a:buChar char="Ø"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2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87824" y="5949280"/>
            <a:ext cx="2895600" cy="720080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pic>
        <p:nvPicPr>
          <p:cNvPr id="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5203"/>
            <a:ext cx="2387125" cy="178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15 - Εικόνα" descr="DSC00438.jp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3598" y="355509"/>
            <a:ext cx="2351941" cy="176395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97862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CorelPhotoPaint.Image.11" r:id="rId5" imgW="1042153" imgH="1060616" progId="">
                  <p:embed/>
                </p:oleObj>
              </mc:Choice>
              <mc:Fallback>
                <p:oleObj name="CorelPhotoPaint.Image.11" r:id="rId5" imgW="1042153" imgH="1060616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F:\PhD fotos\In-situ photos Fwkida 11-2011\IMG_02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55509"/>
            <a:ext cx="2090889" cy="228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208" y="2884272"/>
            <a:ext cx="1677519" cy="269172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Picture 7" descr="Αποτέλεσμα εικόνας για photos of solid state nuclear track detectors for air = CR3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59" y="4509119"/>
            <a:ext cx="2808312" cy="1368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9" name="9 - Εικόνα" descr="DSC003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38348" y="3701577"/>
            <a:ext cx="2900925" cy="2175694"/>
          </a:xfrm>
          <a:prstGeom prst="rect">
            <a:avLst/>
          </a:prstGeom>
        </p:spPr>
      </p:pic>
      <p:grpSp>
        <p:nvGrpSpPr>
          <p:cNvPr id="10" name="Group 17"/>
          <p:cNvGrpSpPr/>
          <p:nvPr/>
        </p:nvGrpSpPr>
        <p:grpSpPr>
          <a:xfrm>
            <a:off x="3029658" y="2274212"/>
            <a:ext cx="2952328" cy="2013698"/>
            <a:chOff x="755577" y="4437112"/>
            <a:chExt cx="2736303" cy="1797674"/>
          </a:xfrm>
        </p:grpSpPr>
        <p:pic>
          <p:nvPicPr>
            <p:cNvPr id="11" name="Picture 2" descr="C:\Users\Prodromos\AppData\Local\Microsoft\Windows\Temporary Internet Files\Content.Outlook\6ZZ1SEJR\40300d_pozar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7" y="4437112"/>
              <a:ext cx="2592288" cy="1797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9"/>
            <p:cNvSpPr txBox="1"/>
            <p:nvPr/>
          </p:nvSpPr>
          <p:spPr>
            <a:xfrm>
              <a:off x="895709" y="4498297"/>
              <a:ext cx="720080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FF00"/>
                  </a:solidFill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Ra226</a:t>
              </a:r>
              <a:endParaRPr lang="el-GR" sz="1400" b="1" dirty="0">
                <a:solidFill>
                  <a:srgbClr val="FFFF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1672072" y="5862920"/>
              <a:ext cx="720080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FF00"/>
                  </a:solidFill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Rn222</a:t>
              </a:r>
              <a:endParaRPr lang="el-GR" sz="1400" b="1" dirty="0">
                <a:solidFill>
                  <a:srgbClr val="FFFF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1767162" y="5056338"/>
              <a:ext cx="720080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FF00"/>
                  </a:solidFill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U238</a:t>
              </a:r>
              <a:endParaRPr lang="el-GR" sz="1400" b="1" dirty="0">
                <a:solidFill>
                  <a:srgbClr val="FFFF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794798" y="5210568"/>
              <a:ext cx="720080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FF00"/>
                  </a:solidFill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K40</a:t>
              </a:r>
              <a:endParaRPr lang="el-GR" sz="1400" b="1" dirty="0">
                <a:solidFill>
                  <a:srgbClr val="FFFF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2483768" y="5085184"/>
              <a:ext cx="936104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FF00"/>
                  </a:solidFill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Gross </a:t>
              </a:r>
              <a:r>
                <a:rPr lang="el-GR" sz="1400" b="1" dirty="0" smtClean="0">
                  <a:solidFill>
                    <a:srgbClr val="FFFF00"/>
                  </a:solidFill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α</a:t>
              </a:r>
              <a:r>
                <a:rPr lang="el-GR" sz="1400" b="1" baseline="30000" dirty="0" smtClean="0">
                  <a:solidFill>
                    <a:srgbClr val="FFFF00"/>
                  </a:solidFill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lang="el-GR" sz="1400" b="1" baseline="30000" dirty="0">
                <a:solidFill>
                  <a:srgbClr val="FFFF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2555776" y="5849398"/>
              <a:ext cx="936104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FF00"/>
                  </a:solidFill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Gross </a:t>
              </a:r>
              <a:r>
                <a:rPr lang="el-GR" sz="1400" b="1" dirty="0" smtClean="0">
                  <a:solidFill>
                    <a:srgbClr val="FFFF00"/>
                  </a:solidFill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β</a:t>
              </a:r>
              <a:r>
                <a:rPr lang="el-GR" sz="1400" b="1" baseline="30000" dirty="0" smtClean="0">
                  <a:solidFill>
                    <a:srgbClr val="FFFF00"/>
                  </a:solidFill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-</a:t>
              </a:r>
              <a:endParaRPr lang="el-GR" sz="1400" b="1" baseline="30000" dirty="0">
                <a:solidFill>
                  <a:srgbClr val="FFFF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88050" y="2450064"/>
            <a:ext cx="3148445" cy="830997"/>
          </a:xfrm>
          <a:prstGeom prst="rect">
            <a:avLst/>
          </a:prstGeom>
          <a:solidFill>
            <a:srgbClr val="FEFED2"/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ΡΑΔΙΟΛΟΓΙΚΗ ΕΠΙΣΚΟΠΗΣΗ </a:t>
            </a:r>
          </a:p>
          <a:p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ΜΕΤΑΛΛΙΚΩΝ ΠΗΓΩΝ</a:t>
            </a:r>
          </a:p>
          <a:p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ΕΡΠ/ΙΠΡΕΤΕΑ/ΕΚΕΦΕ«Δ»</a:t>
            </a:r>
            <a:endParaRPr lang="el-G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2007848"/>
            <a:ext cx="1805302" cy="353943"/>
          </a:xfrm>
          <a:prstGeom prst="rect">
            <a:avLst/>
          </a:prstGeom>
          <a:solidFill>
            <a:srgbClr val="FFFEC9"/>
          </a:solidFill>
        </p:spPr>
        <p:txBody>
          <a:bodyPr wrap="none" rtlCol="0">
            <a:spAutoFit/>
          </a:bodyPr>
          <a:lstStyle/>
          <a:p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μεθοδολογία</a:t>
            </a:r>
            <a:endParaRPr lang="el-G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2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87824" y="5877272"/>
            <a:ext cx="2895600" cy="792088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97862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6899" y="230869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Γιατί απαιτείται έλεγχος των συγκεντρώσεων ενεργότητας των </a:t>
            </a:r>
          </a:p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Rn-222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Ra-226, U-238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817403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17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Rn-222 </a:t>
            </a:r>
            <a:r>
              <a:rPr lang="en-US" sz="17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(T1/2 = 3.82 d</a:t>
            </a:r>
            <a:r>
              <a:rPr lang="en-US" sz="17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l-G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Ραδιενεργό αέριο (ευγενές) που εκλύεται από τα λιθοσφαιρικά συστατικά</a:t>
            </a:r>
          </a:p>
          <a:p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τείνει να συγκεντρώνεται σε κλειστούς χώρους</a:t>
            </a:r>
          </a:p>
          <a:p>
            <a:endParaRPr lang="el-G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Ραδιολογικά ενέχεται για συσχέτιση συγκεντρώσεων και καρκίνου του </a:t>
            </a:r>
          </a:p>
          <a:p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λάρυγγα σε κλειστούς χώρους</a:t>
            </a:r>
          </a:p>
          <a:p>
            <a:endParaRPr lang="el-G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φυσικοί υπόγειοι ταμιευτήρες  συχνά περιέχουν ραδόνιο</a:t>
            </a:r>
          </a:p>
          <a:p>
            <a:r>
              <a:rPr lang="en-US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2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5805264"/>
            <a:ext cx="2895600" cy="792088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97862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899" y="230869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Γιατί απαιτείται έλεγχος των συγκεντρώσεων ενεργότητας των </a:t>
            </a:r>
          </a:p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Rn-222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Ra-226, U-238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484784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7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Ra-226 </a:t>
            </a:r>
            <a:r>
              <a:rPr lang="en-US" sz="17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(T1/2 = 1600 y</a:t>
            </a:r>
            <a:r>
              <a:rPr lang="en-US" sz="17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17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17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Βιο-συγκεντρώνεται στα οστά και ενέχεται για κίνδυνο ανάπτυξης</a:t>
            </a:r>
          </a:p>
          <a:p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λεμφώματος, καρκίνου των οστών, και  ασθενειών που σχετίζονται με το αίμα </a:t>
            </a:r>
          </a:p>
          <a:p>
            <a:endParaRPr lang="el-G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U-238 (T1/2 = 4.5E9 y</a:t>
            </a:r>
            <a:r>
              <a:rPr lang="en-US" sz="17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17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17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Θεωρείται υψηλής τοξικότητας, που οφείλεται στη συνδυασμένη δράση της χημικης τοξικότητας και της ιοντίζουσας ακτινοβολίας και δύναται αυξήσει τον κίνδυνο καρκινοπάθειας καθώς και βλαβών στο συκώτι </a:t>
            </a:r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9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3848" y="5805264"/>
            <a:ext cx="2895600" cy="792088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97862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332655"/>
            <a:ext cx="80650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Εκτιμήσεις αποτελεσμάτων ραδιολογικών μετρήσεων μεταλλικών πηγών</a:t>
            </a:r>
            <a:endParaRPr lang="el-G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187" y="1340768"/>
            <a:ext cx="878944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διάστημα 2014 -2016 εξετάσθηκε το 40% των 150 πηγών, που δυνητικά</a:t>
            </a:r>
          </a:p>
          <a:p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εντάσσονται στην εμπορική δραστηριότητα για ανάπτυξη,</a:t>
            </a:r>
            <a:r>
              <a:rPr lang="en-US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11 από τις 13</a:t>
            </a:r>
          </a:p>
          <a:p>
            <a:r>
              <a:rPr lang="el-G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διοικητικές περιφέρειες της Ελλάδος</a:t>
            </a:r>
          </a:p>
          <a:p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Αυξημένες συγκεντρώσεις </a:t>
            </a:r>
            <a:r>
              <a:rPr lang="en-US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Rn-222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</a:t>
            </a:r>
            <a:r>
              <a:rPr lang="en-US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Ra-226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παρατηρούνται στην Ικαρία</a:t>
            </a:r>
          </a:p>
          <a:p>
            <a:r>
              <a:rPr lang="el-G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(Ανατολικό Αιγαίο)</a:t>
            </a:r>
          </a:p>
          <a:p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Αυξημένες συγκεντρώσεις </a:t>
            </a:r>
            <a:r>
              <a:rPr lang="en-US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Ra-226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χαρακτηρίζουν τις μεταλλικές πηγές </a:t>
            </a:r>
          </a:p>
          <a:p>
            <a:r>
              <a:rPr lang="el-G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στην Αιδηψό και τα Καμένα Βούρλα</a:t>
            </a:r>
          </a:p>
          <a:p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συγκεντρώσεις ενεργότητας του </a:t>
            </a:r>
            <a:r>
              <a:rPr lang="en-US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U-238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με εξαίρεση μία πηγή στην Αττική δεν ξεπέρασαν την τιμή 0.5 </a:t>
            </a:r>
            <a:r>
              <a:rPr lang="en-US" sz="17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Bq</a:t>
            </a:r>
            <a:r>
              <a:rPr lang="en-US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/L</a:t>
            </a:r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7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5877272"/>
            <a:ext cx="2895600" cy="792088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97862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162986" y="25252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ΜΕΤΡΗΣΕΙΣ ΡΑΔΙΕΝΕΡΓΕΙΑΣ ΜΕΤΑΛΛΙΚΩΝ ΠΗΓΩΝ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ΙΚΑΡΙΑΣ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744" y="980728"/>
            <a:ext cx="808105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 μετρήσεις σε 18χ3 δείγματα από 8 θερμο-μεταλλικές πηγές  </a:t>
            </a:r>
          </a:p>
          <a:p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2014 – 2016</a:t>
            </a:r>
          </a:p>
          <a:p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μετρήσεις σε δείγματα από 10 θερμο-μεταλλικές πηγές, </a:t>
            </a:r>
          </a:p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δείγματα γεωτρήσεων και δικτύου ύδρευσης  </a:t>
            </a:r>
          </a:p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1994-1996</a:t>
            </a:r>
          </a:p>
          <a:p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Μετρήσεις νερού εκτός και εντός  υδροθεραπευτηρίου σε 2 πηγές</a:t>
            </a:r>
          </a:p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2014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Μετρήσεις ραδιενέργειας στο περιβάλλον του υδροθεραπευτηρίου</a:t>
            </a:r>
          </a:p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σε διάφορες συνθήκες</a:t>
            </a:r>
          </a:p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2014</a:t>
            </a:r>
          </a:p>
          <a:p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Μετρήσεις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situ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(επιτόπιες) ολικής γ-ακτινοβολίας και </a:t>
            </a:r>
          </a:p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γ-φασματομετίας σε 2 υδροθεραπευτήρια</a:t>
            </a:r>
          </a:p>
          <a:p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2014 &amp; 2004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74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5949280"/>
            <a:ext cx="2895600" cy="772195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97862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C:\MARIA\Εικόνα_Ήχος_Movies\Pictures\Φωτογραφία0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350" y="1556792"/>
            <a:ext cx="2016125" cy="39598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162986" y="25252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ΜΕΤΡΗΣΕΙΣ ΡΑΔΙΕΝΕΡΓΕΙΑΣ ΜΕΤΑΛΛΙΚΩΝ ΠΗΓΩΝ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ΙΚΑΡΙΑΣ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32" descr="F:\Fwkida 11-2011\DSC01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9087" y="1412776"/>
            <a:ext cx="2877050" cy="16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0 - Εικόνα" descr="DSC004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9922" y="1412776"/>
            <a:ext cx="2335161" cy="1751370"/>
          </a:xfrm>
          <a:prstGeom prst="rect">
            <a:avLst/>
          </a:prstGeom>
        </p:spPr>
      </p:pic>
      <p:pic>
        <p:nvPicPr>
          <p:cNvPr id="14" name="Picture 9" descr="F:\PhD fotos\In-situ photos Fwkida 11-2011\IMG_02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164146"/>
            <a:ext cx="2378921" cy="259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96137" y="3538286"/>
            <a:ext cx="29450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υμπληρωματικές / </a:t>
            </a:r>
          </a:p>
          <a:p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ποστηρικτικές μετρήσεις</a:t>
            </a:r>
          </a:p>
          <a:p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την  ραδιολογική εκτίμηση </a:t>
            </a:r>
            <a:endParaRPr lang="el-G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8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3848" y="5733256"/>
            <a:ext cx="2895600" cy="720080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97862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2241" y="1063481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                                                             </a:t>
            </a:r>
            <a:endParaRPr lang="el-GR" sz="1600" dirty="0" smtClean="0"/>
          </a:p>
          <a:p>
            <a:pPr marL="342900" indent="-342900">
              <a:buAutoNum type="arabicPeriod"/>
            </a:pP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ταυτόχρονες μετρήσεις, που έγιναν στο νερό της πηγής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Απόλλωνας,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Σπήλαιο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έδειξαν ότι οι συγκεντρώσεις του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-222 μεινώνονται περίπου 10 </a:t>
            </a:r>
            <a:endParaRPr lang="el-GR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φορές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στην διαδρομή από την πηγή στους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λουτήρες</a:t>
            </a:r>
          </a:p>
          <a:p>
            <a:endParaRPr lang="el-G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 startAt="2"/>
            </a:pP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μετρήσεις που έγιναν από το ΕΡΠ στον αέρα των εσωτερικών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εγκαταστάσεων του υδροθεραπευτηρίου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«Απόλλωνας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έδειξαν ότι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</a:t>
            </a:r>
          </a:p>
          <a:p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συγκεντρώσεις του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-222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ευρίσκονται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εντός των επιτρεπτών ορίων, που </a:t>
            </a:r>
            <a:endParaRPr lang="el-GR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έχουν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θεσπισθεί από την ΕΕ για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κοινό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τους εργαζόμενους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στους</a:t>
            </a:r>
          </a:p>
          <a:p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επαγγελματικούς χώρους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έκθεσης, αλλά εμπίπτουν στο όριο μέτρων για την</a:t>
            </a:r>
          </a:p>
          <a:p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μείωση των συγκεντρώσεων</a:t>
            </a:r>
          </a:p>
          <a:p>
            <a:endParaRPr lang="el-GR" b="1" dirty="0"/>
          </a:p>
          <a:p>
            <a:pPr algn="ctr"/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ΡΑΔΙΟΛΟΓΙΚΗ ΚΑΤΑΛΛΗΛΟΤΗΤΑ</a:t>
            </a:r>
          </a:p>
          <a:p>
            <a:pPr algn="ctr"/>
            <a:r>
              <a:rPr lang="el-GR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Κανόνες ακτινοπροστασίας ΦΕΚ </a:t>
            </a:r>
            <a:r>
              <a:rPr lang="el-G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216Β, </a:t>
            </a:r>
            <a:r>
              <a:rPr lang="el-GR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5/3/2001) εναρμονισμένοι με την </a:t>
            </a:r>
            <a:r>
              <a:rPr lang="el-G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Οδηγία 96/29/EURATOM 31/5/1996</a:t>
            </a:r>
            <a:r>
              <a:rPr lang="el-GR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l-GR" sz="1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66115"/>
            <a:ext cx="778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Ραδιολογικές εκτιμήσεις των θερμομεταλλικών πηγών της Ικαρίας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2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3848" y="5877272"/>
            <a:ext cx="2895600" cy="700187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66115"/>
            <a:ext cx="778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Ραδιολογικές εκτιμήσεις των θερμομεταλλικών πηγών της Ικαρίας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97862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594081"/>
            <a:ext cx="828092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Συνε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πώς συστήνεται: </a:t>
            </a:r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1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μελέτη υποδομής για την απομάκρυνση του 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-222 από </a:t>
            </a:r>
            <a:r>
              <a:rPr lang="en-GB" sz="17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</a:t>
            </a:r>
            <a:r>
              <a:rPr lang="en-GB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en-GB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ηγή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υψηλότερ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 </a:t>
            </a:r>
            <a:r>
              <a:rPr lang="en-GB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ποσοστά 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(παρούσες συνθήκες 10%)</a:t>
            </a:r>
          </a:p>
          <a:p>
            <a:endParaRPr lang="el-GR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πρόγραμμα ραδιολογικής παρακολόυθησης αποτελεσματικό 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επιστημονικά αλλά </a:t>
            </a:r>
            <a:r>
              <a:rPr lang="en-GB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n-GB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 βάση κόστους και </a:t>
            </a:r>
            <a:r>
              <a:rPr lang="en-GB" sz="17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χρόνου</a:t>
            </a:r>
            <a:r>
              <a:rPr lang="el-G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(όπου χρειάζεται)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28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5977478"/>
            <a:ext cx="2895600" cy="743997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sp>
        <p:nvSpPr>
          <p:cNvPr id="3" name="Rectangle 2"/>
          <p:cNvSpPr/>
          <p:nvPr/>
        </p:nvSpPr>
        <p:spPr>
          <a:xfrm>
            <a:off x="899592" y="620688"/>
            <a:ext cx="7776864" cy="521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παρουσία των </a:t>
            </a:r>
            <a:r>
              <a:rPr lang="el-G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φυσικών ραδιονουκλιδίων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περιβάλλον έχει ως αποτέλεσμα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</a:t>
            </a:r>
            <a:r>
              <a:rPr lang="el-G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έκθεση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πληθυσμού στην </a:t>
            </a:r>
            <a:r>
              <a:rPr lang="el-G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ιοντίζουσα ακτινοβολία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που μεταφράζεται σε </a:t>
            </a:r>
            <a:r>
              <a:rPr lang="el-G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δόση εξωτερικής έκθεσης άμεσα και εσωτερικής έκθεσης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έμμεσα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μέσω των οδών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αναπνοής και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πέψης. Η εκτίμηση της ραδιολογικής επιβάρυνσης του πληθυσμού, όπως προκύπτει από την έκθεση στην ιοντίζουσα ακτινοβολία των </a:t>
            </a:r>
            <a:r>
              <a:rPr lang="el-G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ραδιονουκλιδίων φυσικής προέλευσης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είναι ιδιαίτερης σημασίας, δεδομένου ότι τα φυσικά ραδιονουκλίδια έχουν σημαντική συνεισφορά στην </a:t>
            </a:r>
            <a:r>
              <a:rPr lang="el-G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συνολική δόση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που λαμβάνει ο πληθυσμός από διάφορες πηγές τχνητής και φυσικής 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προέλευσης. </a:t>
            </a:r>
            <a:r>
              <a:rPr lang="el-GR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εκτίμηση </a:t>
            </a:r>
            <a:r>
              <a:rPr lang="el-G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</a:t>
            </a:r>
            <a:r>
              <a:rPr lang="el-GR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ραδιολογικών επιπτώσεων</a:t>
            </a:r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στον άνθρωπο και το περιβάλον, βασίζεται σε μεθόδους και τεχνικές, που εξασφαλίζουν την </a:t>
            </a:r>
            <a:r>
              <a:rPr lang="el-G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βέλτιση απόδοση της τεχνολογικής έρευνας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που απαιτείται για την εξυπηρέτηση του επιδιωκόμενου στόχου, με ταυτόχρονη επίτευξη οικονομίας σε χρόνο και κόστος στην εφαρμογή τους.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86614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188640"/>
            <a:ext cx="443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Φυσική Ραδιενέργεια περιβάλλοντος 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0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2895600" cy="844203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97862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39752" y="37369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Παρατηρήσεις της ομιλήτριας</a:t>
            </a:r>
            <a:endParaRPr lang="el-G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l-GR" i="1" dirty="0" smtClean="0"/>
          </a:p>
          <a:p>
            <a:pPr marL="342900" indent="-342900">
              <a:buAutoNum type="arabicPeriod"/>
            </a:pP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εξωτερικό υπάρχουν πηγές με συγκεντρώσεις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-222 έως και 10 φορές υψηλότερες των αντίστοιχων Ικαρίας, που λειτουργούν και αποδίδουν εμπορικά, εχοντας εντάξει στο πρόγραμμά τους την ραδιολογική επισκόπηση του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-222</a:t>
            </a:r>
          </a:p>
          <a:p>
            <a:pPr marL="342900" indent="-342900">
              <a:buAutoNum type="arabicPeriod"/>
            </a:pP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Ικαρία ανήκει στις 5 περιοχές του κόσμου, που χαρακτηρίζονται 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ως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 Zones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dirty="0" smtClean="0"/>
              <a:t>Sardinia</a:t>
            </a:r>
            <a:r>
              <a:rPr lang="en-US" dirty="0" smtClean="0"/>
              <a:t>, </a:t>
            </a:r>
            <a:r>
              <a:rPr lang="el-GR" dirty="0" smtClean="0"/>
              <a:t>Okinawa</a:t>
            </a:r>
            <a:r>
              <a:rPr lang="en-US" dirty="0" smtClean="0"/>
              <a:t>, </a:t>
            </a:r>
            <a:r>
              <a:rPr lang="el-GR" dirty="0" smtClean="0"/>
              <a:t>Loma Linda</a:t>
            </a:r>
            <a:r>
              <a:rPr lang="en-US" dirty="0" smtClean="0"/>
              <a:t>, </a:t>
            </a:r>
            <a:r>
              <a:rPr lang="el-GR" dirty="0" smtClean="0"/>
              <a:t>Costa Rica</a:t>
            </a:r>
            <a:r>
              <a:rPr lang="en-US" dirty="0" smtClean="0"/>
              <a:t>, </a:t>
            </a:r>
            <a:r>
              <a:rPr lang="el-GR" dirty="0" smtClean="0"/>
              <a:t>Ikaria</a:t>
            </a:r>
            <a:r>
              <a:rPr lang="en-US" dirty="0" smtClean="0"/>
              <a:t>)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 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πρόγραμμα 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στοχευμένης έρευνας με βάση και άξονα τον </a:t>
            </a:r>
            <a:endParaRPr lang="el-GR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Θ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ερμαλισμό βασισμένο 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πράσινες δράσεις σε διάφορους τομείς </a:t>
            </a:r>
            <a:endParaRPr lang="el-GR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π.χ. τουρισμό,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βιοτεχνίες 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τροφίμων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υλικών, 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φυσικά και </a:t>
            </a:r>
            <a:endParaRPr lang="el-GR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παραδοσιακά πάρκα κ.α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θα μπορούσε να αποτελέσει τον μοχλό </a:t>
            </a:r>
            <a:endParaRPr lang="el-GR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ολοκληρωμένη ανάπτυξη 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Νησιού </a:t>
            </a:r>
            <a:endParaRPr lang="el-GR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5802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52481" y="1143481"/>
            <a:ext cx="6782400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733921" y="1752665"/>
            <a:ext cx="1159200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hangingPunct="1"/>
            <a:endParaRPr lang="en-US" sz="2400">
              <a:latin typeface="Times New Roman" pitchFamily="18" charset="0"/>
            </a:endParaRPr>
          </a:p>
        </p:txBody>
      </p:sp>
      <p:pic>
        <p:nvPicPr>
          <p:cNvPr id="30724" name="Picture 10" descr="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20" y="890645"/>
            <a:ext cx="2594729" cy="17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1030145" y="133862"/>
            <a:ext cx="7358279" cy="323155"/>
          </a:xfrm>
          <a:prstGeom prst="rect">
            <a:avLst/>
          </a:prstGeom>
          <a:solidFill>
            <a:srgbClr val="043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ΕΚΕΦΕ “ΔΗΜΟΚΡΙΤΟΣ”, </a:t>
            </a:r>
            <a:r>
              <a:rPr lang="el-GR" sz="1500" b="1" dirty="0">
                <a:solidFill>
                  <a:schemeClr val="bg1"/>
                </a:solidFill>
              </a:rPr>
              <a:t>ΙΠΡΕΤΕΑ</a:t>
            </a:r>
            <a:r>
              <a:rPr lang="en-US" sz="1500" b="1" dirty="0">
                <a:solidFill>
                  <a:schemeClr val="bg1"/>
                </a:solidFill>
              </a:rPr>
              <a:t>, ΕΡΓΑΣΤΗΡΙΟ ΡΑΔΙΕΝΕΡΓΕΙΑΣ ΠΕΡΙΒΑΛΛΟΝΤΟΣ</a:t>
            </a:r>
            <a:endParaRPr lang="en-GB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07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105358"/>
              </p:ext>
            </p:extLst>
          </p:nvPr>
        </p:nvGraphicFramePr>
        <p:xfrm>
          <a:off x="1" y="1"/>
          <a:ext cx="914220" cy="931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orelPhotoPaint.Image.11" r:id="rId4" imgW="1042153" imgH="1060616" progId="">
                  <p:embed/>
                </p:oleObj>
              </mc:Choice>
              <mc:Fallback>
                <p:oleObj name="CorelPhotoPaint.Image.11" r:id="rId4" imgW="1042153" imgH="10606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914220" cy="931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8" name="Picture 12" descr="C:\FOTOS\NCSRD-Zoi-2007\3.0005 (1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29" y="842040"/>
            <a:ext cx="2509551" cy="162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959" y="2977917"/>
            <a:ext cx="3058272" cy="265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5949280"/>
            <a:ext cx="2895600" cy="769789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pic>
        <p:nvPicPr>
          <p:cNvPr id="11" name="Picture 95" descr="20%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3486" y="3183532"/>
            <a:ext cx="2992213" cy="2238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84" y="3212976"/>
            <a:ext cx="1737000" cy="26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5111" y="2640047"/>
            <a:ext cx="3466013" cy="338554"/>
          </a:xfrm>
          <a:prstGeom prst="rect">
            <a:avLst/>
          </a:prstGeom>
          <a:solidFill>
            <a:srgbClr val="FAF394"/>
          </a:solidFill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Ευχαριστώ για την προσοχή σας</a:t>
            </a:r>
            <a:endParaRPr lang="el-G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30534" y="855205"/>
            <a:ext cx="2627590" cy="160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0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667000" y="2133600"/>
            <a:ext cx="86995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>
                <a:solidFill>
                  <a:srgbClr val="CC3300"/>
                </a:solidFill>
                <a:latin typeface="Arial" charset="0"/>
              </a:rPr>
              <a:t>Ra226</a:t>
            </a:r>
            <a:endParaRPr lang="el-GR" altLang="el-GR" sz="1800" b="1" dirty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>
                <a:solidFill>
                  <a:srgbClr val="CC3300"/>
                </a:solidFill>
                <a:latin typeface="Arial" charset="0"/>
              </a:rPr>
              <a:t>Rn222</a:t>
            </a:r>
            <a:endParaRPr lang="el-GR" altLang="el-GR" sz="1800" b="1" dirty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>
                <a:solidFill>
                  <a:srgbClr val="CC3300"/>
                </a:solidFill>
                <a:latin typeface="Arial" charset="0"/>
              </a:rPr>
              <a:t>Po218</a:t>
            </a:r>
            <a:endParaRPr lang="el-GR" altLang="el-GR" sz="1800" b="1" dirty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>
                <a:solidFill>
                  <a:srgbClr val="008000"/>
                </a:solidFill>
                <a:latin typeface="Arial" charset="0"/>
              </a:rPr>
              <a:t>Pb214</a:t>
            </a:r>
            <a:endParaRPr lang="el-GR" altLang="el-GR" sz="1800" b="1" dirty="0">
              <a:solidFill>
                <a:srgbClr val="008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008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008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>
                <a:solidFill>
                  <a:srgbClr val="008000"/>
                </a:solidFill>
                <a:latin typeface="Arial" charset="0"/>
              </a:rPr>
              <a:t>Bi214</a:t>
            </a:r>
            <a:endParaRPr lang="en-GB" altLang="el-GR" sz="18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64810" y="807645"/>
            <a:ext cx="720759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chemeClr val="tx2"/>
                </a:solidFill>
                <a:latin typeface="Arial" charset="0"/>
              </a:rPr>
              <a:t>Φυσικά ραδιενεργά στοιχεία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 b="1" dirty="0">
                <a:solidFill>
                  <a:schemeClr val="tx2"/>
                </a:solidFill>
                <a:latin typeface="Arial" charset="0"/>
              </a:rPr>
              <a:t>Παράδειγμα από την οικογένεια του </a:t>
            </a:r>
            <a:r>
              <a:rPr lang="en-US" altLang="el-GR" sz="1400" b="1" dirty="0">
                <a:solidFill>
                  <a:schemeClr val="tx2"/>
                </a:solidFill>
                <a:latin typeface="Arial" charset="0"/>
              </a:rPr>
              <a:t>U238</a:t>
            </a:r>
            <a:r>
              <a:rPr lang="el-GR" altLang="el-GR" sz="2000" b="1" dirty="0">
                <a:solidFill>
                  <a:schemeClr val="tx2"/>
                </a:solidFill>
                <a:latin typeface="Arial" charset="0"/>
              </a:rPr>
              <a:t> </a:t>
            </a:r>
            <a:endParaRPr lang="en-US" altLang="el-GR" sz="2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124200" y="2438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124200" y="3276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124200" y="4114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124200" y="4953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124200" y="5791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276600" y="2819400"/>
            <a:ext cx="2514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3276600" y="5334000"/>
            <a:ext cx="2514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3276600" y="6172200"/>
            <a:ext cx="2514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4114800" y="2286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rgbClr val="FF3300"/>
                </a:solidFill>
              </a:rPr>
              <a:t>α</a:t>
            </a:r>
            <a:endParaRPr lang="en-GB" altLang="el-GR" sz="2400" b="1">
              <a:solidFill>
                <a:srgbClr val="FF3300"/>
              </a:solidFill>
            </a:endParaRPr>
          </a:p>
        </p:txBody>
      </p:sp>
      <p:sp>
        <p:nvSpPr>
          <p:cNvPr id="3085" name="Line 14"/>
          <p:cNvSpPr>
            <a:spLocks noChangeShapeType="1"/>
          </p:cNvSpPr>
          <p:nvPr/>
        </p:nvSpPr>
        <p:spPr bwMode="auto">
          <a:xfrm>
            <a:off x="3276600" y="259080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41148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rgbClr val="FF3300"/>
                </a:solidFill>
              </a:rPr>
              <a:t>α</a:t>
            </a:r>
            <a:endParaRPr lang="en-GB" altLang="el-GR" sz="2400" b="1">
              <a:solidFill>
                <a:srgbClr val="FF3300"/>
              </a:solidFill>
            </a:endParaRPr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>
            <a:off x="3276600" y="342900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4114800" y="3962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rgbClr val="FF3300"/>
                </a:solidFill>
              </a:rPr>
              <a:t>α</a:t>
            </a:r>
            <a:endParaRPr lang="en-GB" altLang="el-GR" sz="2400" b="1">
              <a:solidFill>
                <a:srgbClr val="FF3300"/>
              </a:solidFill>
            </a:endParaRPr>
          </a:p>
        </p:txBody>
      </p:sp>
      <p:sp>
        <p:nvSpPr>
          <p:cNvPr id="3089" name="Line 18"/>
          <p:cNvSpPr>
            <a:spLocks noChangeShapeType="1"/>
          </p:cNvSpPr>
          <p:nvPr/>
        </p:nvSpPr>
        <p:spPr bwMode="auto">
          <a:xfrm>
            <a:off x="3276600" y="426720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90" name="Text Box 19"/>
          <p:cNvSpPr txBox="1">
            <a:spLocks noChangeArrowheads="1"/>
          </p:cNvSpPr>
          <p:nvPr/>
        </p:nvSpPr>
        <p:spPr bwMode="auto">
          <a:xfrm>
            <a:off x="4114800" y="4800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l-GR" sz="2400" b="1">
              <a:solidFill>
                <a:srgbClr val="FF3300"/>
              </a:solidFill>
            </a:endParaRPr>
          </a:p>
        </p:txBody>
      </p:sp>
      <p:sp>
        <p:nvSpPr>
          <p:cNvPr id="3091" name="Line 20"/>
          <p:cNvSpPr>
            <a:spLocks noChangeShapeType="1"/>
          </p:cNvSpPr>
          <p:nvPr/>
        </p:nvSpPr>
        <p:spPr bwMode="auto">
          <a:xfrm>
            <a:off x="3276600" y="5105400"/>
            <a:ext cx="1447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92" name="Text Box 21"/>
          <p:cNvSpPr txBox="1">
            <a:spLocks noChangeArrowheads="1"/>
          </p:cNvSpPr>
          <p:nvPr/>
        </p:nvSpPr>
        <p:spPr bwMode="auto">
          <a:xfrm>
            <a:off x="4724400" y="5638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rgbClr val="009900"/>
                </a:solidFill>
              </a:rPr>
              <a:t>β</a:t>
            </a:r>
            <a:endParaRPr lang="en-GB" altLang="el-GR" sz="2400" b="1">
              <a:solidFill>
                <a:srgbClr val="009900"/>
              </a:solidFill>
            </a:endParaRPr>
          </a:p>
        </p:txBody>
      </p:sp>
      <p:sp>
        <p:nvSpPr>
          <p:cNvPr id="3093" name="Line 22"/>
          <p:cNvSpPr>
            <a:spLocks noChangeShapeType="1"/>
          </p:cNvSpPr>
          <p:nvPr/>
        </p:nvSpPr>
        <p:spPr bwMode="auto">
          <a:xfrm>
            <a:off x="3276600" y="5943600"/>
            <a:ext cx="1447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94" name="Text Box 23"/>
          <p:cNvSpPr txBox="1">
            <a:spLocks noChangeArrowheads="1"/>
          </p:cNvSpPr>
          <p:nvPr/>
        </p:nvSpPr>
        <p:spPr bwMode="auto">
          <a:xfrm>
            <a:off x="4724400" y="4800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rgbClr val="009900"/>
                </a:solidFill>
              </a:rPr>
              <a:t>β</a:t>
            </a:r>
            <a:endParaRPr lang="en-GB" altLang="el-GR" sz="2400" b="1">
              <a:solidFill>
                <a:srgbClr val="009900"/>
              </a:solidFill>
            </a:endParaRPr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>
            <a:off x="3124200" y="1600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96" name="Text Box 25"/>
          <p:cNvSpPr txBox="1">
            <a:spLocks noChangeArrowheads="1"/>
          </p:cNvSpPr>
          <p:nvPr/>
        </p:nvSpPr>
        <p:spPr bwMode="auto">
          <a:xfrm>
            <a:off x="5867400" y="2514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chemeClr val="accent2"/>
                </a:solidFill>
              </a:rPr>
              <a:t>γ</a:t>
            </a:r>
            <a:endParaRPr lang="en-GB" altLang="el-GR" sz="2400" b="1">
              <a:solidFill>
                <a:schemeClr val="accent2"/>
              </a:solidFill>
            </a:endParaRPr>
          </a:p>
        </p:txBody>
      </p:sp>
      <p:sp>
        <p:nvSpPr>
          <p:cNvPr id="3097" name="Text Box 26"/>
          <p:cNvSpPr txBox="1">
            <a:spLocks noChangeArrowheads="1"/>
          </p:cNvSpPr>
          <p:nvPr/>
        </p:nvSpPr>
        <p:spPr bwMode="auto">
          <a:xfrm>
            <a:off x="5867400" y="5029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chemeClr val="accent2"/>
                </a:solidFill>
              </a:rPr>
              <a:t>γ</a:t>
            </a:r>
            <a:endParaRPr lang="en-GB" altLang="el-GR" sz="2400" b="1">
              <a:solidFill>
                <a:schemeClr val="accent2"/>
              </a:solidFill>
            </a:endParaRPr>
          </a:p>
        </p:txBody>
      </p:sp>
      <p:sp>
        <p:nvSpPr>
          <p:cNvPr id="3098" name="Text Box 27"/>
          <p:cNvSpPr txBox="1">
            <a:spLocks noChangeArrowheads="1"/>
          </p:cNvSpPr>
          <p:nvPr/>
        </p:nvSpPr>
        <p:spPr bwMode="auto">
          <a:xfrm>
            <a:off x="5867400" y="5867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chemeClr val="accent2"/>
                </a:solidFill>
              </a:rPr>
              <a:t>γ</a:t>
            </a:r>
            <a:endParaRPr lang="en-GB" altLang="el-GR" sz="2400" b="1">
              <a:solidFill>
                <a:schemeClr val="accent2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71600" y="152400"/>
            <a:ext cx="7128792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Φυσική ραδιενέργεια περιβάλλοντος </a:t>
            </a:r>
            <a:endParaRPr lang="el-GR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86614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77" y="6096000"/>
            <a:ext cx="2895600" cy="685800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2954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16824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1400" b="1" dirty="0" smtClean="0"/>
              <a:t/>
            </a:r>
            <a:br>
              <a:rPr lang="el-GR" sz="1400" b="1" dirty="0" smtClean="0"/>
            </a:b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ΜΟΝΑΔΕΣ ΜΕΤΡΗΣΗΣ ΡΑΔΙΕΝΕΡΓΕΙΑΣ ΚΑΙ ΑΚΤΙΝΟΠΡΟΣΤΑΣΙΑΣ</a:t>
            </a:r>
            <a:b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τις ποσοτικές εκτιμήσεις</a:t>
            </a:r>
            <a:r>
              <a:rPr lang="en-US" sz="1400" dirty="0" smtClean="0">
                <a:cs typeface="Times New Roman" pitchFamily="18" charset="0"/>
              </a:rPr>
              <a:t/>
            </a:r>
            <a:br>
              <a:rPr lang="en-US" sz="1400" dirty="0" smtClean="0">
                <a:cs typeface="Times New Roman" pitchFamily="18" charset="0"/>
              </a:rPr>
            </a:br>
            <a:endParaRPr lang="en-GB" sz="1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392" y="1268760"/>
            <a:ext cx="8077200" cy="4320480"/>
          </a:xfr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>
              <a:lnSpc>
                <a:spcPct val="90000"/>
              </a:lnSpc>
              <a:buNone/>
            </a:pPr>
            <a:r>
              <a:rPr lang="el-GR" sz="1400" b="1" dirty="0" smtClean="0">
                <a:solidFill>
                  <a:srgbClr val="C93D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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Ενεργότης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Bq = 1dps </a:t>
            </a:r>
            <a:r>
              <a:rPr lang="el-GR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διάσπαση/λεπτό)</a:t>
            </a:r>
            <a:endParaRPr lang="el-G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Ci = 3.7 10</a:t>
            </a:r>
            <a:r>
              <a:rPr lang="el-GR" sz="1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Β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 </a:t>
            </a:r>
            <a:r>
              <a:rPr lang="el-GR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(ενεργότητα 1 g </a:t>
            </a:r>
            <a:r>
              <a:rPr lang="el-GR" sz="1400" b="1" i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226</a:t>
            </a:r>
            <a:r>
              <a:rPr lang="el-GR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Ra)</a:t>
            </a:r>
            <a:endParaRPr lang="en-US" sz="14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C93D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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Συγκέντρωση ενεργότητας ραδιονουκλιδίου: Bq ανά μονάδα μέτρησης υλικού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90500" indent="-190500">
              <a:lnSpc>
                <a:spcPct val="90000"/>
              </a:lnSpc>
              <a:buNone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π.χ.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>
              <a:lnSpc>
                <a:spcPct val="90000"/>
              </a:lnSpc>
              <a:buNone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Bq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kg</a:t>
            </a:r>
            <a:r>
              <a:rPr lang="el-GR" sz="1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Bq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1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Bq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</a:t>
            </a:r>
            <a:r>
              <a:rPr lang="el-GR" sz="1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για ραδιενεργό επίπτωση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(fallout)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Bq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</a:t>
            </a:r>
            <a:r>
              <a:rPr lang="el-GR" sz="1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  <a:endParaRPr lang="en-GB" sz="1800" b="1" dirty="0"/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endParaRPr lang="el-G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endParaRPr lang="en-US" sz="1400" b="1" dirty="0" smtClean="0">
              <a:solidFill>
                <a:srgbClr val="C93D0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l-GR" sz="1400" b="1" dirty="0" smtClean="0">
                <a:solidFill>
                  <a:srgbClr val="C93D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</a:t>
            </a:r>
            <a:r>
              <a:rPr lang="el-GR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Δόση (απορροφούμενη): </a:t>
            </a:r>
            <a:r>
              <a:rPr lang="en-US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l-GR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rad = 1 erg g</a:t>
            </a:r>
            <a:r>
              <a:rPr lang="el-GR" sz="1400" b="1" baseline="30000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endParaRPr lang="el-GR" sz="1400" b="1" dirty="0" smtClean="0">
              <a:solidFill>
                <a:srgbClr val="3515F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l-GR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el-GR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US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1 Gray = 1 J kg</a:t>
            </a:r>
            <a:r>
              <a:rPr lang="en-US" sz="1400" b="1" baseline="30000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US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 Gray = 100 rad</a:t>
            </a:r>
            <a:endParaRPr lang="el-GR" sz="1400" b="1" dirty="0" smtClean="0">
              <a:solidFill>
                <a:srgbClr val="3515F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endParaRPr lang="el-GR" sz="1400" b="1" dirty="0" smtClean="0">
              <a:solidFill>
                <a:srgbClr val="3515F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endParaRPr lang="en-US" sz="1400" b="1" dirty="0" smtClean="0">
              <a:solidFill>
                <a:srgbClr val="C93D0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l-GR" sz="1400" b="1" dirty="0" smtClean="0">
                <a:solidFill>
                  <a:srgbClr val="C93D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</a:t>
            </a:r>
            <a:r>
              <a:rPr lang="el-GR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Δόση (ισοδύναμη, ενεργό ισοδύναμο): </a:t>
            </a:r>
            <a:r>
              <a:rPr lang="en-US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l-GR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rem = 1 rad x Q</a:t>
            </a: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l-GR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US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1 </a:t>
            </a:r>
            <a:r>
              <a:rPr lang="en-US" sz="1400" b="1" dirty="0" err="1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</a:t>
            </a:r>
            <a:r>
              <a:rPr lang="en-US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(Sievert) = 100 rem</a:t>
            </a:r>
            <a:endParaRPr lang="el-GR" sz="1400" b="1" dirty="0" smtClean="0">
              <a:solidFill>
                <a:srgbClr val="3515F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	</a:t>
            </a: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n-US" sz="1400" b="1" i="1" dirty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i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Q</a:t>
            </a:r>
            <a:r>
              <a:rPr lang="el-GR" sz="1400" b="1" i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 ακτίνες Χ, ακτίνες γ και β σωματίδια</a:t>
            </a:r>
            <a:endParaRPr lang="el-GR" sz="1400" b="1" dirty="0" smtClean="0">
              <a:solidFill>
                <a:srgbClr val="3515F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n-US" sz="1400" b="1" i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Q</a:t>
            </a:r>
            <a:r>
              <a:rPr lang="el-GR" sz="1400" b="1" i="1" dirty="0" smtClean="0">
                <a:solidFill>
                  <a:srgbClr val="351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=20 για ταχέα νετρόνια, α σωματίδια, βαριά σωματίδια </a:t>
            </a:r>
            <a:endParaRPr lang="el-GR" sz="1400" b="1" dirty="0" smtClean="0">
              <a:solidFill>
                <a:srgbClr val="3515F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endParaRPr lang="en-US" sz="1400" b="1" dirty="0" smtClean="0">
              <a:solidFill>
                <a:srgbClr val="C93D0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endParaRPr lang="el-GR" sz="1400" b="1" dirty="0" smtClean="0">
              <a:solidFill>
                <a:srgbClr val="C93D0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l-GR" sz="1400" b="1" dirty="0" smtClean="0">
                <a:solidFill>
                  <a:srgbClr val="C93D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</a:t>
            </a:r>
            <a:r>
              <a:rPr lang="el-GR" sz="1400" b="1" dirty="0" smtClean="0">
                <a:solidFill>
                  <a:srgbClr val="5503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Εκθεση</a:t>
            </a:r>
            <a:r>
              <a:rPr lang="en-US" sz="1400" b="1" dirty="0" smtClean="0">
                <a:solidFill>
                  <a:srgbClr val="5503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400" b="1" dirty="0" smtClean="0">
                <a:solidFill>
                  <a:srgbClr val="5503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στην ιοντίζουσα ακτινοβολία</a:t>
            </a:r>
            <a:r>
              <a:rPr lang="en-US" sz="1400" b="1" dirty="0" smtClean="0">
                <a:solidFill>
                  <a:srgbClr val="5503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 R (Roentgen) = 2.58 10</a:t>
            </a:r>
            <a:r>
              <a:rPr lang="en-US" sz="1400" b="1" baseline="30000" dirty="0" smtClean="0">
                <a:solidFill>
                  <a:srgbClr val="5503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-4</a:t>
            </a:r>
            <a:r>
              <a:rPr lang="en-US" sz="1400" b="1" dirty="0" smtClean="0">
                <a:solidFill>
                  <a:srgbClr val="5503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rgbClr val="5503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</a:t>
            </a:r>
            <a:r>
              <a:rPr lang="en-US" sz="1400" b="1" dirty="0" smtClean="0">
                <a:solidFill>
                  <a:srgbClr val="5503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kg</a:t>
            </a:r>
            <a:r>
              <a:rPr lang="en-US" sz="1400" b="1" baseline="30000" dirty="0" smtClean="0">
                <a:solidFill>
                  <a:srgbClr val="5503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endParaRPr lang="el-G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C93D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GB" sz="1800" b="1" dirty="0" smtClean="0">
              <a:solidFill>
                <a:srgbClr val="3515F5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86614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467544" y="2636912"/>
            <a:ext cx="806489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67544" y="4725144"/>
            <a:ext cx="806489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5977478"/>
            <a:ext cx="2895600" cy="743997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192228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Eleni\My Documents\ERL\Rad-schem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50810"/>
            <a:ext cx="5791200" cy="4826000"/>
          </a:xfrm>
          <a:prstGeom prst="rect">
            <a:avLst/>
          </a:prstGeom>
          <a:solidFill>
            <a:srgbClr val="E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0" y="0"/>
          <a:ext cx="898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CorelPhotoPaint.Image.11" r:id="rId4" imgW="1042153" imgH="1060616" progId="">
                  <p:embed/>
                </p:oleObj>
              </mc:Choice>
              <mc:Fallback>
                <p:oleObj name="CorelPhotoPaint.Image.11" r:id="rId4" imgW="1042153" imgH="10606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85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5877272"/>
            <a:ext cx="2895600" cy="836712"/>
          </a:xfrm>
        </p:spPr>
        <p:txBody>
          <a:bodyPr/>
          <a:lstStyle/>
          <a:p>
            <a:pPr>
              <a:defRPr/>
            </a:pPr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202299"/>
            <a:ext cx="751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Σχηματική απεικόνιση της δράσης της ιοντίζουσας ακτινοβολίας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9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01990" y="620688"/>
            <a:ext cx="66294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chemeClr val="tx2"/>
                </a:solidFill>
                <a:latin typeface="Arial" charset="0"/>
              </a:rPr>
              <a:t>Έκθεση στις ιοντίζουσες ακτινοβολίες</a:t>
            </a:r>
            <a:endParaRPr lang="en-US" altLang="el-GR" sz="20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099" name="Picture 3" descr="G:\Food_Radioactivity\DOSES\Manray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91" y="1219200"/>
            <a:ext cx="66294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295400" y="3124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rgbClr val="FF3300"/>
                </a:solidFill>
                <a:latin typeface="Arial" charset="0"/>
              </a:rPr>
              <a:t>Εξωτερική έκθεση</a:t>
            </a:r>
            <a:endParaRPr lang="en-US" altLang="el-GR" sz="1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5257800" y="3657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rgbClr val="FF3300"/>
                </a:solidFill>
                <a:latin typeface="Arial" charset="0"/>
              </a:rPr>
              <a:t>Εσωτερική έκθεση</a:t>
            </a:r>
            <a:endParaRPr lang="en-US" altLang="el-GR" sz="1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267200" y="1447800"/>
            <a:ext cx="314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l-GR" sz="240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52400"/>
            <a:ext cx="91440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Φυσική ραδιενέργεια περιβάλλοντος και ραδιενεργός ρύπανση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045200"/>
            <a:ext cx="2895600" cy="696168"/>
          </a:xfrm>
        </p:spPr>
        <p:txBody>
          <a:bodyPr/>
          <a:lstStyle/>
          <a:p>
            <a:r>
              <a:rPr lang="el-GR" sz="1100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86614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CorelPhotoPaint.Image.11" r:id="rId4" imgW="1042153" imgH="1060616" progId="">
                  <p:embed/>
                </p:oleObj>
              </mc:Choice>
              <mc:Fallback>
                <p:oleObj name="CorelPhotoPaint.Image.11" r:id="rId4" imgW="1042153" imgH="1060616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1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908720"/>
            <a:ext cx="6984776" cy="533400"/>
          </a:xfrm>
        </p:spPr>
        <p:txBody>
          <a:bodyPr/>
          <a:lstStyle/>
          <a:p>
            <a:pPr eaLnBrk="1" hangingPunct="1"/>
            <a:r>
              <a:rPr lang="el-GR" altLang="el-GR" sz="2000" b="1" dirty="0" smtClean="0">
                <a:latin typeface="Arial" charset="0"/>
              </a:rPr>
              <a:t>Μέσες ετήσιες δόσεις από διάφορες οδούς έκθεσης</a:t>
            </a:r>
            <a:endParaRPr lang="en-US" altLang="el-GR" sz="2000" b="1" dirty="0" smtClean="0">
              <a:latin typeface="Arial" charset="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524000"/>
            <a:ext cx="3352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600" b="1" smtClean="0">
                <a:solidFill>
                  <a:srgbClr val="CC3300"/>
                </a:solidFill>
                <a:latin typeface="Arial" charset="0"/>
              </a:rPr>
              <a:t>Εκτιμήσεις για τις ΗΠΑ, μ</a:t>
            </a:r>
            <a:r>
              <a:rPr lang="en-US" altLang="el-GR" sz="1600" b="1" smtClean="0">
                <a:solidFill>
                  <a:srgbClr val="CC3300"/>
                </a:solidFill>
                <a:latin typeface="Arial" charset="0"/>
              </a:rPr>
              <a:t>Sv</a:t>
            </a:r>
            <a:endParaRPr lang="el-GR" altLang="el-GR" sz="1600" b="1" smtClean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l-GR" altLang="el-GR" sz="1600" b="1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l-GR" sz="2000" b="1" smtClean="0">
                <a:latin typeface="Arial" charset="0"/>
              </a:rPr>
              <a:t>3</a:t>
            </a:r>
            <a:r>
              <a:rPr lang="el-GR" altLang="el-GR" sz="2000" b="1" smtClean="0">
                <a:latin typeface="Arial" charset="0"/>
              </a:rPr>
              <a:t>6</a:t>
            </a:r>
            <a:r>
              <a:rPr lang="en-US" altLang="el-GR" sz="2000" b="1" smtClean="0">
                <a:latin typeface="Arial" charset="0"/>
              </a:rPr>
              <a:t>0</a:t>
            </a:r>
            <a:r>
              <a:rPr lang="el-GR" altLang="el-GR" sz="2000" b="1" smtClean="0">
                <a:latin typeface="Arial" charset="0"/>
              </a:rPr>
              <a:t>0 – σύνολο</a:t>
            </a:r>
            <a:endParaRPr lang="en-US" altLang="el-GR" sz="2000" b="1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altLang="el-GR" sz="1600" b="1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l-GR" altLang="el-GR" sz="1600" b="1" smtClean="0">
                <a:latin typeface="Arial" charset="0"/>
              </a:rPr>
              <a:t>             </a:t>
            </a:r>
            <a:r>
              <a:rPr lang="en-US" altLang="el-GR" sz="1600" b="1" smtClean="0">
                <a:latin typeface="Arial" charset="0"/>
              </a:rPr>
              <a:t> </a:t>
            </a:r>
            <a:r>
              <a:rPr lang="el-GR" altLang="el-GR" sz="1600" b="1" smtClean="0">
                <a:solidFill>
                  <a:srgbClr val="CC3300"/>
                </a:solidFill>
                <a:latin typeface="Arial" charset="0"/>
              </a:rPr>
              <a:t>Πηγές</a:t>
            </a:r>
            <a:r>
              <a:rPr lang="en-US" altLang="el-GR" sz="1600" b="1" smtClean="0">
                <a:solidFill>
                  <a:srgbClr val="CC3300"/>
                </a:solidFill>
                <a:latin typeface="Arial" charset="0"/>
              </a:rPr>
              <a:t>:</a:t>
            </a:r>
            <a:endParaRPr lang="el-GR" altLang="el-GR" sz="1600" b="1" smtClean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l-GR" altLang="el-GR" sz="1600" b="1" smtClean="0">
                <a:latin typeface="Arial" charset="0"/>
              </a:rPr>
              <a:t>  2000 </a:t>
            </a:r>
            <a:r>
              <a:rPr lang="en-US" altLang="el-GR" sz="1600" b="1" smtClean="0">
                <a:latin typeface="Arial" charset="0"/>
              </a:rPr>
              <a:t>–</a:t>
            </a:r>
            <a:r>
              <a:rPr lang="el-GR" altLang="el-GR" sz="1600" b="1" smtClean="0">
                <a:latin typeface="Arial" charset="0"/>
              </a:rPr>
              <a:t> θυγατρικά ραδονίου</a:t>
            </a:r>
          </a:p>
          <a:p>
            <a:pPr eaLnBrk="1" hangingPunct="1">
              <a:buFontTx/>
              <a:buNone/>
            </a:pPr>
            <a:r>
              <a:rPr lang="el-GR" altLang="el-GR" sz="1600" b="1" smtClean="0">
                <a:solidFill>
                  <a:srgbClr val="CC3300"/>
                </a:solidFill>
                <a:latin typeface="Arial" charset="0"/>
              </a:rPr>
              <a:t>    </a:t>
            </a:r>
            <a:r>
              <a:rPr lang="el-GR" altLang="el-GR" sz="1600" b="1" smtClean="0">
                <a:latin typeface="Arial" charset="0"/>
              </a:rPr>
              <a:t>390 </a:t>
            </a:r>
            <a:r>
              <a:rPr lang="en-US" altLang="el-GR" sz="1600" b="1" smtClean="0">
                <a:latin typeface="Arial" charset="0"/>
              </a:rPr>
              <a:t>– </a:t>
            </a:r>
            <a:r>
              <a:rPr lang="el-GR" altLang="el-GR" sz="1600" b="1" smtClean="0">
                <a:latin typeface="Arial" charset="0"/>
              </a:rPr>
              <a:t>ισότοπα στο σώμα</a:t>
            </a:r>
          </a:p>
          <a:p>
            <a:pPr eaLnBrk="1" hangingPunct="1">
              <a:buFontTx/>
              <a:buNone/>
            </a:pPr>
            <a:r>
              <a:rPr lang="el-GR" altLang="el-GR" sz="1600" b="1" smtClean="0">
                <a:latin typeface="Arial" charset="0"/>
              </a:rPr>
              <a:t>    280 </a:t>
            </a:r>
            <a:r>
              <a:rPr lang="en-US" altLang="el-GR" sz="1600" b="1" smtClean="0">
                <a:latin typeface="Arial" charset="0"/>
              </a:rPr>
              <a:t>– </a:t>
            </a:r>
            <a:r>
              <a:rPr lang="el-GR" altLang="el-GR" sz="1600" b="1" smtClean="0">
                <a:latin typeface="Arial" charset="0"/>
              </a:rPr>
              <a:t>ακτινοβολία εδάφους</a:t>
            </a:r>
          </a:p>
          <a:p>
            <a:pPr eaLnBrk="1" hangingPunct="1">
              <a:buFontTx/>
              <a:buNone/>
            </a:pPr>
            <a:r>
              <a:rPr lang="el-GR" altLang="el-GR" sz="1600" b="1" smtClean="0">
                <a:latin typeface="Arial" charset="0"/>
              </a:rPr>
              <a:t>    270 </a:t>
            </a:r>
            <a:r>
              <a:rPr lang="en-US" altLang="el-GR" sz="1600" b="1" smtClean="0">
                <a:latin typeface="Arial" charset="0"/>
              </a:rPr>
              <a:t>– </a:t>
            </a:r>
            <a:r>
              <a:rPr lang="el-GR" altLang="el-GR" sz="1600" b="1" smtClean="0">
                <a:latin typeface="Arial" charset="0"/>
              </a:rPr>
              <a:t>κοσμική ακτινοβολία</a:t>
            </a:r>
          </a:p>
          <a:p>
            <a:pPr eaLnBrk="1" hangingPunct="1">
              <a:buFontTx/>
              <a:buNone/>
            </a:pPr>
            <a:r>
              <a:rPr lang="el-GR" altLang="el-GR" sz="1600" b="1" smtClean="0">
                <a:solidFill>
                  <a:srgbClr val="CC3300"/>
                </a:solidFill>
                <a:latin typeface="Arial" charset="0"/>
              </a:rPr>
              <a:t>      </a:t>
            </a:r>
            <a:r>
              <a:rPr lang="el-GR" altLang="el-GR" sz="1600" b="1" smtClean="0">
                <a:latin typeface="Arial" charset="0"/>
              </a:rPr>
              <a:t>10 </a:t>
            </a:r>
            <a:r>
              <a:rPr lang="en-US" altLang="el-GR" sz="1600" b="1" smtClean="0">
                <a:latin typeface="Arial" charset="0"/>
              </a:rPr>
              <a:t>– </a:t>
            </a:r>
            <a:r>
              <a:rPr lang="el-GR" altLang="el-GR" sz="1600" b="1" smtClean="0">
                <a:latin typeface="Arial" charset="0"/>
              </a:rPr>
              <a:t>κοσμογενή ισότοπα</a:t>
            </a:r>
          </a:p>
          <a:p>
            <a:pPr eaLnBrk="1" hangingPunct="1">
              <a:buFontTx/>
              <a:buNone/>
            </a:pPr>
            <a:r>
              <a:rPr lang="el-GR" altLang="el-GR" sz="1600" b="1" smtClean="0">
                <a:latin typeface="Arial" charset="0"/>
              </a:rPr>
              <a:t>    600 </a:t>
            </a:r>
            <a:r>
              <a:rPr lang="en-US" altLang="el-GR" sz="1600" b="1" smtClean="0">
                <a:latin typeface="Arial" charset="0"/>
              </a:rPr>
              <a:t>– </a:t>
            </a:r>
            <a:r>
              <a:rPr lang="el-GR" altLang="el-GR" sz="1600" b="1" smtClean="0">
                <a:latin typeface="Arial" charset="0"/>
              </a:rPr>
              <a:t>τεχνητά ισότοπα</a:t>
            </a:r>
          </a:p>
          <a:p>
            <a:pPr eaLnBrk="1" hangingPunct="1">
              <a:buFontTx/>
              <a:buNone/>
            </a:pPr>
            <a:r>
              <a:rPr lang="el-GR" altLang="el-GR" sz="1600" b="1" smtClean="0">
                <a:latin typeface="Arial" charset="0"/>
              </a:rPr>
              <a:t>             (</a:t>
            </a:r>
            <a:r>
              <a:rPr lang="el-GR" altLang="el-GR" sz="1200" b="1" smtClean="0">
                <a:latin typeface="Arial" charset="0"/>
              </a:rPr>
              <a:t>κυρίως ιατρικές εφαρμογές</a:t>
            </a:r>
            <a:r>
              <a:rPr lang="el-GR" altLang="el-GR" sz="1600" b="1" smtClean="0">
                <a:latin typeface="Arial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l-GR" sz="1600" b="1" smtClean="0">
                <a:latin typeface="Arial" charset="0"/>
              </a:rPr>
              <a:t/>
            </a:r>
            <a:br>
              <a:rPr lang="en-US" altLang="el-GR" sz="1600" b="1" smtClean="0">
                <a:latin typeface="Arial" charset="0"/>
              </a:rPr>
            </a:br>
            <a:endParaRPr lang="en-US" altLang="el-GR" sz="1600" b="1" smtClean="0">
              <a:latin typeface="Arial" charset="0"/>
            </a:endParaRPr>
          </a:p>
        </p:txBody>
      </p:sp>
      <p:pic>
        <p:nvPicPr>
          <p:cNvPr id="5124" name="Picture 5" descr="G:\Food_Radioactivity\natural\doseus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5099050" cy="35052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966" y="260648"/>
            <a:ext cx="7632848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1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Φυσική ραδιενέργεια περιβάλλοντος και ραδιενεργός ρύπανση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5877272"/>
            <a:ext cx="2895600" cy="836712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86614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CorelPhotoPaint.Image.11" r:id="rId4" imgW="1042153" imgH="1060616" progId="">
                  <p:embed/>
                </p:oleObj>
              </mc:Choice>
              <mc:Fallback>
                <p:oleObj name="CorelPhotoPaint.Image.11" r:id="rId4" imgW="1042153" imgH="1060616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993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52400"/>
            <a:ext cx="7558608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1800" b="1" dirty="0" smtClean="0">
                <a:latin typeface="Tahoma" pitchFamily="34" charset="0"/>
              </a:rPr>
              <a:t>Επιτόπιες μετρήσεις γ-ακτινοβολίας στο έδαφος της Ικαρίας </a:t>
            </a:r>
            <a:br>
              <a:rPr lang="el-GR" sz="1800" b="1" dirty="0" smtClean="0">
                <a:latin typeface="Tahoma" pitchFamily="34" charset="0"/>
              </a:rPr>
            </a:br>
            <a:r>
              <a:rPr lang="el-GR" sz="1800" b="1" dirty="0" smtClean="0">
                <a:latin typeface="Tahoma" pitchFamily="34" charset="0"/>
              </a:rPr>
              <a:t>ΕΡΠ/ΙΠΡΕΤΕΑ/ΕΚΕΦΕ«ΔΗΜΟΚΡΙΤΟΣ»</a:t>
            </a:r>
            <a:endParaRPr lang="en-GB" sz="1800" b="1" dirty="0" smtClean="0">
              <a:latin typeface="Tahoma" pitchFamily="34" charset="0"/>
            </a:endParaRPr>
          </a:p>
        </p:txBody>
      </p:sp>
      <p:pic>
        <p:nvPicPr>
          <p:cNvPr id="9220" name="Picture 4" descr="C:\Eleni\My Documents\My Pictures\map - ikaria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0" y="768078"/>
            <a:ext cx="7462653" cy="48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86614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CorelPhotoPaint.Image.11" r:id="rId4" imgW="1042153" imgH="1060616" progId="">
                  <p:embed/>
                </p:oleObj>
              </mc:Choice>
              <mc:Fallback>
                <p:oleObj name="CorelPhotoPaint.Image.11" r:id="rId4" imgW="1042153" imgH="10606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51520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87824" y="5733257"/>
            <a:ext cx="2895600" cy="792088"/>
          </a:xfrm>
        </p:spPr>
        <p:txBody>
          <a:bodyPr/>
          <a:lstStyle/>
          <a:p>
            <a:r>
              <a:rPr lang="el-GR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78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482408" cy="819944"/>
          </a:xfrm>
          <a:noFill/>
          <a:ln w="19050">
            <a:solidFill>
              <a:srgbClr val="CCFFFF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l-GR" altLang="el-GR" sz="1800" b="1" dirty="0" smtClean="0">
                <a:latin typeface="Tahoma" pitchFamily="34" charset="0"/>
                <a:cs typeface="Times New Roman" pitchFamily="18" charset="0"/>
              </a:rPr>
              <a:t>ΡΥΘΜΟΣ ΔΟΣΗΣ γ-ΑΚΤΙΝΟΒΟΛΙΑΣ ΑΚΤΙΝΟΒΟΛΙΑΣ </a:t>
            </a:r>
            <a:endParaRPr lang="en-US" altLang="el-GR" sz="1800" b="1" dirty="0" smtClean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772400" cy="3816424"/>
          </a:xfrm>
          <a:solidFill>
            <a:schemeClr val="bg1">
              <a:lumMod val="95000"/>
            </a:schemeClr>
          </a:solidFill>
          <a:ln w="19050">
            <a:solidFill>
              <a:srgbClr val="CCFFFF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endParaRPr lang="en-US" altLang="el-GR" sz="2400" b="1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ΙΚΑΡΙΑ</a:t>
            </a:r>
            <a:r>
              <a:rPr lang="en-US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l-GR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ΠΕΡΙΟΧΕΣ ΕΛΕΓΧΟΥ</a:t>
            </a:r>
            <a:r>
              <a:rPr lang="en-US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 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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r>
              <a:rPr lang="en-US" altLang="el-GR" sz="2000" b="1" baseline="30000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0.8. 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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r>
              <a:rPr lang="en-US" altLang="el-GR" sz="2000" b="1" baseline="30000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-3 </a:t>
            </a:r>
            <a:r>
              <a:rPr lang="en-US" altLang="el-GR" sz="2000" b="1" dirty="0" err="1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Gy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y</a:t>
            </a:r>
            <a:r>
              <a:rPr lang="en-US" altLang="el-GR" sz="2000" b="1" baseline="30000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endParaRPr lang="el-GR" altLang="el-GR" sz="2000" b="1" baseline="30000" dirty="0" smtClean="0">
              <a:solidFill>
                <a:srgbClr val="CC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GB" altLang="el-GR" sz="2000" dirty="0" smtClean="0">
              <a:solidFill>
                <a:srgbClr val="CC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l-GR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ΙΚΑΡΙΑ</a:t>
            </a:r>
            <a:r>
              <a:rPr lang="en-US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l-GR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ΜΕΣΗ ΤΙΜΗ ΔΙΚΤΥΟΥ ΜΕΡΤΗΣΕΩΝ</a:t>
            </a:r>
            <a:r>
              <a:rPr lang="en-US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x 10</a:t>
            </a:r>
            <a:r>
              <a:rPr lang="en-US" altLang="el-GR" sz="2000" b="1" baseline="30000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-3 </a:t>
            </a:r>
            <a:r>
              <a:rPr lang="en-US" altLang="el-GR" sz="2000" b="1" dirty="0" err="1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Gy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y</a:t>
            </a:r>
            <a:r>
              <a:rPr lang="en-US" altLang="el-GR" sz="2000" b="1" baseline="30000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endParaRPr lang="el-GR" altLang="el-GR" sz="2000" b="1" baseline="30000" dirty="0" smtClean="0">
              <a:solidFill>
                <a:srgbClr val="CC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GB" altLang="el-GR" sz="2000" b="1" dirty="0" smtClean="0">
              <a:solidFill>
                <a:srgbClr val="CC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l-GR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ΙΚΑΡΙΑ</a:t>
            </a:r>
            <a:r>
              <a:rPr lang="en-US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l-GR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ΠΕΡΙΟΧΕΣ ΘΕΡ/ΜΕΤ/ΚΩΝ ΠΗΓΩΝ</a:t>
            </a:r>
            <a:r>
              <a:rPr lang="en-US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l-GR" sz="20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 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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r>
              <a:rPr lang="en-US" altLang="el-GR" sz="2000" b="1" baseline="30000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2.0 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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r>
              <a:rPr lang="en-US" altLang="el-GR" sz="2000" b="1" baseline="30000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2000" b="1" dirty="0" err="1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Gy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y</a:t>
            </a:r>
            <a:r>
              <a:rPr lang="en-US" altLang="el-GR" sz="2000" b="1" baseline="30000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endParaRPr lang="el-GR" altLang="el-GR" sz="2000" b="1" baseline="30000" dirty="0" smtClean="0">
              <a:solidFill>
                <a:srgbClr val="CC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l-GR" sz="2000" b="1" baseline="300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altLang="el-G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000" b="1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ΕΛΛΑΔΙΚΟΣ ΧΩΡΟΣ</a:t>
            </a:r>
            <a:r>
              <a:rPr lang="en-US" altLang="el-GR" sz="2000" b="1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l-GR" altLang="el-GR" sz="2000" b="1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ΜΕΣΗ ΤΙΜΗ</a:t>
            </a:r>
            <a:r>
              <a:rPr lang="en-US" altLang="el-GR" sz="2000" b="1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l-GR" sz="2000" b="1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 x 10</a:t>
            </a:r>
            <a:r>
              <a:rPr lang="en-US" altLang="el-GR" sz="2000" b="1" baseline="30000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-4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2000" b="1" dirty="0" err="1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Gy</a:t>
            </a:r>
            <a:r>
              <a:rPr lang="en-US" altLang="el-GR" sz="2000" b="1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y</a:t>
            </a:r>
            <a:r>
              <a:rPr lang="en-US" altLang="el-GR" sz="2000" b="1" baseline="30000" dirty="0" smtClean="0">
                <a:solidFill>
                  <a:srgbClr val="CC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US" altLang="el-GR" sz="2000" b="1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altLang="el-GR" sz="20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04731"/>
              </p:ext>
            </p:extLst>
          </p:nvPr>
        </p:nvGraphicFramePr>
        <p:xfrm>
          <a:off x="14288" y="44450"/>
          <a:ext cx="8858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CorelPhotoPaint.Image.11" r:id="rId3" imgW="1042153" imgH="1060616" progId="">
                  <p:embed/>
                </p:oleObj>
              </mc:Choice>
              <mc:Fallback>
                <p:oleObj name="CorelPhotoPaint.Image.11" r:id="rId3" imgW="1042153" imgH="10606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450"/>
                        <a:ext cx="8858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5589240"/>
            <a:ext cx="2895600" cy="864096"/>
          </a:xfrm>
        </p:spPr>
        <p:txBody>
          <a:bodyPr/>
          <a:lstStyle/>
          <a:p>
            <a:r>
              <a:rPr lang="el-GR" dirty="0" smtClean="0"/>
              <a:t>ΣΥΝΕΔΡΙΟ ΔΗΜΟΣ ΙΚΑΡΙΑΣ: ΙΑΜΑΤΙΚΑ ΝΕΡΑ ΚΑΙ ΘΕΡΜΑΛΙΣΜΟΣ 30 Σεπτεμβρίου &amp; 1 Οκτωβρίου 2016 Αγιος Κήρυκος &amp; Θέρμα Ικαρίας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84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1448</Words>
  <Application>Microsoft Office PowerPoint</Application>
  <PresentationFormat>On-screen Show (4:3)</PresentationFormat>
  <Paragraphs>245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CorelPhotoPaint.Image.11</vt:lpstr>
      <vt:lpstr>PowerPoint Presentation</vt:lpstr>
      <vt:lpstr>PowerPoint Presentation</vt:lpstr>
      <vt:lpstr>PowerPoint Presentation</vt:lpstr>
      <vt:lpstr> ΜΟΝΑΔΕΣ ΜΕΤΡΗΣΗΣ ΡΑΔΙΕΝΕΡΓΕΙΑΣ ΚΑΙ ΑΚΤΙΝΟΠΡΟΣΤΑΣΙΑΣ για τις ποσοτικές εκτιμήσεις </vt:lpstr>
      <vt:lpstr>PowerPoint Presentation</vt:lpstr>
      <vt:lpstr>PowerPoint Presentation</vt:lpstr>
      <vt:lpstr>Μέσες ετήσιες δόσεις από διάφορες οδούς έκθεσης</vt:lpstr>
      <vt:lpstr>Επιτόπιες μετρήσεις γ-ακτινοβολίας στο έδαφος της Ικαρίας  ΕΡΠ/ΙΠΡΕΤΕΑ/ΕΚΕΦΕ«ΔΗΜΟΚΡΙΤΟΣ»</vt:lpstr>
      <vt:lpstr>ΡΥΘΜΟΣ ΔΟΣΗΣ γ-ΑΚΤΙΝΟΒΟΛΙΑΣ ΑΚΤΙΝΟΒΟΛΙΑΣ </vt:lpstr>
      <vt:lpstr>ΣΥΓΚΕΝΤΡΩΣΕΙΣ ΦΥΣΙΚΩΝ ΡΑΔΙΟΝΟΥΚΛΙΔΙΩΝ ΣΤΑ ΑΒΙΟΤΙΚΑ ΣΤΟΙΧΕΙΑ ΤΟΥ ΕΔΑΦΙΚΟΥ ΟΙΚΟΣΥΔΤΗΜΑΤΟΣ ΤΗΣ ΙΚΑΡΙΑΣ (ΧΩΜΑ, ΟΡΥΚΤΑ, ΠΕΤΡΩΜΑΤΑ, ΠΗΛΟΣ, ΒΡΑΧΟΙ κ.α.)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Επιτόπιες μετρήσεις γάμμα-ακτινοβολίας στο έδαφος της Ικαρίας  ΕΡΠ/ΙΠΡΕΤΕΑ/ΕΚΕΦΕ«ΔΗΜΟΚΡΙΤΟΣ»</dc:title>
  <dc:creator>H. Florou</dc:creator>
  <cp:lastModifiedBy>H. Florou</cp:lastModifiedBy>
  <cp:revision>62</cp:revision>
  <cp:lastPrinted>2016-09-28T14:58:44Z</cp:lastPrinted>
  <dcterms:created xsi:type="dcterms:W3CDTF">2016-09-26T10:01:46Z</dcterms:created>
  <dcterms:modified xsi:type="dcterms:W3CDTF">2016-09-28T15:02:43Z</dcterms:modified>
</cp:coreProperties>
</file>