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46"/>
  </p:notesMasterIdLst>
  <p:handoutMasterIdLst>
    <p:handoutMasterId r:id="rId47"/>
  </p:handoutMasterIdLst>
  <p:sldIdLst>
    <p:sldId id="285" r:id="rId4"/>
    <p:sldId id="272" r:id="rId5"/>
    <p:sldId id="274" r:id="rId6"/>
    <p:sldId id="276" r:id="rId7"/>
    <p:sldId id="273" r:id="rId8"/>
    <p:sldId id="278" r:id="rId9"/>
    <p:sldId id="270" r:id="rId10"/>
    <p:sldId id="277" r:id="rId11"/>
    <p:sldId id="325" r:id="rId12"/>
    <p:sldId id="275" r:id="rId13"/>
    <p:sldId id="282" r:id="rId14"/>
    <p:sldId id="281" r:id="rId15"/>
    <p:sldId id="279" r:id="rId16"/>
    <p:sldId id="283" r:id="rId17"/>
    <p:sldId id="284" r:id="rId18"/>
    <p:sldId id="296" r:id="rId19"/>
    <p:sldId id="290" r:id="rId20"/>
    <p:sldId id="292" r:id="rId21"/>
    <p:sldId id="291" r:id="rId22"/>
    <p:sldId id="293" r:id="rId23"/>
    <p:sldId id="297" r:id="rId24"/>
    <p:sldId id="305" r:id="rId25"/>
    <p:sldId id="304" r:id="rId26"/>
    <p:sldId id="306" r:id="rId27"/>
    <p:sldId id="307" r:id="rId28"/>
    <p:sldId id="309" r:id="rId29"/>
    <p:sldId id="328" r:id="rId30"/>
    <p:sldId id="312" r:id="rId31"/>
    <p:sldId id="313" r:id="rId32"/>
    <p:sldId id="314" r:id="rId33"/>
    <p:sldId id="315" r:id="rId34"/>
    <p:sldId id="324" r:id="rId35"/>
    <p:sldId id="318" r:id="rId36"/>
    <p:sldId id="319" r:id="rId37"/>
    <p:sldId id="327" r:id="rId38"/>
    <p:sldId id="329" r:id="rId39"/>
    <p:sldId id="320" r:id="rId40"/>
    <p:sldId id="321" r:id="rId41"/>
    <p:sldId id="322" r:id="rId42"/>
    <p:sldId id="323" r:id="rId43"/>
    <p:sldId id="326" r:id="rId44"/>
    <p:sldId id="33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o maro" initials="mm" lastIdx="1" clrIdx="0">
    <p:extLst>
      <p:ext uri="{19B8F6BF-5375-455C-9EA6-DF929625EA0E}">
        <p15:presenceInfo xmlns:p15="http://schemas.microsoft.com/office/powerpoint/2012/main" userId="11f93d0df5ad6c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6" autoAdjust="0"/>
    <p:restoredTop sz="91648" autoAdjust="0"/>
  </p:normalViewPr>
  <p:slideViewPr>
    <p:cSldViewPr>
      <p:cViewPr varScale="1">
        <p:scale>
          <a:sx n="45" d="100"/>
          <a:sy n="45" d="100"/>
        </p:scale>
        <p:origin x="1493" y="2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97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E593B8-B15A-4972-92BF-447D11345FCF}" type="datetimeFigureOut">
              <a:rPr lang="el-GR" smtClean="0"/>
              <a:t>26/9/2016</a:t>
            </a:fld>
            <a:endParaRPr lang="el-G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FEE6E-AEAD-42F1-A91B-3B0BB709A691}" type="slidenum">
              <a:rPr lang="el-GR" smtClean="0"/>
              <a:t>‹#›</a:t>
            </a:fld>
            <a:endParaRPr lang="el-GR" dirty="0"/>
          </a:p>
        </p:txBody>
      </p:sp>
    </p:spTree>
    <p:extLst>
      <p:ext uri="{BB962C8B-B14F-4D97-AF65-F5344CB8AC3E}">
        <p14:creationId xmlns:p14="http://schemas.microsoft.com/office/powerpoint/2010/main" val="392574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t>9/26/2016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t>‹#›</a:t>
            </a:fld>
            <a:endParaRPr lang="en-US" dirty="0"/>
          </a:p>
        </p:txBody>
      </p:sp>
    </p:spTree>
    <p:extLst>
      <p:ext uri="{BB962C8B-B14F-4D97-AF65-F5344CB8AC3E}">
        <p14:creationId xmlns:p14="http://schemas.microsoft.com/office/powerpoint/2010/main" val="60468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9/26/2016 6:38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25880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35</a:t>
            </a:fld>
            <a:endParaRPr lang="en-US" dirty="0"/>
          </a:p>
        </p:txBody>
      </p:sp>
    </p:spTree>
    <p:extLst>
      <p:ext uri="{BB962C8B-B14F-4D97-AF65-F5344CB8AC3E}">
        <p14:creationId xmlns:p14="http://schemas.microsoft.com/office/powerpoint/2010/main" val="19266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36</a:t>
            </a:fld>
            <a:endParaRPr lang="en-US" dirty="0"/>
          </a:p>
        </p:txBody>
      </p:sp>
    </p:spTree>
    <p:extLst>
      <p:ext uri="{BB962C8B-B14F-4D97-AF65-F5344CB8AC3E}">
        <p14:creationId xmlns:p14="http://schemas.microsoft.com/office/powerpoint/2010/main" val="425535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41</a:t>
            </a:fld>
            <a:endParaRPr lang="en-US" dirty="0"/>
          </a:p>
        </p:txBody>
      </p:sp>
    </p:spTree>
    <p:extLst>
      <p:ext uri="{BB962C8B-B14F-4D97-AF65-F5344CB8AC3E}">
        <p14:creationId xmlns:p14="http://schemas.microsoft.com/office/powerpoint/2010/main" val="286680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42</a:t>
            </a:fld>
            <a:endParaRPr lang="en-US" dirty="0"/>
          </a:p>
        </p:txBody>
      </p:sp>
    </p:spTree>
    <p:extLst>
      <p:ext uri="{BB962C8B-B14F-4D97-AF65-F5344CB8AC3E}">
        <p14:creationId xmlns:p14="http://schemas.microsoft.com/office/powerpoint/2010/main" val="359137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A5DF4-32B8-4129-A1E6-A43F1405F21F}" type="slidenum">
              <a:rPr lang="el-GR" altLang="el-GR" smtClean="0"/>
              <a:pPr>
                <a:spcBef>
                  <a:spcPct val="0"/>
                </a:spcBef>
              </a:pPr>
              <a:t>17</a:t>
            </a:fld>
            <a:endParaRPr lang="el-GR" altLang="el-GR"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318132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D7697-8F02-4D04-AD87-8B4F7010CD05}" type="slidenum">
              <a:rPr lang="el-GR" altLang="el-GR" smtClean="0"/>
              <a:pPr>
                <a:spcBef>
                  <a:spcPct val="0"/>
                </a:spcBef>
              </a:pPr>
              <a:t>19</a:t>
            </a:fld>
            <a:endParaRPr lang="el-GR" altLang="el-GR"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85505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C6F076-212B-4332-A073-4336A83489E0}" type="slidenum">
              <a:rPr lang="el-GR" altLang="el-GR" smtClean="0"/>
              <a:pPr>
                <a:spcBef>
                  <a:spcPct val="0"/>
                </a:spcBef>
              </a:pPr>
              <a:t>20</a:t>
            </a:fld>
            <a:endParaRPr lang="el-GR" altLang="el-GR"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115173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15B75-85D8-4755-BA31-D8CF0CCAC72E}" type="slidenum">
              <a:rPr lang="el-GR" altLang="el-GR" smtClean="0"/>
              <a:pPr>
                <a:spcBef>
                  <a:spcPct val="0"/>
                </a:spcBef>
              </a:pPr>
              <a:t>21</a:t>
            </a:fld>
            <a:endParaRPr lang="el-GR" altLang="el-GR"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321962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8A7D09-55B6-4038-A6B8-1007F4EA82FC}" type="slidenum">
              <a:rPr lang="el-GR" altLang="el-GR" smtClean="0"/>
              <a:pPr>
                <a:spcBef>
                  <a:spcPct val="0"/>
                </a:spcBef>
              </a:pPr>
              <a:t>22</a:t>
            </a:fld>
            <a:endParaRPr lang="el-GR" altLang="el-GR"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81245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1A7142-86E8-4BC1-94D8-CDDA653F9B9F}" type="slidenum">
              <a:rPr lang="el-GR" altLang="el-GR" smtClean="0"/>
              <a:pPr>
                <a:spcBef>
                  <a:spcPct val="0"/>
                </a:spcBef>
              </a:pPr>
              <a:t>23</a:t>
            </a:fld>
            <a:endParaRPr lang="el-GR" altLang="el-GR" dirty="0" smtClean="0"/>
          </a:p>
        </p:txBody>
      </p:sp>
      <p:sp>
        <p:nvSpPr>
          <p:cNvPr id="49155" name="Rectangle 2"/>
          <p:cNvSpPr>
            <a:spLocks noGrp="1" noRot="1" noChangeAspect="1" noChangeArrowheads="1" noTextEdit="1"/>
          </p:cNvSpPr>
          <p:nvPr>
            <p:ph type="sldImg"/>
          </p:nvPr>
        </p:nvSpPr>
        <p:spPr>
          <a:xfrm>
            <a:off x="1114425" y="881063"/>
            <a:ext cx="4649788" cy="3486150"/>
          </a:xfrm>
          <a:ln w="12700" cap="flat">
            <a:solidFill>
              <a:schemeClr val="tx1"/>
            </a:solidFill>
          </a:ln>
        </p:spPr>
      </p:sp>
      <p:sp>
        <p:nvSpPr>
          <p:cNvPr id="49156" name="Rectangle 3"/>
          <p:cNvSpPr>
            <a:spLocks noGrp="1" noChangeArrowheads="1"/>
          </p:cNvSpPr>
          <p:nvPr>
            <p:ph type="body" idx="1"/>
          </p:nvPr>
        </p:nvSpPr>
        <p:spPr>
          <a:xfrm>
            <a:off x="917575" y="4752975"/>
            <a:ext cx="5041900" cy="421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8" tIns="46460" rIns="92918" bIns="46460"/>
          <a:lstStyle/>
          <a:p>
            <a:pPr defTabSz="955675">
              <a:spcBef>
                <a:spcPct val="0"/>
              </a:spcBef>
            </a:pPr>
            <a:endParaRPr lang="en-US" altLang="el-GR" sz="2500" dirty="0" smtClean="0">
              <a:latin typeface="Times New Roman" panose="02020603050405020304" pitchFamily="18" charset="0"/>
            </a:endParaRPr>
          </a:p>
        </p:txBody>
      </p:sp>
    </p:spTree>
    <p:extLst>
      <p:ext uri="{BB962C8B-B14F-4D97-AF65-F5344CB8AC3E}">
        <p14:creationId xmlns:p14="http://schemas.microsoft.com/office/powerpoint/2010/main" val="61997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4473D1-FCD7-4E4E-BA38-9E5D883DAE7A}" type="slidenum">
              <a:rPr lang="el-GR" altLang="el-GR" smtClean="0"/>
              <a:pPr>
                <a:spcBef>
                  <a:spcPct val="0"/>
                </a:spcBef>
              </a:pPr>
              <a:t>24</a:t>
            </a:fld>
            <a:endParaRPr lang="el-GR" altLang="el-GR" dirty="0" smtClean="0"/>
          </a:p>
        </p:txBody>
      </p:sp>
      <p:sp>
        <p:nvSpPr>
          <p:cNvPr id="51203" name="Rectangle 2"/>
          <p:cNvSpPr>
            <a:spLocks noGrp="1" noRot="1" noChangeAspect="1" noChangeArrowheads="1" noTextEdit="1"/>
          </p:cNvSpPr>
          <p:nvPr>
            <p:ph type="sldImg"/>
          </p:nvPr>
        </p:nvSpPr>
        <p:spPr>
          <a:xfrm>
            <a:off x="960438" y="539750"/>
            <a:ext cx="2003425" cy="1503363"/>
          </a:xfrm>
          <a:ln w="12700" cap="flat">
            <a:solidFill>
              <a:schemeClr val="tx1"/>
            </a:solidFill>
          </a:ln>
        </p:spPr>
      </p:sp>
      <p:sp>
        <p:nvSpPr>
          <p:cNvPr id="51204" name="Rectangle 3"/>
          <p:cNvSpPr>
            <a:spLocks noGrp="1" noChangeArrowheads="1"/>
          </p:cNvSpPr>
          <p:nvPr>
            <p:ph type="body" idx="1"/>
          </p:nvPr>
        </p:nvSpPr>
        <p:spPr>
          <a:xfrm>
            <a:off x="933450" y="2154238"/>
            <a:ext cx="5041900" cy="723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6466" rIns="91330" bIns="46466"/>
          <a:lstStyle/>
          <a:p>
            <a:pPr eaLnBrk="1" hangingPunct="1"/>
            <a:endParaRPr lang="en-GB" altLang="el-GR" dirty="0" smtClean="0"/>
          </a:p>
        </p:txBody>
      </p:sp>
    </p:spTree>
    <p:extLst>
      <p:ext uri="{BB962C8B-B14F-4D97-AF65-F5344CB8AC3E}">
        <p14:creationId xmlns:p14="http://schemas.microsoft.com/office/powerpoint/2010/main" val="260388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27</a:t>
            </a:fld>
            <a:endParaRPr lang="en-US" dirty="0"/>
          </a:p>
        </p:txBody>
      </p:sp>
    </p:spTree>
    <p:extLst>
      <p:ext uri="{BB962C8B-B14F-4D97-AF65-F5344CB8AC3E}">
        <p14:creationId xmlns:p14="http://schemas.microsoft.com/office/powerpoint/2010/main" val="1816568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886"/>
            <a:ext cx="9144000" cy="1569660"/>
          </a:xfrm>
          <a:prstGeom prst="rect">
            <a:avLst/>
          </a:prstGeom>
        </p:spPr>
        <p:txBody>
          <a:bodyPr wrap="square">
            <a:spAutoFit/>
          </a:bodyPr>
          <a:lstStyle/>
          <a:p>
            <a:pPr algn="ctr"/>
            <a:r>
              <a:rPr lang="el-GR" sz="3200" b="1" dirty="0">
                <a:solidFill>
                  <a:srgbClr val="FFFF00"/>
                </a:solidFill>
                <a:latin typeface="Arial" panose="020B0604020202020204" pitchFamily="34" charset="0"/>
                <a:cs typeface="Arial" panose="020B0604020202020204" pitchFamily="34" charset="0"/>
              </a:rPr>
              <a:t>Η συμβολή της Ιαματικής </a:t>
            </a:r>
            <a:r>
              <a:rPr lang="en-US" sz="3200" b="1" dirty="0" smtClean="0">
                <a:solidFill>
                  <a:srgbClr val="FFFF00"/>
                </a:solidFill>
                <a:latin typeface="Arial" panose="020B0604020202020204" pitchFamily="34" charset="0"/>
                <a:cs typeface="Arial" panose="020B0604020202020204" pitchFamily="34" charset="0"/>
              </a:rPr>
              <a:t> </a:t>
            </a:r>
            <a:r>
              <a:rPr lang="el-GR" sz="3200" b="1" dirty="0" smtClean="0">
                <a:solidFill>
                  <a:srgbClr val="FFFF00"/>
                </a:solidFill>
                <a:latin typeface="Arial" panose="020B0604020202020204" pitchFamily="34" charset="0"/>
                <a:cs typeface="Arial" panose="020B0604020202020204" pitchFamily="34" charset="0"/>
              </a:rPr>
              <a:t>Λουτροθεραπείας </a:t>
            </a:r>
            <a:endParaRPr lang="en-US" sz="3200" b="1" dirty="0" smtClean="0">
              <a:solidFill>
                <a:srgbClr val="FFFF00"/>
              </a:solidFill>
              <a:latin typeface="Arial" panose="020B0604020202020204" pitchFamily="34" charset="0"/>
              <a:cs typeface="Arial" panose="020B0604020202020204" pitchFamily="34" charset="0"/>
            </a:endParaRPr>
          </a:p>
          <a:p>
            <a:pPr algn="ctr"/>
            <a:endParaRPr lang="en-US" sz="3200" b="1" dirty="0">
              <a:solidFill>
                <a:srgbClr val="FFFF00"/>
              </a:solidFill>
              <a:latin typeface="Arial" panose="020B0604020202020204" pitchFamily="34" charset="0"/>
              <a:cs typeface="Arial" panose="020B0604020202020204" pitchFamily="34" charset="0"/>
            </a:endParaRPr>
          </a:p>
          <a:p>
            <a:pPr algn="ctr"/>
            <a:r>
              <a:rPr lang="el-GR" sz="3200" b="1" dirty="0" smtClean="0">
                <a:solidFill>
                  <a:srgbClr val="FFFF00"/>
                </a:solidFill>
                <a:latin typeface="Arial" panose="020B0604020202020204" pitchFamily="34" charset="0"/>
                <a:cs typeface="Arial" panose="020B0604020202020204" pitchFamily="34" charset="0"/>
              </a:rPr>
              <a:t>στα </a:t>
            </a:r>
            <a:r>
              <a:rPr lang="el-GR" sz="3200" b="1" dirty="0">
                <a:solidFill>
                  <a:srgbClr val="FFFF00"/>
                </a:solidFill>
                <a:latin typeface="Arial" panose="020B0604020202020204" pitchFamily="34" charset="0"/>
                <a:cs typeface="Arial" panose="020B0604020202020204" pitchFamily="34" charset="0"/>
              </a:rPr>
              <a:t>πλαίσια </a:t>
            </a:r>
            <a:r>
              <a:rPr lang="el-GR" sz="3200" b="1" dirty="0" smtClean="0">
                <a:solidFill>
                  <a:srgbClr val="FFFF00"/>
                </a:solidFill>
                <a:latin typeface="Arial" panose="020B0604020202020204" pitchFamily="34" charset="0"/>
                <a:cs typeface="Arial" panose="020B0604020202020204" pitchFamily="34" charset="0"/>
              </a:rPr>
              <a:t>της </a:t>
            </a:r>
            <a:r>
              <a:rPr lang="el-GR" sz="3200" b="1" dirty="0">
                <a:solidFill>
                  <a:srgbClr val="FFFF00"/>
                </a:solidFill>
                <a:latin typeface="Arial" panose="020B0604020202020204" pitchFamily="34" charset="0"/>
                <a:cs typeface="Arial" panose="020B0604020202020204" pitchFamily="34" charset="0"/>
              </a:rPr>
              <a:t>Αποκατάστασης</a:t>
            </a:r>
            <a:endParaRPr lang="el-GR" sz="3200" dirty="0">
              <a:solidFill>
                <a:srgbClr val="FFFF00"/>
              </a:solidFill>
            </a:endParaRPr>
          </a:p>
        </p:txBody>
      </p:sp>
      <p:sp>
        <p:nvSpPr>
          <p:cNvPr id="6" name="Rectangle 5"/>
          <p:cNvSpPr/>
          <p:nvPr/>
        </p:nvSpPr>
        <p:spPr>
          <a:xfrm>
            <a:off x="179512" y="2564904"/>
            <a:ext cx="8964488" cy="1938992"/>
          </a:xfrm>
          <a:prstGeom prst="rect">
            <a:avLst/>
          </a:prstGeom>
        </p:spPr>
        <p:txBody>
          <a:bodyPr wrap="square">
            <a:spAutoFit/>
          </a:bodyPr>
          <a:lstStyle/>
          <a:p>
            <a:pPr algn="ctr"/>
            <a:endParaRPr lang="en-US" sz="3200" b="1" dirty="0" smtClean="0">
              <a:latin typeface="Arial" panose="020B0604020202020204" pitchFamily="34" charset="0"/>
              <a:cs typeface="Arial" panose="020B0604020202020204" pitchFamily="34" charset="0"/>
            </a:endParaRPr>
          </a:p>
          <a:p>
            <a:pPr algn="ctr"/>
            <a:r>
              <a:rPr lang="el-GR" sz="3200" b="1" dirty="0" smtClean="0">
                <a:latin typeface="Arial" panose="020B0604020202020204" pitchFamily="34" charset="0"/>
                <a:cs typeface="Arial" panose="020B0604020202020204" pitchFamily="34" charset="0"/>
              </a:rPr>
              <a:t>Ξανθή</a:t>
            </a:r>
            <a:r>
              <a:rPr lang="el-GR" sz="2800" b="1" dirty="0" smtClean="0">
                <a:latin typeface="Arial" panose="020B0604020202020204" pitchFamily="34" charset="0"/>
                <a:cs typeface="Arial" panose="020B0604020202020204" pitchFamily="34" charset="0"/>
              </a:rPr>
              <a:t> </a:t>
            </a:r>
            <a:r>
              <a:rPr lang="el-GR" sz="2800" b="1" dirty="0">
                <a:latin typeface="Arial" panose="020B0604020202020204" pitchFamily="34" charset="0"/>
                <a:cs typeface="Arial" panose="020B0604020202020204" pitchFamily="34" charset="0"/>
              </a:rPr>
              <a:t>Μιχαήλ </a:t>
            </a:r>
            <a:r>
              <a:rPr lang="en-US" sz="2800" b="1" dirty="0" smtClean="0">
                <a:latin typeface="Arial" panose="020B0604020202020204" pitchFamily="34" charset="0"/>
                <a:cs typeface="Arial" panose="020B0604020202020204" pitchFamily="34" charset="0"/>
              </a:rPr>
              <a:t> </a:t>
            </a:r>
            <a:r>
              <a:rPr lang="el-GR" sz="2800" b="1" dirty="0" smtClean="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r>
              <a:rPr lang="el-GR" sz="2800" b="1" dirty="0" smtClean="0">
                <a:latin typeface="Arial" panose="020B0604020202020204" pitchFamily="34" charset="0"/>
                <a:cs typeface="Arial" panose="020B0604020202020204" pitchFamily="34" charset="0"/>
              </a:rPr>
              <a:t>Μαριάνθη </a:t>
            </a:r>
            <a:r>
              <a:rPr lang="el-GR" sz="2800" b="1" dirty="0">
                <a:latin typeface="Arial" panose="020B0604020202020204" pitchFamily="34" charset="0"/>
                <a:cs typeface="Arial" panose="020B0604020202020204" pitchFamily="34" charset="0"/>
              </a:rPr>
              <a:t>Τζάρα</a:t>
            </a:r>
          </a:p>
          <a:p>
            <a:pPr algn="ctr"/>
            <a:r>
              <a:rPr lang="el-GR" sz="2800" b="1" dirty="0">
                <a:latin typeface="Arial" panose="020B0604020202020204" pitchFamily="34" charset="0"/>
                <a:cs typeface="Arial" panose="020B0604020202020204" pitchFamily="34" charset="0"/>
              </a:rPr>
              <a:t> </a:t>
            </a:r>
          </a:p>
          <a:p>
            <a:pPr algn="ctr"/>
            <a:r>
              <a:rPr lang="el-GR" sz="2800" b="1" dirty="0">
                <a:latin typeface="Arial" panose="020B0604020202020204" pitchFamily="34" charset="0"/>
                <a:cs typeface="Arial" panose="020B0604020202020204" pitchFamily="34" charset="0"/>
              </a:rPr>
              <a:t>Ιατροί Φυσικής Ιατρικής &amp; Αποκατάστασης </a:t>
            </a:r>
          </a:p>
        </p:txBody>
      </p:sp>
      <p:sp>
        <p:nvSpPr>
          <p:cNvPr id="7" name="Rectangle 6"/>
          <p:cNvSpPr/>
          <p:nvPr/>
        </p:nvSpPr>
        <p:spPr>
          <a:xfrm>
            <a:off x="0" y="4581128"/>
            <a:ext cx="9144000" cy="1569660"/>
          </a:xfrm>
          <a:prstGeom prst="rect">
            <a:avLst/>
          </a:prstGeom>
        </p:spPr>
        <p:txBody>
          <a:bodyPr wrap="square">
            <a:spAutoFit/>
          </a:bodyPr>
          <a:lstStyle/>
          <a:p>
            <a:pPr algn="ctr"/>
            <a:endParaRPr lang="el-GR" sz="2400" dirty="0">
              <a:solidFill>
                <a:srgbClr val="FFFF00"/>
              </a:solidFill>
              <a:latin typeface="Arial" panose="020B0604020202020204" pitchFamily="34" charset="0"/>
              <a:cs typeface="Arial" panose="020B0604020202020204" pitchFamily="34" charset="0"/>
            </a:endParaRPr>
          </a:p>
          <a:p>
            <a:pPr algn="ctr"/>
            <a:endParaRPr lang="en-US" sz="2400" dirty="0" smtClean="0">
              <a:solidFill>
                <a:srgbClr val="FFFF00"/>
              </a:solidFill>
              <a:latin typeface="Arial" panose="020B0604020202020204" pitchFamily="34" charset="0"/>
              <a:cs typeface="Arial" panose="020B0604020202020204" pitchFamily="34" charset="0"/>
            </a:endParaRPr>
          </a:p>
          <a:p>
            <a:pPr algn="ctr"/>
            <a:r>
              <a:rPr lang="el-GR" sz="2400" dirty="0" smtClean="0">
                <a:solidFill>
                  <a:srgbClr val="FFFF00"/>
                </a:solidFill>
                <a:latin typeface="Arial" panose="020B0604020202020204" pitchFamily="34" charset="0"/>
                <a:cs typeface="Arial" panose="020B0604020202020204" pitchFamily="34" charset="0"/>
              </a:rPr>
              <a:t>Ιαματικά </a:t>
            </a:r>
            <a:r>
              <a:rPr lang="el-GR" sz="2400" dirty="0">
                <a:solidFill>
                  <a:srgbClr val="FFFF00"/>
                </a:solidFill>
                <a:latin typeface="Arial" panose="020B0604020202020204" pitchFamily="34" charset="0"/>
                <a:cs typeface="Arial" panose="020B0604020202020204" pitchFamily="34" charset="0"/>
              </a:rPr>
              <a:t>Νερά  &amp; Κοινωνικός Θερμαλισμός</a:t>
            </a:r>
          </a:p>
          <a:p>
            <a:pPr algn="ctr"/>
            <a:r>
              <a:rPr lang="el-GR" sz="2400" dirty="0" smtClean="0">
                <a:solidFill>
                  <a:srgbClr val="FFFF00"/>
                </a:solidFill>
                <a:latin typeface="Arial" panose="020B0604020202020204" pitchFamily="34" charset="0"/>
                <a:cs typeface="Arial" panose="020B0604020202020204" pitchFamily="34" charset="0"/>
              </a:rPr>
              <a:t>Ικαρία </a:t>
            </a:r>
            <a:r>
              <a:rPr lang="el-GR" sz="2400" dirty="0">
                <a:solidFill>
                  <a:srgbClr val="FFFF00"/>
                </a:solidFill>
                <a:latin typeface="Arial" panose="020B0604020202020204" pitchFamily="34" charset="0"/>
                <a:cs typeface="Arial" panose="020B0604020202020204" pitchFamily="34" charset="0"/>
              </a:rPr>
              <a:t>30/9-1/10/2016  </a:t>
            </a:r>
          </a:p>
        </p:txBody>
      </p:sp>
    </p:spTree>
    <p:extLst>
      <p:ext uri="{BB962C8B-B14F-4D97-AF65-F5344CB8AC3E}">
        <p14:creationId xmlns:p14="http://schemas.microsoft.com/office/powerpoint/2010/main" val="25401856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60648"/>
            <a:ext cx="8568952" cy="5764142"/>
          </a:xfrm>
          <a:prstGeom prst="rect">
            <a:avLst/>
          </a:prstGeom>
        </p:spPr>
        <p:txBody>
          <a:bodyPr wrap="square">
            <a:spAutoFit/>
          </a:bodyPr>
          <a:lstStyle/>
          <a:p>
            <a:pPr indent="457200" algn="ctr">
              <a:lnSpc>
                <a:spcPct val="107000"/>
              </a:lnSpc>
              <a:spcAft>
                <a:spcPts val="0"/>
              </a:spcAft>
            </a:pPr>
            <a:endParaRPr lang="en-US" sz="32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07000"/>
              </a:lnSpc>
              <a:spcAft>
                <a:spcPts val="0"/>
              </a:spcAft>
            </a:pPr>
            <a:r>
              <a:rPr lang="el-GR" sz="2800" b="1" dirty="0" smtClean="0">
                <a:latin typeface="Arial" panose="020B0604020202020204" pitchFamily="34" charset="0"/>
                <a:ea typeface="Times New Roman" panose="02020603050405020304" pitchFamily="18" charset="0"/>
              </a:rPr>
              <a:t>(Παγκόσμιος Οργανισμός </a:t>
            </a:r>
            <a:r>
              <a:rPr lang="el-GR" sz="2800" b="1" dirty="0">
                <a:latin typeface="Arial" panose="020B0604020202020204" pitchFamily="34" charset="0"/>
                <a:ea typeface="Times New Roman" panose="02020603050405020304" pitchFamily="18" charset="0"/>
              </a:rPr>
              <a:t>Υγείας </a:t>
            </a:r>
            <a:r>
              <a:rPr lang="en-US" sz="2800" b="1" dirty="0" smtClean="0">
                <a:latin typeface="Arial" panose="020B0604020202020204" pitchFamily="34" charset="0"/>
                <a:ea typeface="Times New Roman" panose="02020603050405020304" pitchFamily="18" charset="0"/>
              </a:rPr>
              <a:t>WHO)</a:t>
            </a:r>
            <a:endParaRPr lang="el-GR" sz="2800" b="1" dirty="0" smtClean="0">
              <a:latin typeface="Arial" panose="020B0604020202020204" pitchFamily="34" charset="0"/>
              <a:ea typeface="Times New Roman" panose="02020603050405020304" pitchFamily="18" charset="0"/>
            </a:endParaRPr>
          </a:p>
          <a:p>
            <a:pPr lvl="1" indent="457200">
              <a:lnSpc>
                <a:spcPct val="107000"/>
              </a:lnSpc>
            </a:pPr>
            <a:endParaRPr lang="el-GR" sz="32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endParaRPr lang="el-GR"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US"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Y</a:t>
            </a:r>
            <a:r>
              <a:rPr lang="el-GR"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γεία</a:t>
            </a:r>
            <a:r>
              <a:rPr lang="en-US"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ορίζεται </a:t>
            </a:r>
            <a:r>
              <a:rPr lang="el-G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η κατάσταση πλήρους σωματικής, ψυχικής και κοινωνικής ευεξίας του ατόμου και όχι μόνο η απουσία ασθένειας ή αναπηρίας (WHO 1946</a:t>
            </a:r>
            <a:r>
              <a:rPr lang="el-GR"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endParaRPr lang="en-US"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US" sz="2400" dirty="0" smtClean="0">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περιλαμβάνει </a:t>
            </a:r>
            <a:r>
              <a:rPr lang="el-GR" sz="2400" dirty="0">
                <a:latin typeface="Arial" panose="020B0604020202020204" pitchFamily="34" charset="0"/>
                <a:ea typeface="Calibri" panose="020F0502020204030204" pitchFamily="34" charset="0"/>
                <a:cs typeface="Times New Roman" panose="02020603050405020304" pitchFamily="18" charset="0"/>
              </a:rPr>
              <a:t>και τους θετικούς δείκτες εκτίμησης της κατάστασης υγείας </a:t>
            </a:r>
            <a:r>
              <a:rPr lang="el-GR" sz="2400" dirty="0" smtClean="0">
                <a:latin typeface="Arial" panose="020B0604020202020204" pitchFamily="34" charset="0"/>
                <a:ea typeface="Calibri" panose="020F0502020204030204" pitchFamily="34" charset="0"/>
                <a:cs typeface="Times New Roman" panose="02020603050405020304" pitchFamily="18" charset="0"/>
              </a:rPr>
              <a:t> από </a:t>
            </a:r>
            <a:r>
              <a:rPr lang="el-GR" sz="2400" dirty="0">
                <a:latin typeface="Arial" panose="020B0604020202020204" pitchFamily="34" charset="0"/>
                <a:ea typeface="Calibri" panose="020F0502020204030204" pitchFamily="34" charset="0"/>
                <a:cs typeface="Times New Roman" panose="02020603050405020304" pitchFamily="18" charset="0"/>
              </a:rPr>
              <a:t>τα ίδια τα άτομα.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549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6650603"/>
          </a:xfrm>
          <a:prstGeom prst="rect">
            <a:avLst/>
          </a:prstGeom>
        </p:spPr>
        <p:txBody>
          <a:bodyPr wrap="square">
            <a:spAutoFit/>
          </a:bodyPr>
          <a:lstStyle/>
          <a:p>
            <a:pPr>
              <a:lnSpc>
                <a:spcPct val="107000"/>
              </a:lnSpc>
              <a:spcAft>
                <a:spcPts val="800"/>
              </a:spcAft>
            </a:pPr>
            <a:r>
              <a:rPr lang="el-GR" sz="2800" dirty="0" smtClean="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l-GR" sz="2800" dirty="0" smtClean="0">
                <a:latin typeface="Arial" panose="020B0604020202020204" pitchFamily="34" charset="0"/>
                <a:ea typeface="Calibri" panose="020F0502020204030204" pitchFamily="34" charset="0"/>
                <a:cs typeface="Times New Roman" panose="02020603050405020304" pitchFamily="18" charset="0"/>
              </a:rPr>
              <a:t>Παγκόσμιος  </a:t>
            </a:r>
            <a:r>
              <a:rPr lang="el-GR" sz="2800" dirty="0">
                <a:latin typeface="Arial" panose="020B0604020202020204" pitchFamily="34" charset="0"/>
                <a:ea typeface="Calibri" panose="020F0502020204030204" pitchFamily="34" charset="0"/>
                <a:cs typeface="Times New Roman" panose="02020603050405020304" pitchFamily="18" charset="0"/>
              </a:rPr>
              <a:t>Οργανισμό Υγείας (</a:t>
            </a:r>
            <a:r>
              <a:rPr lang="en-US" sz="2800" dirty="0">
                <a:latin typeface="Arial" panose="020B0604020202020204" pitchFamily="34" charset="0"/>
                <a:ea typeface="Calibri" panose="020F0502020204030204" pitchFamily="34" charset="0"/>
                <a:cs typeface="Times New Roman" panose="02020603050405020304" pitchFamily="18" charset="0"/>
              </a:rPr>
              <a:t>WHO</a:t>
            </a:r>
            <a:r>
              <a:rPr lang="el-GR" sz="2800" dirty="0" smtClean="0">
                <a:latin typeface="Arial" panose="020B0604020202020204" pitchFamily="34" charset="0"/>
                <a:ea typeface="Calibri" panose="020F0502020204030204" pitchFamily="34" charset="0"/>
                <a:cs typeface="Times New Roman" panose="02020603050405020304" pitchFamily="18" charset="0"/>
              </a:rPr>
              <a:t>)</a:t>
            </a:r>
            <a:endParaRPr lang="en-US" sz="28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800" dirty="0">
                <a:solidFill>
                  <a:srgbClr val="FFFF00"/>
                </a:solidFill>
                <a:latin typeface="Arial" panose="020B0604020202020204" pitchFamily="34" charset="0"/>
                <a:ea typeface="Calibri" panose="020F0502020204030204" pitchFamily="34" charset="0"/>
                <a:cs typeface="Times New Roman" panose="02020603050405020304" pitchFamily="18" charset="0"/>
              </a:rPr>
              <a:t>αναγνωρίζοντας   τη  Διεθνή Ταξινόμηση της Λειτουργικότητας, της Αναπηρίας και της Υγείας </a:t>
            </a:r>
            <a:endParaRPr lang="en-US"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r>
              <a:rPr lang="en-US"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ICF</a:t>
            </a:r>
            <a:r>
              <a:rPr lang="el-G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 2001</a:t>
            </a:r>
            <a:r>
              <a:rPr lang="el-GR"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endParaRPr lang="en-US"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  για τον </a:t>
            </a:r>
            <a:r>
              <a:rPr lang="el-GR" sz="2400" dirty="0">
                <a:latin typeface="Arial" panose="020B0604020202020204" pitchFamily="34" charset="0"/>
                <a:ea typeface="Calibri" panose="020F0502020204030204" pitchFamily="34" charset="0"/>
                <a:cs typeface="Times New Roman" panose="02020603050405020304" pitchFamily="18" charset="0"/>
              </a:rPr>
              <a:t>ορισμό των καταστάσεων υγείας,  τη  σημαντικότητα των περιβαλλοντικών και ατομικών παραγόντων </a:t>
            </a:r>
            <a:r>
              <a:rPr lang="el-GR" sz="2400" dirty="0" smtClean="0">
                <a:latin typeface="Arial" panose="020B0604020202020204" pitchFamily="34" charset="0"/>
                <a:ea typeface="Calibri" panose="020F0502020204030204" pitchFamily="34" charset="0"/>
                <a:cs typeface="Times New Roman" panose="02020603050405020304" pitchFamily="18" charset="0"/>
              </a:rPr>
              <a:t>πλαισίου.  </a:t>
            </a:r>
            <a:endParaRPr lang="en-US" sz="2400"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Σωματικές δομές και </a:t>
            </a:r>
            <a:r>
              <a:rPr lang="el-GR"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Λειτουργικότητα  </a:t>
            </a:r>
            <a:endParaRPr lang="en-US"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Δραστηριότητες</a:t>
            </a:r>
            <a:endParaRPr lang="en-US"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Συμμετοχή  </a:t>
            </a:r>
            <a:endParaRPr lang="en-US" sz="24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 </a:t>
            </a:r>
            <a:r>
              <a:rPr lang="el-GR" sz="2400" dirty="0">
                <a:latin typeface="Arial" panose="020B0604020202020204" pitchFamily="34" charset="0"/>
                <a:ea typeface="Calibri" panose="020F0502020204030204" pitchFamily="34" charset="0"/>
                <a:cs typeface="Times New Roman" panose="02020603050405020304" pitchFamily="18" charset="0"/>
              </a:rPr>
              <a:t>καθορίζουν την αληθινή έννοια της  </a:t>
            </a:r>
            <a:r>
              <a:rPr lang="el-GR" sz="2400" dirty="0" smtClean="0">
                <a:latin typeface="Arial" panose="020B0604020202020204" pitchFamily="34" charset="0"/>
                <a:ea typeface="Calibri" panose="020F0502020204030204" pitchFamily="34" charset="0"/>
                <a:cs typeface="Times New Roman" panose="02020603050405020304" pitchFamily="18" charset="0"/>
              </a:rPr>
              <a:t> </a:t>
            </a:r>
            <a:r>
              <a:rPr lang="el-G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r>
              <a:rPr lang="el-G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κατάστασης υγείας</a:t>
            </a: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endParaRPr lang="el-G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33361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9144000" cy="3970318"/>
          </a:xfrm>
          <a:prstGeom prst="rect">
            <a:avLst/>
          </a:prstGeom>
        </p:spPr>
        <p:txBody>
          <a:bodyPr wrap="square">
            <a:spAutoFit/>
          </a:bodyPr>
          <a:lstStyle/>
          <a:p>
            <a:r>
              <a:rPr lang="el-GR" sz="2800" dirty="0">
                <a:solidFill>
                  <a:srgbClr val="FFFF00"/>
                </a:solidFill>
                <a:latin typeface="Arial" panose="020B0604020202020204" pitchFamily="34" charset="0"/>
                <a:ea typeface="Times New Roman" panose="02020603050405020304" pitchFamily="18" charset="0"/>
              </a:rPr>
              <a:t>Η  </a:t>
            </a:r>
            <a:r>
              <a:rPr lang="el-GR" sz="2800" dirty="0" smtClean="0">
                <a:solidFill>
                  <a:srgbClr val="FFFF00"/>
                </a:solidFill>
                <a:latin typeface="Arial" panose="020B0604020202020204" pitchFamily="34" charset="0"/>
                <a:ea typeface="Times New Roman" panose="02020603050405020304" pitchFamily="18" charset="0"/>
              </a:rPr>
              <a:t>Ιαματική </a:t>
            </a:r>
            <a:r>
              <a:rPr lang="el-GR" sz="2800" dirty="0">
                <a:solidFill>
                  <a:srgbClr val="FFFF00"/>
                </a:solidFill>
                <a:latin typeface="Arial" panose="020B0604020202020204" pitchFamily="34" charset="0"/>
                <a:ea typeface="Times New Roman" panose="02020603050405020304" pitchFamily="18" charset="0"/>
              </a:rPr>
              <a:t>Λουτροθεραπεία </a:t>
            </a:r>
            <a:r>
              <a:rPr lang="el-GR" sz="2800" dirty="0">
                <a:latin typeface="Arial" panose="020B0604020202020204" pitchFamily="34" charset="0"/>
                <a:ea typeface="Times New Roman" panose="02020603050405020304" pitchFamily="18" charset="0"/>
              </a:rPr>
              <a:t>βρίσκει ευρύτερη εφαρμογή  στην Ευρώπη τους δύο τελευταίους </a:t>
            </a:r>
            <a:r>
              <a:rPr lang="el-GR" sz="2800" dirty="0" smtClean="0">
                <a:latin typeface="Arial" panose="020B0604020202020204" pitchFamily="34" charset="0"/>
                <a:ea typeface="Times New Roman" panose="02020603050405020304" pitchFamily="18" charset="0"/>
              </a:rPr>
              <a:t>αιώνες</a:t>
            </a:r>
          </a:p>
          <a:p>
            <a:endParaRPr lang="el-GR" sz="2800" dirty="0" smtClean="0">
              <a:latin typeface="Arial" panose="020B0604020202020204" pitchFamily="34" charset="0"/>
              <a:ea typeface="Times New Roman" panose="02020603050405020304" pitchFamily="18" charset="0"/>
            </a:endParaRPr>
          </a:p>
          <a:p>
            <a:pPr algn="ctr"/>
            <a:r>
              <a:rPr lang="el-GR" sz="2800" dirty="0" smtClean="0">
                <a:latin typeface="Arial" panose="020B0604020202020204" pitchFamily="34" charset="0"/>
                <a:ea typeface="Times New Roman" panose="02020603050405020304" pitchFamily="18" charset="0"/>
              </a:rPr>
              <a:t> </a:t>
            </a:r>
            <a:r>
              <a:rPr lang="el-GR" sz="2800" dirty="0" smtClean="0">
                <a:solidFill>
                  <a:srgbClr val="FFFF00"/>
                </a:solidFill>
                <a:latin typeface="Arial" panose="020B0604020202020204" pitchFamily="34" charset="0"/>
                <a:ea typeface="Times New Roman" panose="02020603050405020304" pitchFamily="18" charset="0"/>
              </a:rPr>
              <a:t>νέα θερμαλιστικά </a:t>
            </a:r>
            <a:r>
              <a:rPr lang="el-GR" sz="2800" dirty="0">
                <a:solidFill>
                  <a:srgbClr val="FFFF00"/>
                </a:solidFill>
                <a:latin typeface="Arial" panose="020B0604020202020204" pitchFamily="34" charset="0"/>
                <a:ea typeface="Times New Roman" panose="02020603050405020304" pitchFamily="18" charset="0"/>
              </a:rPr>
              <a:t>κέντρα </a:t>
            </a:r>
          </a:p>
          <a:p>
            <a:r>
              <a:rPr lang="el-GR" sz="2800" dirty="0" smtClean="0">
                <a:latin typeface="Arial" panose="020B0604020202020204" pitchFamily="34" charset="0"/>
                <a:ea typeface="Times New Roman" panose="02020603050405020304" pitchFamily="18" charset="0"/>
              </a:rPr>
              <a:t>σε </a:t>
            </a:r>
            <a:r>
              <a:rPr lang="el-GR" sz="2800" dirty="0">
                <a:latin typeface="Arial" panose="020B0604020202020204" pitchFamily="34" charset="0"/>
                <a:ea typeface="Times New Roman" panose="02020603050405020304" pitchFamily="18" charset="0"/>
              </a:rPr>
              <a:t>πολλές χώρες της Ευρώπης ( Γερμανία, Αυστρία, </a:t>
            </a:r>
            <a:r>
              <a:rPr lang="el-GR" sz="2800" dirty="0" smtClean="0">
                <a:latin typeface="Arial" panose="020B0604020202020204" pitchFamily="34" charset="0"/>
                <a:ea typeface="Times New Roman" panose="02020603050405020304" pitchFamily="18" charset="0"/>
              </a:rPr>
              <a:t>Γαλλία,  Ιταλία, Ουγγαρία, Τσεχία</a:t>
            </a:r>
            <a:r>
              <a:rPr lang="el-GR" sz="2800" dirty="0">
                <a:latin typeface="Arial" panose="020B0604020202020204" pitchFamily="34" charset="0"/>
                <a:ea typeface="Times New Roman" panose="02020603050405020304" pitchFamily="18" charset="0"/>
              </a:rPr>
              <a:t>, Σλοβακία</a:t>
            </a:r>
            <a:r>
              <a:rPr lang="el-GR" sz="2800" dirty="0" smtClean="0">
                <a:latin typeface="Arial" panose="020B0604020202020204" pitchFamily="34" charset="0"/>
                <a:ea typeface="Times New Roman" panose="02020603050405020304" pitchFamily="18" charset="0"/>
              </a:rPr>
              <a:t>)</a:t>
            </a:r>
            <a:endParaRPr lang="el-GR" sz="2800" dirty="0">
              <a:latin typeface="Arial" panose="020B0604020202020204" pitchFamily="34" charset="0"/>
              <a:ea typeface="Times New Roman" panose="02020603050405020304" pitchFamily="18" charset="0"/>
            </a:endParaRPr>
          </a:p>
          <a:p>
            <a:endParaRPr lang="el-GR" sz="2800" dirty="0" smtClean="0">
              <a:latin typeface="Arial" panose="020B0604020202020204" pitchFamily="34" charset="0"/>
              <a:ea typeface="Times New Roman" panose="02020603050405020304" pitchFamily="18" charset="0"/>
            </a:endParaRPr>
          </a:p>
          <a:p>
            <a:endParaRPr lang="el-GR" sz="2800" dirty="0" smtClean="0">
              <a:latin typeface="Arial" panose="020B0604020202020204" pitchFamily="34" charset="0"/>
              <a:ea typeface="Times New Roman" panose="02020603050405020304" pitchFamily="18" charset="0"/>
            </a:endParaRPr>
          </a:p>
          <a:p>
            <a:endParaRPr lang="el-GR" sz="2800" dirty="0"/>
          </a:p>
        </p:txBody>
      </p:sp>
      <p:sp>
        <p:nvSpPr>
          <p:cNvPr id="6" name="Rectangle 5"/>
          <p:cNvSpPr/>
          <p:nvPr/>
        </p:nvSpPr>
        <p:spPr>
          <a:xfrm>
            <a:off x="0" y="3212976"/>
            <a:ext cx="9144000" cy="3539430"/>
          </a:xfrm>
          <a:prstGeom prst="rect">
            <a:avLst/>
          </a:prstGeom>
        </p:spPr>
        <p:txBody>
          <a:bodyPr wrap="square">
            <a:spAutoFit/>
          </a:bodyPr>
          <a:lstStyle/>
          <a:p>
            <a:pPr algn="ctr"/>
            <a:endParaRPr lang="el-GR" sz="2800" dirty="0" smtClean="0">
              <a:solidFill>
                <a:srgbClr val="FFFF00"/>
              </a:solidFill>
              <a:latin typeface="Arial" panose="020B0604020202020204" pitchFamily="34" charset="0"/>
              <a:ea typeface="Times New Roman" panose="02020603050405020304" pitchFamily="18" charset="0"/>
            </a:endParaRPr>
          </a:p>
          <a:p>
            <a:pPr algn="ctr"/>
            <a:r>
              <a:rPr lang="el-GR" sz="2800" dirty="0" smtClean="0">
                <a:solidFill>
                  <a:srgbClr val="FFFF00"/>
                </a:solidFill>
                <a:latin typeface="Arial" panose="020B0604020202020204" pitchFamily="34" charset="0"/>
                <a:ea typeface="Times New Roman" panose="02020603050405020304" pitchFamily="18" charset="0"/>
              </a:rPr>
              <a:t>πολλά Κέντρα Αποκατάστασης </a:t>
            </a:r>
          </a:p>
          <a:p>
            <a:pPr algn="ctr"/>
            <a:endParaRPr lang="el-GR" sz="2800" dirty="0" smtClean="0">
              <a:solidFill>
                <a:srgbClr val="FFFF00"/>
              </a:solidFill>
              <a:latin typeface="Arial" panose="020B0604020202020204" pitchFamily="34" charset="0"/>
              <a:ea typeface="Times New Roman" panose="02020603050405020304" pitchFamily="18" charset="0"/>
            </a:endParaRPr>
          </a:p>
          <a:p>
            <a:r>
              <a:rPr lang="el-GR" sz="2800" dirty="0" smtClean="0">
                <a:solidFill>
                  <a:srgbClr val="FFFF00"/>
                </a:solidFill>
                <a:latin typeface="Arial" panose="020B0604020202020204" pitchFamily="34" charset="0"/>
                <a:ea typeface="Times New Roman" panose="02020603050405020304" pitchFamily="18" charset="0"/>
              </a:rPr>
              <a:t>  </a:t>
            </a:r>
            <a:r>
              <a:rPr lang="el-GR" sz="2800" dirty="0" smtClean="0">
                <a:latin typeface="Arial" panose="020B0604020202020204" pitchFamily="34" charset="0"/>
                <a:ea typeface="Times New Roman" panose="02020603050405020304" pitchFamily="18" charset="0"/>
              </a:rPr>
              <a:t>δημιουργούνται</a:t>
            </a:r>
            <a:r>
              <a:rPr lang="el-GR" sz="2800" dirty="0" smtClean="0">
                <a:solidFill>
                  <a:srgbClr val="FFFF00"/>
                </a:solidFill>
                <a:latin typeface="Arial" panose="020B0604020202020204" pitchFamily="34" charset="0"/>
                <a:ea typeface="Times New Roman" panose="02020603050405020304" pitchFamily="18" charset="0"/>
              </a:rPr>
              <a:t> </a:t>
            </a:r>
            <a:r>
              <a:rPr lang="el-GR" sz="2800" dirty="0" smtClean="0">
                <a:latin typeface="Arial" panose="020B0604020202020204" pitchFamily="34" charset="0"/>
                <a:ea typeface="Times New Roman" panose="02020603050405020304" pitchFamily="18" charset="0"/>
              </a:rPr>
              <a:t>σε </a:t>
            </a:r>
            <a:r>
              <a:rPr lang="el-GR" sz="2800" dirty="0">
                <a:latin typeface="Arial" panose="020B0604020202020204" pitchFamily="34" charset="0"/>
                <a:ea typeface="Times New Roman" panose="02020603050405020304" pitchFamily="18" charset="0"/>
              </a:rPr>
              <a:t>τοποθεσίες με ιαματικά νερά, </a:t>
            </a:r>
            <a:endParaRPr lang="el-GR" sz="2800" dirty="0" smtClean="0">
              <a:latin typeface="Arial" panose="020B0604020202020204" pitchFamily="34" charset="0"/>
              <a:ea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χρησιμοποιώντας   </a:t>
            </a:r>
            <a:r>
              <a:rPr lang="el-GR" sz="2800" dirty="0">
                <a:latin typeface="Arial" panose="020B0604020202020204" pitchFamily="34" charset="0"/>
                <a:ea typeface="Times New Roman" panose="02020603050405020304" pitchFamily="18" charset="0"/>
              </a:rPr>
              <a:t>τις   θεραπευτικές τους ιδιότητες στα </a:t>
            </a:r>
            <a:r>
              <a:rPr lang="el-GR" sz="2800" dirty="0">
                <a:solidFill>
                  <a:srgbClr val="FFFF00"/>
                </a:solidFill>
                <a:latin typeface="Arial" panose="020B0604020202020204" pitchFamily="34" charset="0"/>
                <a:ea typeface="Times New Roman" panose="02020603050405020304" pitchFamily="18" charset="0"/>
              </a:rPr>
              <a:t>προγράμματα αποκατάστασης</a:t>
            </a:r>
            <a:r>
              <a:rPr lang="el-GR" sz="2800" dirty="0">
                <a:latin typeface="Arial" panose="020B0604020202020204" pitchFamily="34" charset="0"/>
                <a:ea typeface="Times New Roman" panose="02020603050405020304" pitchFamily="18" charset="0"/>
              </a:rPr>
              <a:t>,  ενδυναμώνοντας  το τελικό αποτέλεσμα προς όφελος της υγείας του </a:t>
            </a:r>
            <a:r>
              <a:rPr lang="el-GR" sz="2800" dirty="0" smtClean="0">
                <a:latin typeface="Arial" panose="020B0604020202020204" pitchFamily="34" charset="0"/>
                <a:ea typeface="Times New Roman" panose="02020603050405020304" pitchFamily="18" charset="0"/>
              </a:rPr>
              <a:t>ασθενούς</a:t>
            </a:r>
            <a:endParaRPr lang="el-GR" sz="2800" dirty="0"/>
          </a:p>
        </p:txBody>
      </p:sp>
    </p:spTree>
    <p:extLst>
      <p:ext uri="{BB962C8B-B14F-4D97-AF65-F5344CB8AC3E}">
        <p14:creationId xmlns:p14="http://schemas.microsoft.com/office/powerpoint/2010/main" val="14526961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188640"/>
            <a:ext cx="8820472" cy="1475404"/>
          </a:xfrm>
          <a:prstGeom prst="rect">
            <a:avLst/>
          </a:prstGeom>
        </p:spPr>
        <p:txBody>
          <a:bodyPr wrap="square">
            <a:spAutoFit/>
          </a:bodyPr>
          <a:lstStyle/>
          <a:p>
            <a:pPr indent="457200" algn="ctr">
              <a:lnSpc>
                <a:spcPct val="107000"/>
              </a:lnSpc>
              <a:spcAft>
                <a:spcPts val="0"/>
              </a:spcAft>
            </a:pPr>
            <a:r>
              <a:rPr lang="el-GR" sz="2800" b="1"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Δράση του νερού και των    ιαματικών νερών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28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l-GR"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800" dirty="0">
                <a:latin typeface="Arial" panose="020B0604020202020204" pitchFamily="34" charset="0"/>
                <a:ea typeface="Times New Roman" panose="02020603050405020304" pitchFamily="18" charset="0"/>
                <a:cs typeface="Times New Roman" panose="02020603050405020304" pitchFamily="18" charset="0"/>
              </a:rPr>
              <a:t>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7504" y="1203020"/>
            <a:ext cx="9036496" cy="373757"/>
          </a:xfrm>
          <a:prstGeom prst="rect">
            <a:avLst/>
          </a:prstGeom>
        </p:spPr>
        <p:txBody>
          <a:bodyPr wrap="square">
            <a:spAutoFit/>
          </a:bodyPr>
          <a:lstStyle/>
          <a:p>
            <a:pPr indent="457200">
              <a:lnSpc>
                <a:spcPct val="107000"/>
              </a:lnSpc>
              <a:spcAft>
                <a:spcPts val="0"/>
              </a:spcAft>
            </a:pPr>
            <a:r>
              <a:rPr lang="el-GR" dirty="0">
                <a:latin typeface="Arial" panose="020B0604020202020204" pitchFamily="34" charset="0"/>
                <a:ea typeface="Times New Roman" panose="02020603050405020304" pitchFamily="18" charset="0"/>
                <a:cs typeface="Times New Roman" panose="02020603050405020304" pitchFamily="18" charset="0"/>
              </a:rPr>
              <a:t> </a:t>
            </a:r>
            <a:endParaRPr lang="el-GR" dirty="0"/>
          </a:p>
        </p:txBody>
      </p:sp>
      <p:sp>
        <p:nvSpPr>
          <p:cNvPr id="7" name="Rectangle 6"/>
          <p:cNvSpPr/>
          <p:nvPr/>
        </p:nvSpPr>
        <p:spPr>
          <a:xfrm>
            <a:off x="107504" y="1203020"/>
            <a:ext cx="9036496" cy="5340501"/>
          </a:xfrm>
          <a:prstGeom prst="rect">
            <a:avLst/>
          </a:prstGeom>
        </p:spPr>
        <p:txBody>
          <a:bodyPr wrap="square">
            <a:spAutoFit/>
          </a:bodyPr>
          <a:lstStyle/>
          <a:p>
            <a:pPr indent="457200">
              <a:lnSpc>
                <a:spcPct val="107000"/>
              </a:lnSpc>
              <a:spcAft>
                <a:spcPts val="0"/>
              </a:spcAft>
            </a:pPr>
            <a:r>
              <a:rPr lang="el-GR" sz="2400" dirty="0">
                <a:latin typeface="Arial" panose="020B0604020202020204" pitchFamily="34" charset="0"/>
                <a:ea typeface="Times New Roman" panose="02020603050405020304" pitchFamily="18" charset="0"/>
                <a:cs typeface="Times New Roman" panose="02020603050405020304" pitchFamily="18" charset="0"/>
              </a:rPr>
              <a:t>Η υδροθεραπεία (Hydrotherapy) που  αναφέρεται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στην εφαρμογή </a:t>
            </a:r>
            <a:r>
              <a:rPr lang="el-GR" sz="2400" dirty="0">
                <a:latin typeface="Arial" panose="020B0604020202020204" pitchFamily="34" charset="0"/>
                <a:ea typeface="Times New Roman" panose="02020603050405020304" pitchFamily="18" charset="0"/>
                <a:cs typeface="Times New Roman" panose="02020603050405020304" pitchFamily="18" charset="0"/>
              </a:rPr>
              <a:t>του νερού ως θεραπευτικό μέσο   βασίζεται στις αρχές και τις ιδιότητες του (άνωση, αντίσταση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ρευστού </a:t>
            </a:r>
            <a:r>
              <a:rPr lang="el-GR" sz="2400" dirty="0">
                <a:latin typeface="Arial" panose="020B0604020202020204" pitchFamily="34" charset="0"/>
                <a:ea typeface="Times New Roman" panose="02020603050405020304" pitchFamily="18" charset="0"/>
                <a:cs typeface="Times New Roman" panose="02020603050405020304" pitchFamily="18" charset="0"/>
              </a:rPr>
              <a:t>κτλ</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r>
              <a:rPr lang="el-GR" sz="2400" dirty="0">
                <a:latin typeface="Arial" panose="020B0604020202020204" pitchFamily="34" charset="0"/>
                <a:ea typeface="Calibri" panose="020F0502020204030204" pitchFamily="34" charset="0"/>
              </a:rPr>
              <a:t>Όσον αφορά στα ιαματικά νερά, επιπλέον  έμμεσοι </a:t>
            </a:r>
            <a:r>
              <a:rPr lang="el-GR" sz="2400" dirty="0" smtClean="0">
                <a:latin typeface="Arial" panose="020B0604020202020204" pitchFamily="34" charset="0"/>
                <a:ea typeface="Calibri" panose="020F0502020204030204" pitchFamily="34" charset="0"/>
              </a:rPr>
              <a:t>παράγοντες, </a:t>
            </a:r>
            <a:r>
              <a:rPr lang="el-GR" sz="2400" dirty="0">
                <a:latin typeface="Arial" panose="020B0604020202020204" pitchFamily="34" charset="0"/>
                <a:ea typeface="Calibri" panose="020F0502020204030204" pitchFamily="34" charset="0"/>
              </a:rPr>
              <a:t>όπως τα ειδικά χαρακτηριστικά του κλίματος (θερμοκρασία, υγρασία, άνεμοι</a:t>
            </a:r>
            <a:r>
              <a:rPr lang="el-GR" sz="2400" dirty="0" smtClean="0">
                <a:latin typeface="Arial" panose="020B0604020202020204" pitchFamily="34" charset="0"/>
                <a:ea typeface="Calibri" panose="020F0502020204030204" pitchFamily="34" charset="0"/>
              </a:rPr>
              <a:t>), </a:t>
            </a:r>
            <a:r>
              <a:rPr lang="el-GR" sz="2400" dirty="0">
                <a:latin typeface="Arial" panose="020B0604020202020204" pitchFamily="34" charset="0"/>
                <a:ea typeface="Calibri" panose="020F0502020204030204" pitchFamily="34" charset="0"/>
              </a:rPr>
              <a:t>γεωγραφικές επιδράσεις (υψόμετρο και   ατμοσφαιρική πίεση, έκθεση σε ηλιακή ακτινοβολία),  υγιής συμπεριφορά και κοινωνική </a:t>
            </a:r>
            <a:r>
              <a:rPr lang="el-GR" sz="2400" dirty="0" smtClean="0">
                <a:latin typeface="Arial" panose="020B0604020202020204" pitchFamily="34" charset="0"/>
                <a:ea typeface="Calibri" panose="020F0502020204030204" pitchFamily="34" charset="0"/>
              </a:rPr>
              <a:t>αλληλεπίδραση </a:t>
            </a:r>
            <a:r>
              <a:rPr lang="el-GR" sz="2400" dirty="0" smtClean="0"/>
              <a:t>μπορεί </a:t>
            </a:r>
            <a:r>
              <a:rPr lang="el-GR" sz="2400" dirty="0"/>
              <a:t>να τροποποιήσουν το τελικό </a:t>
            </a:r>
            <a:r>
              <a:rPr lang="el-GR" sz="2400" dirty="0" smtClean="0"/>
              <a:t>αποτέλεσμα</a:t>
            </a:r>
          </a:p>
          <a:p>
            <a:r>
              <a:rPr lang="el-GR" sz="2400" dirty="0" smtClean="0">
                <a:solidFill>
                  <a:srgbClr val="FFFF00"/>
                </a:solidFill>
              </a:rPr>
              <a:t>	Δηλαδή </a:t>
            </a:r>
            <a:r>
              <a:rPr lang="el-GR" sz="2400" dirty="0">
                <a:solidFill>
                  <a:srgbClr val="FFFF00"/>
                </a:solidFill>
              </a:rPr>
              <a:t>η εφαρμογή των ιαματικών νερών στο ανθρώπινο σώμα, η κινησιοθεραπεία μέσα σε αυτό, η θερμότητα που αποδίδει το νερό στους ιστούς, η εφαρμογή </a:t>
            </a:r>
            <a:r>
              <a:rPr lang="el-GR" sz="2400" dirty="0" smtClean="0">
                <a:solidFill>
                  <a:srgbClr val="FFFF00"/>
                </a:solidFill>
              </a:rPr>
              <a:t>θεραπευτικού πηλού  </a:t>
            </a:r>
            <a:r>
              <a:rPr lang="el-GR" sz="2400" dirty="0">
                <a:solidFill>
                  <a:srgbClr val="FFFF00"/>
                </a:solidFill>
              </a:rPr>
              <a:t>και η δράση των μεταλλικών στοιχείων στους ιστούς,  συντελούν στην ανάπτυξη των θεραπευτικών μηχανισμών</a:t>
            </a:r>
          </a:p>
        </p:txBody>
      </p:sp>
    </p:spTree>
    <p:extLst>
      <p:ext uri="{BB962C8B-B14F-4D97-AF65-F5344CB8AC3E}">
        <p14:creationId xmlns:p14="http://schemas.microsoft.com/office/powerpoint/2010/main" val="17716794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73757"/>
          </a:xfrm>
          <a:prstGeom prst="rect">
            <a:avLst/>
          </a:prstGeom>
        </p:spPr>
        <p:txBody>
          <a:bodyPr wrap="square">
            <a:spAutoFit/>
          </a:bodyPr>
          <a:lstStyle/>
          <a:p>
            <a:pPr indent="457200">
              <a:lnSpc>
                <a:spcPct val="107000"/>
              </a:lnSpc>
            </a:pPr>
            <a:endParaRPr lang="el-GR"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7504" y="217474"/>
            <a:ext cx="8928992" cy="421654"/>
          </a:xfrm>
          <a:prstGeom prst="rect">
            <a:avLst/>
          </a:prstGeom>
        </p:spPr>
        <p:txBody>
          <a:bodyPr wrap="square">
            <a:spAutoFit/>
          </a:bodyPr>
          <a:lstStyle/>
          <a:p>
            <a:pPr indent="457200">
              <a:lnSpc>
                <a:spcPct val="107000"/>
              </a:lnSpc>
              <a:spcAft>
                <a:spcPts val="0"/>
              </a:spcAft>
            </a:pPr>
            <a:r>
              <a:rPr lang="el-GR" sz="2000" b="1" u="sng"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Μηχανισμοί   </a:t>
            </a:r>
            <a:r>
              <a:rPr lang="el-GR" sz="2000" b="1" u="sng"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υδροθεραπείας και  ιαματικής  </a:t>
            </a:r>
            <a:r>
              <a:rPr lang="el-GR" sz="2000" b="1" u="sng"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λουτροθεραπείας</a:t>
            </a:r>
            <a:r>
              <a:rPr lang="el-GR" sz="2000"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7503" y="839996"/>
            <a:ext cx="8899485" cy="5593326"/>
          </a:xfrm>
          <a:prstGeom prst="rect">
            <a:avLst/>
          </a:prstGeom>
        </p:spPr>
        <p:txBody>
          <a:bodyPr wrap="square">
            <a:spAutoFit/>
          </a:bodyPr>
          <a:lstStyle/>
          <a:p>
            <a:pPr>
              <a:lnSpc>
                <a:spcPct val="107000"/>
              </a:lnSpc>
              <a:spcAft>
                <a:spcPts val="800"/>
              </a:spcAft>
            </a:pPr>
            <a:r>
              <a:rPr lang="el-GR" sz="2000" dirty="0" smtClean="0">
                <a:latin typeface="Arial" panose="020B0604020202020204" pitchFamily="34" charset="0"/>
                <a:ea typeface="Calibri" panose="020F0502020204030204" pitchFamily="34" charset="0"/>
              </a:rPr>
              <a:t>Τα </a:t>
            </a:r>
            <a:r>
              <a:rPr lang="el-GR" sz="2000" dirty="0">
                <a:latin typeface="Arial" panose="020B0604020202020204" pitchFamily="34" charset="0"/>
                <a:ea typeface="Calibri" panose="020F0502020204030204" pitchFamily="34" charset="0"/>
              </a:rPr>
              <a:t>μη - ειδικά μηχανικά  και θερμικά ερεθίσματα δρουν θετικά στον μυϊκό τόνο και στον πόνο και άρα στη βελτίωση της λειτουργικότητας των </a:t>
            </a:r>
            <a:r>
              <a:rPr lang="el-GR" sz="2000" dirty="0" smtClean="0">
                <a:latin typeface="Arial" panose="020B0604020202020204" pitchFamily="34" charset="0"/>
                <a:ea typeface="Calibri" panose="020F0502020204030204" pitchFamily="34" charset="0"/>
              </a:rPr>
              <a:t>αρθρώσεων    </a:t>
            </a:r>
          </a:p>
          <a:p>
            <a:endParaRPr lang="el-GR" sz="2000" dirty="0" smtClean="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l-GR" sz="2000" dirty="0" smtClean="0">
                <a:latin typeface="Arial" panose="020B0604020202020204" pitchFamily="34" charset="0"/>
                <a:ea typeface="Calibri" panose="020F0502020204030204" pitchFamily="34" charset="0"/>
              </a:rPr>
              <a:t>               </a:t>
            </a:r>
            <a:r>
              <a:rPr lang="el-GR" sz="2000" dirty="0">
                <a:latin typeface="Arial" panose="020B0604020202020204" pitchFamily="34" charset="0"/>
                <a:ea typeface="Calibri" panose="020F0502020204030204" pitchFamily="34" charset="0"/>
              </a:rPr>
              <a:t>Η πίεση και η θερμοκρασία του νερού σε επαφή με το δέρμα επιτυγχάνουν ένα αναλγητικό αποτέλεσμα σύμφωνα με την θεωρία της ¨πύλης   ελέγχου του πόνου του </a:t>
            </a:r>
            <a:r>
              <a:rPr lang="en-US" sz="2000" dirty="0">
                <a:latin typeface="Arial" panose="020B0604020202020204" pitchFamily="34" charset="0"/>
                <a:ea typeface="Calibri" panose="020F0502020204030204" pitchFamily="34" charset="0"/>
              </a:rPr>
              <a:t>Melzack</a:t>
            </a:r>
            <a:r>
              <a:rPr lang="el-GR" sz="2000" dirty="0" smtClean="0">
                <a:latin typeface="Arial" panose="020B0604020202020204" pitchFamily="34" charset="0"/>
                <a:ea typeface="Calibri" panose="020F0502020204030204" pitchFamily="34" charset="0"/>
              </a:rPr>
              <a:t>¨   </a:t>
            </a:r>
          </a:p>
          <a:p>
            <a:r>
              <a:rPr lang="el-GR" sz="2000" dirty="0" smtClean="0">
                <a:latin typeface="Arial" panose="020B0604020202020204" pitchFamily="34" charset="0"/>
                <a:ea typeface="Calibri" panose="020F0502020204030204" pitchFamily="34" charset="0"/>
              </a:rPr>
              <a:t>                                                                                                                 </a:t>
            </a:r>
          </a:p>
          <a:p>
            <a:pPr marL="285750" indent="-285750">
              <a:buFont typeface="Arial" panose="020B0604020202020204" pitchFamily="34" charset="0"/>
              <a:buChar char="•"/>
            </a:pPr>
            <a:r>
              <a:rPr lang="el-GR" sz="2000" dirty="0" smtClean="0">
                <a:latin typeface="Arial" panose="020B0604020202020204" pitchFamily="34" charset="0"/>
                <a:ea typeface="Calibri" panose="020F0502020204030204" pitchFamily="34" charset="0"/>
              </a:rPr>
              <a:t>  </a:t>
            </a:r>
            <a:r>
              <a:rPr lang="el-GR" sz="2000" dirty="0">
                <a:latin typeface="Arial" panose="020B0604020202020204" pitchFamily="34" charset="0"/>
                <a:ea typeface="Calibri" panose="020F0502020204030204" pitchFamily="34" charset="0"/>
              </a:rPr>
              <a:t>Η υψηλή θερμοκρασία </a:t>
            </a:r>
            <a:r>
              <a:rPr lang="el-GR" sz="2000" dirty="0" smtClean="0">
                <a:latin typeface="Arial" panose="020B0604020202020204" pitchFamily="34" charset="0"/>
                <a:ea typeface="Calibri" panose="020F0502020204030204" pitchFamily="34" charset="0"/>
              </a:rPr>
              <a:t>του πηλού </a:t>
            </a:r>
            <a:r>
              <a:rPr lang="el-GR" sz="2000" dirty="0">
                <a:latin typeface="Arial" panose="020B0604020202020204" pitchFamily="34" charset="0"/>
                <a:ea typeface="Calibri" panose="020F0502020204030204" pitchFamily="34" charset="0"/>
              </a:rPr>
              <a:t>και των μεταλλικών νερών </a:t>
            </a:r>
            <a:r>
              <a:rPr lang="el-GR" sz="2000" dirty="0" smtClean="0">
                <a:latin typeface="Arial" panose="020B0604020202020204" pitchFamily="34" charset="0"/>
                <a:ea typeface="Calibri" panose="020F0502020204030204" pitchFamily="34" charset="0"/>
              </a:rPr>
              <a:t> απομακρύνουν </a:t>
            </a:r>
            <a:r>
              <a:rPr lang="el-GR" sz="2000" dirty="0">
                <a:latin typeface="Arial" panose="020B0604020202020204" pitchFamily="34" charset="0"/>
                <a:ea typeface="Calibri" panose="020F0502020204030204" pitchFamily="34" charset="0"/>
              </a:rPr>
              <a:t>όλες </a:t>
            </a:r>
            <a:r>
              <a:rPr lang="el-GR" sz="2000" dirty="0" smtClean="0">
                <a:latin typeface="Arial" panose="020B0604020202020204" pitchFamily="34" charset="0"/>
                <a:ea typeface="Calibri" panose="020F0502020204030204" pitchFamily="34" charset="0"/>
              </a:rPr>
              <a:t>τις </a:t>
            </a:r>
            <a:r>
              <a:rPr lang="el-GR" sz="2000" dirty="0">
                <a:latin typeface="Arial" panose="020B0604020202020204" pitchFamily="34" charset="0"/>
                <a:ea typeface="Calibri" panose="020F0502020204030204" pitchFamily="34" charset="0"/>
              </a:rPr>
              <a:t>φλεγμονώδεις και αλγαισθητικές ουσίες και </a:t>
            </a:r>
            <a:r>
              <a:rPr lang="el-GR" sz="2000" dirty="0" smtClean="0">
                <a:latin typeface="Arial" panose="020B0604020202020204" pitchFamily="34" charset="0"/>
                <a:ea typeface="Calibri" panose="020F0502020204030204" pitchFamily="34" charset="0"/>
              </a:rPr>
              <a:t>μειώνουν τον  μυϊκό σπασμό </a:t>
            </a:r>
            <a:r>
              <a:rPr lang="el-GR" sz="2000" dirty="0">
                <a:latin typeface="Arial" panose="020B0604020202020204" pitchFamily="34" charset="0"/>
                <a:ea typeface="Calibri" panose="020F0502020204030204" pitchFamily="34" charset="0"/>
              </a:rPr>
              <a:t>και το οίδημα περιαρθρικά. </a:t>
            </a:r>
            <a:endParaRPr lang="el-GR" sz="2000" dirty="0" smtClean="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l-GR" sz="2000" dirty="0" smtClean="0">
                <a:latin typeface="Arial" panose="020B0604020202020204" pitchFamily="34" charset="0"/>
                <a:ea typeface="Calibri" panose="020F0502020204030204" pitchFamily="34" charset="0"/>
              </a:rPr>
              <a:t>Επίσης </a:t>
            </a:r>
            <a:r>
              <a:rPr lang="el-GR" sz="2000" dirty="0">
                <a:latin typeface="Arial" panose="020B0604020202020204" pitchFamily="34" charset="0"/>
                <a:ea typeface="Calibri" panose="020F0502020204030204" pitchFamily="34" charset="0"/>
              </a:rPr>
              <a:t>αυξάνεται η διατασιμότητα των ιστών που είναι πλούσιοι σε </a:t>
            </a:r>
            <a:r>
              <a:rPr lang="el-GR" sz="2000" dirty="0" smtClean="0">
                <a:latin typeface="Arial" panose="020B0604020202020204" pitchFamily="34" charset="0"/>
                <a:ea typeface="Calibri" panose="020F0502020204030204" pitchFamily="34" charset="0"/>
              </a:rPr>
              <a:t>κολλαγόνο,  </a:t>
            </a:r>
            <a:r>
              <a:rPr lang="el-GR" sz="2000" dirty="0">
                <a:latin typeface="Arial" panose="020B0604020202020204" pitchFamily="34" charset="0"/>
                <a:ea typeface="Calibri" panose="020F0502020204030204" pitchFamily="34" charset="0"/>
              </a:rPr>
              <a:t>όπως οι τένοντες, οι περιτονίες και ο αρθρικός θύλακος </a:t>
            </a:r>
            <a:r>
              <a:rPr lang="el-GR" sz="2000" dirty="0" smtClean="0">
                <a:latin typeface="Arial" panose="020B0604020202020204" pitchFamily="34" charset="0"/>
                <a:ea typeface="Calibri" panose="020F0502020204030204" pitchFamily="34" charset="0"/>
              </a:rPr>
              <a:t> </a:t>
            </a:r>
          </a:p>
          <a:p>
            <a:pPr algn="ctr"/>
            <a:endParaRPr lang="el-GR" sz="2000" b="1" dirty="0" smtClean="0">
              <a:solidFill>
                <a:schemeClr val="bg1"/>
              </a:solidFill>
              <a:latin typeface="Arial" panose="020B0604020202020204" pitchFamily="34" charset="0"/>
              <a:ea typeface="Calibri" panose="020F0502020204030204" pitchFamily="34" charset="0"/>
            </a:endParaRPr>
          </a:p>
          <a:p>
            <a:pPr algn="ctr"/>
            <a:r>
              <a:rPr lang="el-GR" sz="2000" b="1" dirty="0" smtClean="0">
                <a:solidFill>
                  <a:schemeClr val="bg1"/>
                </a:solidFill>
                <a:latin typeface="Arial" panose="020B0604020202020204" pitchFamily="34" charset="0"/>
                <a:ea typeface="Calibri" panose="020F0502020204030204" pitchFamily="34" charset="0"/>
              </a:rPr>
              <a:t>ΑΠΟΤΕΛΕΣΜΑ </a:t>
            </a:r>
          </a:p>
          <a:p>
            <a:pPr algn="ctr"/>
            <a:endParaRPr lang="el-GR" sz="2000" b="1" dirty="0" smtClean="0">
              <a:solidFill>
                <a:schemeClr val="bg1"/>
              </a:solidFill>
              <a:latin typeface="Arial" panose="020B0604020202020204" pitchFamily="34" charset="0"/>
              <a:ea typeface="Calibri" panose="020F0502020204030204" pitchFamily="34" charset="0"/>
            </a:endParaRPr>
          </a:p>
          <a:p>
            <a:pPr algn="ctr"/>
            <a:r>
              <a:rPr lang="el-GR" sz="2400" b="1" dirty="0" smtClean="0">
                <a:solidFill>
                  <a:srgbClr val="FFFF00"/>
                </a:solidFill>
                <a:latin typeface="Arial" panose="020B0604020202020204" pitchFamily="34" charset="0"/>
                <a:ea typeface="Calibri" panose="020F0502020204030204" pitchFamily="34" charset="0"/>
              </a:rPr>
              <a:t>διακοπή </a:t>
            </a:r>
            <a:r>
              <a:rPr lang="el-GR" sz="2400" b="1" dirty="0">
                <a:solidFill>
                  <a:srgbClr val="FFFF00"/>
                </a:solidFill>
                <a:latin typeface="Arial" panose="020B0604020202020204" pitchFamily="34" charset="0"/>
                <a:ea typeface="Calibri" panose="020F0502020204030204" pitchFamily="34" charset="0"/>
              </a:rPr>
              <a:t>του φαύλου κύκλου  πόνος - μυϊκή σύσπαση - αλλαγή της δυναμικής της άρθρωσης – </a:t>
            </a:r>
            <a:r>
              <a:rPr lang="el-GR" sz="2400" b="1" dirty="0" smtClean="0">
                <a:solidFill>
                  <a:srgbClr val="FFFF00"/>
                </a:solidFill>
                <a:latin typeface="Arial" panose="020B0604020202020204" pitchFamily="34" charset="0"/>
                <a:ea typeface="Calibri" panose="020F0502020204030204" pitchFamily="34" charset="0"/>
              </a:rPr>
              <a:t>πόνος  </a:t>
            </a:r>
            <a:endParaRPr lang="el-GR" sz="2400" b="1" dirty="0">
              <a:solidFill>
                <a:srgbClr val="FFFF00"/>
              </a:solidFill>
            </a:endParaRPr>
          </a:p>
        </p:txBody>
      </p:sp>
    </p:spTree>
    <p:extLst>
      <p:ext uri="{BB962C8B-B14F-4D97-AF65-F5344CB8AC3E}">
        <p14:creationId xmlns:p14="http://schemas.microsoft.com/office/powerpoint/2010/main" val="24219369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5456"/>
            <a:ext cx="9144000" cy="5757666"/>
          </a:xfrm>
          <a:prstGeom prst="rect">
            <a:avLst/>
          </a:prstGeom>
        </p:spPr>
        <p:txBody>
          <a:bodyPr wrap="square">
            <a:spAutoFit/>
          </a:bodyPr>
          <a:lstStyle/>
          <a:p>
            <a:pPr>
              <a:lnSpc>
                <a:spcPct val="107000"/>
              </a:lnSpc>
              <a:spcAft>
                <a:spcPts val="800"/>
              </a:spcAft>
            </a:pPr>
            <a:endParaRPr lang="el-GR"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dirty="0" smtClean="0">
                <a:latin typeface="Arial" panose="020B0604020202020204" pitchFamily="34" charset="0"/>
                <a:ea typeface="Calibri" panose="020F0502020204030204" pitchFamily="34" charset="0"/>
                <a:cs typeface="Times New Roman" panose="02020603050405020304" pitchFamily="18" charset="0"/>
              </a:rPr>
              <a:t>Η  </a:t>
            </a:r>
            <a:r>
              <a:rPr lang="el-GR" sz="2400" dirty="0">
                <a:latin typeface="Arial" panose="020B0604020202020204" pitchFamily="34" charset="0"/>
                <a:ea typeface="Calibri" panose="020F0502020204030204" pitchFamily="34" charset="0"/>
                <a:cs typeface="Times New Roman" panose="02020603050405020304" pitchFamily="18" charset="0"/>
              </a:rPr>
              <a:t>θερμική δράση  προκαλεί την ενεργοποίηση μιας σειράς νευροενδοκρινικών αντιδράσεων</a:t>
            </a:r>
            <a:r>
              <a:rPr lang="el-GR" sz="2400" dirty="0" smtClean="0">
                <a:latin typeface="Arial" panose="020B060402020202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l-GR" sz="2400" dirty="0" smtClean="0">
                <a:latin typeface="Arial" panose="020B0604020202020204" pitchFamily="34" charset="0"/>
                <a:ea typeface="Calibri" panose="020F0502020204030204" pitchFamily="34" charset="0"/>
                <a:cs typeface="Times New Roman" panose="02020603050405020304" pitchFamily="18" charset="0"/>
              </a:rPr>
              <a:t> </a:t>
            </a:r>
            <a:r>
              <a:rPr lang="el-GR" sz="2400" dirty="0">
                <a:latin typeface="Arial" panose="020B0604020202020204" pitchFamily="34" charset="0"/>
                <a:ea typeface="Calibri" panose="020F0502020204030204" pitchFamily="34" charset="0"/>
                <a:cs typeface="Times New Roman" panose="02020603050405020304" pitchFamily="18" charset="0"/>
              </a:rPr>
              <a:t>με διέγερση της απελευθέρωσης της </a:t>
            </a:r>
            <a:r>
              <a:rPr lang="en-US" sz="2400" dirty="0" smtClean="0">
                <a:latin typeface="Arial" panose="020B0604020202020204" pitchFamily="34" charset="0"/>
                <a:ea typeface="Calibri" panose="020F0502020204030204" pitchFamily="34" charset="0"/>
                <a:cs typeface="Times New Roman" panose="02020603050405020304" pitchFamily="18" charset="0"/>
              </a:rPr>
              <a:t>ACTH</a:t>
            </a:r>
            <a:r>
              <a:rPr lang="el-GR" sz="2400" dirty="0" smtClean="0">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l-GR" sz="2400" dirty="0" smtClean="0">
                <a:latin typeface="Arial" panose="020B0604020202020204" pitchFamily="34" charset="0"/>
                <a:ea typeface="Calibri" panose="020F0502020204030204" pitchFamily="34" charset="0"/>
                <a:cs typeface="Times New Roman" panose="02020603050405020304" pitchFamily="18" charset="0"/>
              </a:rPr>
              <a:t> προλακτίνης</a:t>
            </a:r>
          </a:p>
          <a:p>
            <a:pPr marL="342900" indent="-342900">
              <a:lnSpc>
                <a:spcPct val="107000"/>
              </a:lnSpc>
              <a:spcAft>
                <a:spcPts val="800"/>
              </a:spcAft>
              <a:buFont typeface="Arial" panose="020B0604020202020204" pitchFamily="34" charset="0"/>
              <a:buChar char="•"/>
            </a:pPr>
            <a:r>
              <a:rPr lang="el-GR" sz="2400" dirty="0" smtClean="0">
                <a:latin typeface="Arial" panose="020B0604020202020204" pitchFamily="34" charset="0"/>
                <a:ea typeface="Calibri" panose="020F0502020204030204" pitchFamily="34" charset="0"/>
                <a:cs typeface="Times New Roman" panose="02020603050405020304" pitchFamily="18" charset="0"/>
              </a:rPr>
              <a:t> </a:t>
            </a:r>
            <a:r>
              <a:rPr lang="el-GR" sz="2400" dirty="0">
                <a:latin typeface="Arial" panose="020B0604020202020204" pitchFamily="34" charset="0"/>
                <a:ea typeface="Calibri" panose="020F0502020204030204" pitchFamily="34" charset="0"/>
                <a:cs typeface="Times New Roman" panose="02020603050405020304" pitchFamily="18" charset="0"/>
              </a:rPr>
              <a:t>της αυξητικής ορμόνης  (</a:t>
            </a:r>
            <a:r>
              <a:rPr lang="en-US" sz="2400" dirty="0">
                <a:latin typeface="Arial" panose="020B0604020202020204" pitchFamily="34" charset="0"/>
                <a:ea typeface="Calibri" panose="020F0502020204030204" pitchFamily="34" charset="0"/>
                <a:cs typeface="Times New Roman" panose="02020603050405020304" pitchFamily="18" charset="0"/>
              </a:rPr>
              <a:t>GH</a:t>
            </a:r>
            <a:r>
              <a:rPr lang="el-GR" sz="2400" dirty="0">
                <a:latin typeface="Arial" panose="020B0604020202020204" pitchFamily="34" charset="0"/>
                <a:ea typeface="Calibri" panose="020F0502020204030204" pitchFamily="34" charset="0"/>
                <a:cs typeface="Times New Roman" panose="02020603050405020304" pitchFamily="18" charset="0"/>
              </a:rPr>
              <a:t>) </a:t>
            </a:r>
            <a:endParaRPr lang="el-GR" sz="24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dirty="0" smtClean="0">
                <a:latin typeface="Arial" panose="020B0604020202020204" pitchFamily="34" charset="0"/>
                <a:ea typeface="Calibri" panose="020F0502020204030204" pitchFamily="34" charset="0"/>
                <a:cs typeface="Times New Roman" panose="02020603050405020304" pitchFamily="18" charset="0"/>
              </a:rPr>
              <a:t>αύξηση  της  </a:t>
            </a:r>
            <a:r>
              <a:rPr lang="el-GR" sz="2400" dirty="0">
                <a:latin typeface="Arial" panose="020B0604020202020204" pitchFamily="34" charset="0"/>
                <a:ea typeface="Calibri" panose="020F0502020204030204" pitchFamily="34" charset="0"/>
                <a:cs typeface="Times New Roman" panose="02020603050405020304" pitchFamily="18" charset="0"/>
              </a:rPr>
              <a:t>β – </a:t>
            </a:r>
            <a:r>
              <a:rPr lang="el-GR" sz="2400" dirty="0" smtClean="0">
                <a:latin typeface="Arial" panose="020B0604020202020204" pitchFamily="34" charset="0"/>
                <a:ea typeface="Calibri" panose="020F0502020204030204" pitchFamily="34" charset="0"/>
                <a:cs typeface="Times New Roman" panose="02020603050405020304" pitchFamily="18" charset="0"/>
              </a:rPr>
              <a:t>ενδορφίνης  </a:t>
            </a:r>
            <a:r>
              <a:rPr lang="el-GR" sz="2400" dirty="0">
                <a:latin typeface="Arial" panose="020B0604020202020204" pitchFamily="34" charset="0"/>
                <a:ea typeface="Calibri" panose="020F0502020204030204" pitchFamily="34" charset="0"/>
                <a:cs typeface="Times New Roman" panose="02020603050405020304" pitchFamily="18" charset="0"/>
              </a:rPr>
              <a:t>που είναι υπεύθυνη για την αναλγητική και μυοχαλαρωτική επίδραση  και τη μείωση του πόνου.</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7504" y="188641"/>
            <a:ext cx="9036496" cy="487506"/>
          </a:xfrm>
          <a:prstGeom prst="rect">
            <a:avLst/>
          </a:prstGeom>
        </p:spPr>
        <p:txBody>
          <a:bodyPr wrap="square">
            <a:spAutoFit/>
          </a:bodyPr>
          <a:lstStyle/>
          <a:p>
            <a:pPr indent="457200" algn="ctr">
              <a:lnSpc>
                <a:spcPct val="107000"/>
              </a:lnSpc>
              <a:spcAft>
                <a:spcPts val="0"/>
              </a:spcAft>
            </a:pPr>
            <a:r>
              <a:rPr lang="el-GR" sz="24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Μηχανισμοί     ιαματικής λουτροθεραπείας</a:t>
            </a:r>
            <a:r>
              <a:rPr lang="el-GR" sz="24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9139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15416"/>
            <a:ext cx="9144000" cy="6617196"/>
          </a:xfrm>
          <a:prstGeom prst="rect">
            <a:avLst/>
          </a:prstGeom>
        </p:spPr>
        <p:txBody>
          <a:bodyPr>
            <a:spAutoFit/>
          </a:bodyPr>
          <a:lstStyle/>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r>
              <a:rPr lang="el-GR" sz="3200" b="1" dirty="0">
                <a:effectLst>
                  <a:outerShdw blurRad="38100" dist="38100" dir="2700000" algn="tl">
                    <a:srgbClr val="000000"/>
                  </a:outerShdw>
                </a:effectLst>
                <a:latin typeface="Arial" charset="0"/>
                <a:ea typeface="Calibri" pitchFamily="34" charset="0"/>
                <a:cs typeface="Arial" charset="0"/>
              </a:rPr>
              <a:t>ΟΙ ΜΗΧΑΝΙΣΜΟΙ ΔΡΑΣΗΣ</a:t>
            </a:r>
          </a:p>
          <a:p>
            <a:pPr algn="ctr">
              <a:defRPr/>
            </a:pPr>
            <a:r>
              <a:rPr lang="el-GR" sz="3200" u="none" dirty="0">
                <a:effectLst>
                  <a:outerShdw blurRad="38100" dist="38100" dir="2700000" algn="tl">
                    <a:srgbClr val="000000"/>
                  </a:outerShdw>
                </a:effectLst>
                <a:latin typeface="Arial" charset="0"/>
                <a:ea typeface="Calibri" pitchFamily="34" charset="0"/>
                <a:cs typeface="Arial" charset="0"/>
              </a:rPr>
              <a:t> </a:t>
            </a:r>
            <a:endParaRPr lang="el-GR" sz="3200" u="none" dirty="0" smtClean="0">
              <a:effectLst>
                <a:outerShdw blurRad="38100" dist="38100" dir="2700000" algn="tl">
                  <a:srgbClr val="000000"/>
                </a:outerShdw>
              </a:effectLst>
              <a:latin typeface="Arial" charset="0"/>
              <a:ea typeface="Calibri" pitchFamily="34" charset="0"/>
              <a:cs typeface="Arial" charset="0"/>
            </a:endParaRPr>
          </a:p>
          <a:p>
            <a:pPr algn="ctr">
              <a:defRPr/>
            </a:pPr>
            <a:r>
              <a:rPr lang="el-GR" sz="3200" u="none" dirty="0" smtClean="0">
                <a:effectLst>
                  <a:outerShdw blurRad="38100" dist="38100" dir="2700000" algn="tl">
                    <a:srgbClr val="000000"/>
                  </a:outerShdw>
                </a:effectLst>
                <a:latin typeface="Arial" charset="0"/>
                <a:ea typeface="Calibri" pitchFamily="34" charset="0"/>
                <a:cs typeface="Arial" charset="0"/>
              </a:rPr>
              <a:t>Οφείλονται </a:t>
            </a:r>
            <a:r>
              <a:rPr lang="el-GR" sz="3200" u="none" dirty="0">
                <a:effectLst>
                  <a:outerShdw blurRad="38100" dist="38100" dir="2700000" algn="tl">
                    <a:srgbClr val="000000"/>
                  </a:outerShdw>
                </a:effectLst>
                <a:latin typeface="Arial" charset="0"/>
                <a:ea typeface="Calibri" pitchFamily="34" charset="0"/>
                <a:cs typeface="Arial" charset="0"/>
              </a:rPr>
              <a:t>σε  :</a:t>
            </a:r>
            <a:endParaRPr lang="en-US" sz="3200" dirty="0">
              <a:effectLst>
                <a:outerShdw blurRad="38100" dist="38100" dir="2700000" algn="tl">
                  <a:srgbClr val="000000"/>
                </a:outerShdw>
              </a:effectLst>
              <a:latin typeface="Arial" charset="0"/>
              <a:ea typeface="Calibri" pitchFamily="34" charset="0"/>
              <a:cs typeface="Arial" charset="0"/>
            </a:endParaRPr>
          </a:p>
          <a:p>
            <a:pPr algn="ctr">
              <a:defRPr/>
            </a:pPr>
            <a:endParaRPr lang="el-GR" sz="3200" b="1" dirty="0">
              <a:effectLst>
                <a:outerShdw blurRad="38100" dist="38100" dir="2700000" algn="tl">
                  <a:srgbClr val="000000"/>
                </a:outerShdw>
              </a:effectLst>
              <a:latin typeface="Arial" charset="0"/>
              <a:ea typeface="Calibri" pitchFamily="34"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Arial" charset="0"/>
              </a:rPr>
              <a:t>Μηχανική δράση </a:t>
            </a:r>
          </a:p>
          <a:p>
            <a:pPr algn="ctr">
              <a:buFontTx/>
              <a:buChar char="•"/>
              <a:defRPr/>
            </a:pPr>
            <a:endParaRPr lang="el-GR" sz="3200" b="1"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endParaRPr lang="en-US" sz="3200"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Arial" charset="0"/>
              </a:rPr>
              <a:t>Θερμική δράση</a:t>
            </a:r>
          </a:p>
          <a:p>
            <a:pPr algn="ctr">
              <a:buFontTx/>
              <a:buChar char="•"/>
              <a:defRPr/>
            </a:pPr>
            <a:endParaRPr lang="el-GR" sz="3200" b="1"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endParaRPr lang="en-US" sz="3200" dirty="0">
              <a:solidFill>
                <a:srgbClr val="FFFF00"/>
              </a:solidFill>
              <a:effectLst>
                <a:outerShdw blurRad="38100" dist="38100" dir="2700000" algn="tl">
                  <a:srgbClr val="000000"/>
                </a:outerShdw>
              </a:effectLst>
              <a:latin typeface="Arial"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Calibri" pitchFamily="34" charset="0"/>
              </a:rPr>
              <a:t>Χημική δράση  </a:t>
            </a:r>
          </a:p>
        </p:txBody>
      </p:sp>
    </p:spTree>
    <p:extLst>
      <p:ext uri="{BB962C8B-B14F-4D97-AF65-F5344CB8AC3E}">
        <p14:creationId xmlns:p14="http://schemas.microsoft.com/office/powerpoint/2010/main" val="17337589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883593"/>
          </a:xfrm>
        </p:spPr>
        <p:txBody>
          <a:bodyPr/>
          <a:lstStyle/>
          <a:p>
            <a:pPr algn="ctr">
              <a:defRPr/>
            </a:pPr>
            <a:r>
              <a:rPr lang="el-GR" sz="4000" b="1" dirty="0">
                <a:solidFill>
                  <a:srgbClr val="FFFF00"/>
                </a:solidFill>
              </a:rPr>
              <a:t/>
            </a:r>
            <a:br>
              <a:rPr lang="el-GR" sz="4000" b="1" dirty="0">
                <a:solidFill>
                  <a:srgbClr val="FFFF00"/>
                </a:solidFill>
              </a:rPr>
            </a:br>
            <a:r>
              <a:rPr lang="el-GR" sz="3200" b="1" dirty="0" smtClean="0">
                <a:solidFill>
                  <a:schemeClr val="tx1"/>
                </a:solidFill>
                <a:latin typeface="Arial" pitchFamily="34" charset="0"/>
                <a:cs typeface="Arial" pitchFamily="34" charset="0"/>
              </a:rPr>
              <a:t>ΜΗΧΑΝΙΣΜΟΣ </a:t>
            </a:r>
            <a:r>
              <a:rPr lang="el-GR" sz="3200" b="1" dirty="0">
                <a:solidFill>
                  <a:schemeClr val="tx1"/>
                </a:solidFill>
                <a:latin typeface="Arial" pitchFamily="34" charset="0"/>
                <a:cs typeface="Arial" pitchFamily="34" charset="0"/>
              </a:rPr>
              <a:t>ΔΡΑΣΗΣ</a:t>
            </a:r>
            <a:r>
              <a:rPr lang="el-GR" sz="3200" b="1" dirty="0">
                <a:solidFill>
                  <a:srgbClr val="FFFF00"/>
                </a:solidFill>
                <a:latin typeface="Arial" pitchFamily="34" charset="0"/>
                <a:cs typeface="Arial" pitchFamily="34" charset="0"/>
              </a:rPr>
              <a:t/>
            </a:r>
            <a:br>
              <a:rPr lang="el-GR" sz="3200" b="1" dirty="0">
                <a:solidFill>
                  <a:srgbClr val="FFFF00"/>
                </a:solidFill>
                <a:latin typeface="Arial" pitchFamily="34" charset="0"/>
                <a:cs typeface="Arial" pitchFamily="34" charset="0"/>
              </a:rPr>
            </a:br>
            <a:r>
              <a:rPr lang="el-GR" sz="3200" b="1" dirty="0">
                <a:solidFill>
                  <a:srgbClr val="FFFF00"/>
                </a:solidFill>
                <a:latin typeface="Arial" pitchFamily="34" charset="0"/>
                <a:cs typeface="Arial" pitchFamily="34" charset="0"/>
              </a:rPr>
              <a:t/>
            </a:r>
            <a:br>
              <a:rPr lang="el-GR" sz="3200" b="1" dirty="0">
                <a:solidFill>
                  <a:srgbClr val="FFFF00"/>
                </a:solidFill>
                <a:latin typeface="Arial" pitchFamily="34" charset="0"/>
                <a:cs typeface="Arial" pitchFamily="34" charset="0"/>
              </a:rPr>
            </a:br>
            <a:endParaRPr lang="tr-TR" sz="3200" b="1" dirty="0">
              <a:solidFill>
                <a:srgbClr val="FFFF00"/>
              </a:solidFill>
              <a:latin typeface="Arial" pitchFamily="34" charset="0"/>
              <a:cs typeface="Arial" pitchFamily="34" charset="0"/>
            </a:endParaRPr>
          </a:p>
        </p:txBody>
      </p:sp>
      <p:sp>
        <p:nvSpPr>
          <p:cNvPr id="38915" name="Rectangle 3"/>
          <p:cNvSpPr>
            <a:spLocks noGrp="1" noChangeArrowheads="1"/>
          </p:cNvSpPr>
          <p:nvPr>
            <p:ph type="body" idx="1"/>
          </p:nvPr>
        </p:nvSpPr>
        <p:spPr>
          <a:xfrm>
            <a:off x="0" y="1412776"/>
            <a:ext cx="9252520" cy="5604553"/>
          </a:xfrm>
        </p:spPr>
        <p:txBody>
          <a:bodyPr/>
          <a:lstStyle/>
          <a:p>
            <a:pPr marL="0" indent="0">
              <a:lnSpc>
                <a:spcPct val="70000"/>
              </a:lnSpc>
              <a:buNone/>
              <a:defRPr/>
            </a:pPr>
            <a:endParaRPr lang="el-GR" sz="2400" dirty="0"/>
          </a:p>
          <a:p>
            <a:pPr algn="just">
              <a:lnSpc>
                <a:spcPct val="70000"/>
              </a:lnSpc>
              <a:buFont typeface="Arial" panose="020B0604020202020204" pitchFamily="34" charset="0"/>
              <a:buChar char="•"/>
              <a:defRPr/>
            </a:pPr>
            <a:endParaRPr lang="el-GR" sz="2400" dirty="0">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Θερμότητα</a:t>
            </a:r>
          </a:p>
          <a:p>
            <a:pPr algn="just">
              <a:lnSpc>
                <a:spcPct val="70000"/>
              </a:lnSpc>
              <a:buFont typeface="Arial" panose="020B0604020202020204" pitchFamily="34" charset="0"/>
              <a:buChar char="•"/>
              <a:defRPr/>
            </a:pPr>
            <a:endParaRPr lang="en-US"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Περιφερική αγγειοδιαστολή</a:t>
            </a:r>
            <a:r>
              <a:rPr lang="en-US" sz="2800" b="1" dirty="0">
                <a:solidFill>
                  <a:srgbClr val="FFFF00"/>
                </a:solidFill>
                <a:latin typeface="Arial" pitchFamily="34" charset="0"/>
                <a:cs typeface="Arial" pitchFamily="34" charset="0"/>
              </a:rPr>
              <a:t> </a:t>
            </a: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endParaRPr lang="tr-T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Άνωση </a:t>
            </a:r>
          </a:p>
          <a:p>
            <a:pPr algn="just">
              <a:lnSpc>
                <a:spcPct val="70000"/>
              </a:lnSpc>
              <a:buFont typeface="Arial" panose="020B0604020202020204" pitchFamily="34" charset="0"/>
              <a:buChar char="•"/>
              <a:defRPr/>
            </a:pPr>
            <a:endParaRPr lang="en-US"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Αύξηση των επιπέδων   των  </a:t>
            </a:r>
            <a:r>
              <a:rPr lang="el-GR" sz="2800" b="1" dirty="0" smtClean="0">
                <a:solidFill>
                  <a:srgbClr val="FFFF00"/>
                </a:solidFill>
                <a:latin typeface="Arial" pitchFamily="34" charset="0"/>
                <a:cs typeface="Arial" pitchFamily="34" charset="0"/>
              </a:rPr>
              <a:t>β - </a:t>
            </a:r>
            <a:r>
              <a:rPr lang="el-GR" sz="2800" b="1" dirty="0">
                <a:solidFill>
                  <a:srgbClr val="FFFF00"/>
                </a:solidFill>
                <a:latin typeface="Arial" pitchFamily="34" charset="0"/>
                <a:cs typeface="Arial" pitchFamily="34" charset="0"/>
              </a:rPr>
              <a:t>ενδορφινών </a:t>
            </a:r>
            <a:r>
              <a:rPr lang="en-US" sz="2800" b="1" dirty="0">
                <a:solidFill>
                  <a:srgbClr val="FFFF00"/>
                </a:solidFill>
                <a:latin typeface="Arial" pitchFamily="34" charset="0"/>
                <a:cs typeface="Arial" pitchFamily="34" charset="0"/>
              </a:rPr>
              <a:t> </a:t>
            </a: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endParaRPr lang="tr-T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Μείωση της μυϊκής τάσης –μυϊκού σπασμού</a:t>
            </a:r>
          </a:p>
          <a:p>
            <a:pPr algn="just">
              <a:lnSpc>
                <a:spcPct val="70000"/>
              </a:lnSpc>
              <a:buFont typeface="Arial" panose="020B0604020202020204" pitchFamily="34" charset="0"/>
              <a:buChar char="•"/>
              <a:defRPr/>
            </a:pP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Αύξηση του ορίου του πόνου</a:t>
            </a:r>
          </a:p>
          <a:p>
            <a:pPr algn="ctr">
              <a:lnSpc>
                <a:spcPct val="70000"/>
              </a:lnSpc>
              <a:buFont typeface="Arial" panose="020B0604020202020204" pitchFamily="34" charset="0"/>
              <a:buChar char="•"/>
              <a:defRPr/>
            </a:pPr>
            <a:endParaRPr lang="en-US" sz="2800" b="1" dirty="0">
              <a:solidFill>
                <a:srgbClr val="FFFF00"/>
              </a:solidFill>
            </a:endParaRPr>
          </a:p>
        </p:txBody>
      </p:sp>
    </p:spTree>
    <p:extLst>
      <p:ext uri="{BB962C8B-B14F-4D97-AF65-F5344CB8AC3E}">
        <p14:creationId xmlns:p14="http://schemas.microsoft.com/office/powerpoint/2010/main" val="9989904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6026265"/>
          </a:xfrm>
          <a:prstGeom prst="rect">
            <a:avLst/>
          </a:prstGeom>
          <a:noFill/>
          <a:ln w="9525">
            <a:noFill/>
            <a:miter lim="800000"/>
            <a:headEnd/>
            <a:tailEnd/>
          </a:ln>
          <a:effectLst/>
        </p:spPr>
        <p:txBody>
          <a:bodyPr>
            <a:spAutoFit/>
          </a:bodyPr>
          <a:lstStyle/>
          <a:p>
            <a:pPr algn="ctr" eaLnBrk="1" hangingPunct="1">
              <a:defRPr/>
            </a:pPr>
            <a:endParaRPr lang="el-GR" sz="2800" b="1" u="none" dirty="0">
              <a:solidFill>
                <a:srgbClr val="FFFF00"/>
              </a:solidFill>
              <a:effectLst>
                <a:outerShdw blurRad="38100" dist="38100" dir="2700000" algn="tl">
                  <a:srgbClr val="000000"/>
                </a:outerShdw>
              </a:effectLst>
            </a:endParaRPr>
          </a:p>
          <a:p>
            <a:pPr algn="ctr" eaLnBrk="1" hangingPunct="1">
              <a:defRPr/>
            </a:pPr>
            <a:r>
              <a:rPr lang="el-GR" sz="3200" b="1" u="none" dirty="0">
                <a:effectLst>
                  <a:outerShdw blurRad="38100" dist="38100" dir="2700000" algn="tl">
                    <a:srgbClr val="000000"/>
                  </a:outerShdw>
                </a:effectLst>
                <a:latin typeface="Arial" pitchFamily="34" charset="0"/>
                <a:cs typeface="Arial" pitchFamily="34" charset="0"/>
              </a:rPr>
              <a:t>ΜΗΧΑΝΙΣΜΟΣ ΔΡΑΣΗΣ</a:t>
            </a:r>
            <a:r>
              <a:rPr lang="el-GR" sz="4000" b="1" u="none" dirty="0">
                <a:solidFill>
                  <a:srgbClr val="FFFF00"/>
                </a:solidFill>
                <a:effectLst>
                  <a:outerShdw blurRad="38100" dist="38100" dir="2700000" algn="tl">
                    <a:srgbClr val="000000"/>
                  </a:outerShdw>
                </a:effectLst>
              </a:rPr>
              <a:t/>
            </a:r>
            <a:br>
              <a:rPr lang="el-GR" sz="4000" b="1" u="none" dirty="0">
                <a:solidFill>
                  <a:srgbClr val="FFFF00"/>
                </a:solidFill>
                <a:effectLst>
                  <a:outerShdw blurRad="38100" dist="38100" dir="2700000" algn="tl">
                    <a:srgbClr val="000000"/>
                  </a:outerShdw>
                </a:effectLst>
              </a:rPr>
            </a:br>
            <a:endParaRPr lang="el-GR" sz="4000" b="1" u="none" dirty="0">
              <a:solidFill>
                <a:srgbClr val="FFFF00"/>
              </a:solidFill>
              <a:effectLst>
                <a:outerShdw blurRad="38100" dist="38100" dir="2700000" algn="tl">
                  <a:srgbClr val="000000"/>
                </a:outerShdw>
              </a:effectLst>
            </a:endParaRPr>
          </a:p>
          <a:p>
            <a:pPr algn="ctr" eaLnBrk="1" hangingPunct="1">
              <a:defRPr/>
            </a:pPr>
            <a:endParaRPr lang="el-GR" sz="2800" b="1" u="none" dirty="0">
              <a:solidFill>
                <a:srgbClr val="FFFF00"/>
              </a:solidFill>
              <a:effectLst>
                <a:outerShdw blurRad="38100" dist="38100" dir="2700000" algn="tl">
                  <a:srgbClr val="000000"/>
                </a:outerShdw>
              </a:effectLst>
            </a:endParaRP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Αλλαγή περιβάλλοντος</a:t>
            </a: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smtClean="0">
                <a:solidFill>
                  <a:srgbClr val="FFFF00"/>
                </a:solidFill>
                <a:effectLst>
                  <a:outerShdw blurRad="38100" dist="38100" dir="2700000" algn="tl">
                    <a:srgbClr val="000000"/>
                  </a:outerShdw>
                </a:effectLst>
                <a:latin typeface="Arial" pitchFamily="34" charset="0"/>
                <a:cs typeface="Arial" pitchFamily="34" charset="0"/>
              </a:rPr>
              <a:t>Μη -  ανταγωνιστική </a:t>
            </a: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ατμόσφαιρα </a:t>
            </a: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Απουσία εργασιακών υποχρεώσεων </a:t>
            </a:r>
          </a:p>
          <a:p>
            <a:pPr algn="ctr" eaLnBrk="1" hangingPunct="1">
              <a:buFontTx/>
              <a:buChar char="•"/>
              <a:defRPr/>
            </a:pPr>
            <a:endParaRPr lang="el-GR"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Ανάπαυση</a:t>
            </a: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lnSpc>
                <a:spcPct val="70000"/>
              </a:lnSpc>
              <a:spcBef>
                <a:spcPct val="50000"/>
              </a:spcBef>
              <a:buClr>
                <a:schemeClr val="hlink"/>
              </a:buClr>
              <a:buSzPct val="120000"/>
              <a:buFontTx/>
              <a:buChar char="•"/>
              <a:defRPr/>
            </a:pPr>
            <a:endParaRPr lang="en-US" sz="2800" b="1" u="none"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3369887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60648"/>
            <a:ext cx="9144000" cy="1340768"/>
          </a:xfrm>
        </p:spPr>
        <p:txBody>
          <a:bodyPr/>
          <a:lstStyle/>
          <a:p>
            <a:pPr algn="ctr">
              <a:defRPr/>
            </a:pPr>
            <a:r>
              <a:rPr lang="el-GR" sz="3200" b="1" dirty="0">
                <a:solidFill>
                  <a:schemeClr val="tx1"/>
                </a:solidFill>
                <a:latin typeface="Arial" pitchFamily="34" charset="0"/>
                <a:cs typeface="Arial" pitchFamily="34" charset="0"/>
              </a:rPr>
              <a:t>Θερμότητα</a:t>
            </a:r>
            <a:r>
              <a:rPr lang="el-GR" sz="4000" dirty="0">
                <a:solidFill>
                  <a:schemeClr val="tx1"/>
                </a:solidFill>
                <a:latin typeface="Arial" pitchFamily="34" charset="0"/>
                <a:cs typeface="Arial" pitchFamily="34" charset="0"/>
              </a:rPr>
              <a:t> </a:t>
            </a:r>
            <a:endParaRPr lang="tr-TR" sz="4000" dirty="0">
              <a:solidFill>
                <a:schemeClr val="tx1"/>
              </a:solidFill>
              <a:latin typeface="Arial" pitchFamily="34" charset="0"/>
              <a:cs typeface="Arial" pitchFamily="34" charset="0"/>
            </a:endParaRPr>
          </a:p>
        </p:txBody>
      </p:sp>
      <p:sp>
        <p:nvSpPr>
          <p:cNvPr id="40963" name="Rectangle 3"/>
          <p:cNvSpPr>
            <a:spLocks noGrp="1" noChangeArrowheads="1"/>
          </p:cNvSpPr>
          <p:nvPr>
            <p:ph type="body" idx="1"/>
          </p:nvPr>
        </p:nvSpPr>
        <p:spPr>
          <a:xfrm>
            <a:off x="0" y="1196975"/>
            <a:ext cx="9144000" cy="3231654"/>
          </a:xfrm>
        </p:spPr>
        <p:txBody>
          <a:bodyPr/>
          <a:lstStyle/>
          <a:p>
            <a:pPr lvl="0">
              <a:buFont typeface="Arial" panose="020B0604020202020204" pitchFamily="34" charset="0"/>
              <a:buChar char="•"/>
              <a:defRPr/>
            </a:pPr>
            <a:r>
              <a:rPr lang="el-GR" sz="2800" b="1" dirty="0">
                <a:solidFill>
                  <a:srgbClr val="FFFF00"/>
                </a:solidFill>
                <a:latin typeface="Arial" pitchFamily="34" charset="0"/>
                <a:cs typeface="Arial" pitchFamily="34" charset="0"/>
              </a:rPr>
              <a:t>Δερματική  επιφανειακή  ερεθιστική δράση </a:t>
            </a:r>
          </a:p>
          <a:p>
            <a:pPr>
              <a:defRPr/>
            </a:pPr>
            <a:endParaRPr lang="en-US" sz="2800" b="1" dirty="0">
              <a:solidFill>
                <a:srgbClr val="FFFF00"/>
              </a:solidFill>
              <a:latin typeface="Arial" pitchFamily="34" charset="0"/>
              <a:cs typeface="Arial" pitchFamily="34" charset="0"/>
            </a:endParaRPr>
          </a:p>
          <a:p>
            <a:pPr>
              <a:buFont typeface="Arial" panose="020B0604020202020204" pitchFamily="34" charset="0"/>
              <a:buChar char="•"/>
              <a:defRPr/>
            </a:pPr>
            <a:r>
              <a:rPr lang="el-GR" sz="2800" b="1" dirty="0">
                <a:solidFill>
                  <a:srgbClr val="FFFF00"/>
                </a:solidFill>
                <a:latin typeface="Arial" pitchFamily="34" charset="0"/>
                <a:cs typeface="Arial" pitchFamily="34" charset="0"/>
              </a:rPr>
              <a:t>Αγγειοδιαστολή </a:t>
            </a:r>
            <a:r>
              <a:rPr lang="en-US" sz="2800" b="1" dirty="0">
                <a:solidFill>
                  <a:srgbClr val="FFFF00"/>
                </a:solidFill>
                <a:latin typeface="Arial" pitchFamily="34" charset="0"/>
                <a:cs typeface="Arial" pitchFamily="34" charset="0"/>
              </a:rPr>
              <a:t> </a:t>
            </a:r>
            <a:endParaRPr lang="el-GR" sz="2800" b="1" dirty="0">
              <a:solidFill>
                <a:srgbClr val="FFFF00"/>
              </a:solidFill>
              <a:latin typeface="Arial" pitchFamily="34" charset="0"/>
              <a:cs typeface="Arial" pitchFamily="34" charset="0"/>
            </a:endParaRPr>
          </a:p>
          <a:p>
            <a:pPr>
              <a:defRPr/>
            </a:pPr>
            <a:endParaRPr lang="tr-TR" sz="2800" b="1" dirty="0">
              <a:solidFill>
                <a:srgbClr val="FFFF00"/>
              </a:solidFill>
              <a:latin typeface="Arial" pitchFamily="34" charset="0"/>
              <a:cs typeface="Arial" pitchFamily="34" charset="0"/>
            </a:endParaRPr>
          </a:p>
          <a:p>
            <a:pPr>
              <a:buFont typeface="Arial" panose="020B0604020202020204" pitchFamily="34" charset="0"/>
              <a:buChar char="•"/>
              <a:defRPr/>
            </a:pPr>
            <a:r>
              <a:rPr lang="el-GR" sz="2800" b="1" dirty="0">
                <a:solidFill>
                  <a:srgbClr val="FFFF00"/>
                </a:solidFill>
                <a:latin typeface="Arial" pitchFamily="34" charset="0"/>
                <a:cs typeface="Arial" pitchFamily="34" charset="0"/>
              </a:rPr>
              <a:t>Έμμεση απάντηση ενδορφινών</a:t>
            </a:r>
          </a:p>
          <a:p>
            <a:pPr>
              <a:defRPr/>
            </a:pPr>
            <a:endParaRPr lang="en-US" sz="2800" b="1" dirty="0">
              <a:solidFill>
                <a:srgbClr val="FFFF00"/>
              </a:solidFill>
              <a:latin typeface="Arial" pitchFamily="34" charset="0"/>
              <a:cs typeface="Arial" pitchFamily="34" charset="0"/>
            </a:endParaRPr>
          </a:p>
          <a:p>
            <a:pPr>
              <a:buFont typeface="Arial" panose="020B0604020202020204" pitchFamily="34" charset="0"/>
              <a:buChar char="•"/>
              <a:defRPr/>
            </a:pPr>
            <a:r>
              <a:rPr lang="el-GR" sz="2800" b="1" dirty="0">
                <a:solidFill>
                  <a:srgbClr val="FFFF00"/>
                </a:solidFill>
                <a:latin typeface="Arial" pitchFamily="34" charset="0"/>
                <a:cs typeface="Arial" pitchFamily="34" charset="0"/>
              </a:rPr>
              <a:t>Αλλαγή της μετάδοσης των νευρικών </a:t>
            </a:r>
            <a:r>
              <a:rPr lang="el-GR" sz="2800" b="1" dirty="0" smtClean="0">
                <a:solidFill>
                  <a:srgbClr val="FFFF00"/>
                </a:solidFill>
                <a:latin typeface="Arial" pitchFamily="34" charset="0"/>
                <a:cs typeface="Arial" pitchFamily="34" charset="0"/>
              </a:rPr>
              <a:t>ερεθισμάτων</a:t>
            </a:r>
          </a:p>
        </p:txBody>
      </p:sp>
      <p:sp>
        <p:nvSpPr>
          <p:cNvPr id="37892" name="Text Box 4"/>
          <p:cNvSpPr txBox="1">
            <a:spLocks noChangeArrowheads="1"/>
          </p:cNvSpPr>
          <p:nvPr/>
        </p:nvSpPr>
        <p:spPr bwMode="auto">
          <a:xfrm>
            <a:off x="0" y="5589588"/>
            <a:ext cx="9144000" cy="1200150"/>
          </a:xfrm>
          <a:prstGeom prst="rect">
            <a:avLst/>
          </a:prstGeom>
          <a:noFill/>
          <a:ln w="9525">
            <a:noFill/>
            <a:miter lim="800000"/>
            <a:headEnd/>
            <a:tailEnd/>
          </a:ln>
        </p:spPr>
        <p:txBody>
          <a:bodyPr>
            <a:spAutoFit/>
          </a:bodyPr>
          <a:lstStyle/>
          <a:p>
            <a:pPr eaLnBrk="1" hangingPunct="1">
              <a:spcBef>
                <a:spcPct val="50000"/>
              </a:spcBef>
              <a:defRPr/>
            </a:pPr>
            <a:r>
              <a:rPr lang="en-US" sz="2400" i="1" u="none" dirty="0">
                <a:solidFill>
                  <a:schemeClr val="tx2"/>
                </a:solidFill>
                <a:latin typeface="+mn-lt"/>
              </a:rPr>
              <a:t>Weber DC, Brown AW: Physical agent modalities. Braddom RL (ed.) Physical Medicine and Rehabilitation WB Saunders Company.Philadelphia 2000 p:440-458</a:t>
            </a:r>
          </a:p>
        </p:txBody>
      </p:sp>
    </p:spTree>
    <p:extLst>
      <p:ext uri="{BB962C8B-B14F-4D97-AF65-F5344CB8AC3E}">
        <p14:creationId xmlns:p14="http://schemas.microsoft.com/office/powerpoint/2010/main" val="2061441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9144000" cy="5791716"/>
          </a:xfrm>
          <a:prstGeom prst="rect">
            <a:avLst/>
          </a:prstGeom>
        </p:spPr>
        <p:txBody>
          <a:bodyPr wrap="square">
            <a:spAutoFit/>
          </a:bodyPr>
          <a:lstStyle/>
          <a:p>
            <a:pPr indent="457200">
              <a:lnSpc>
                <a:spcPct val="107000"/>
              </a:lnSpc>
              <a:spcAft>
                <a:spcPts val="800"/>
              </a:spcAft>
            </a:pPr>
            <a:r>
              <a:rPr lang="el-GR" sz="2800" dirty="0">
                <a:latin typeface="Arial" panose="020B0604020202020204" pitchFamily="34" charset="0"/>
                <a:ea typeface="Calibri" panose="020F0502020204030204" pitchFamily="34" charset="0"/>
                <a:cs typeface="Times New Roman" panose="02020603050405020304" pitchFamily="18" charset="0"/>
              </a:rPr>
              <a:t>Σε πολλές ευρωπαϊκές χώρες </a:t>
            </a:r>
            <a:endParaRPr lang="el-GR" sz="2800" dirty="0" smtClean="0">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l-GR" sz="3200" dirty="0" smtClean="0">
                <a:latin typeface="Arial" panose="020B0604020202020204" pitchFamily="34" charset="0"/>
                <a:ea typeface="Calibri" panose="020F0502020204030204" pitchFamily="34" charset="0"/>
                <a:cs typeface="Times New Roman" panose="02020603050405020304" pitchFamily="18" charset="0"/>
              </a:rPr>
              <a:t> </a:t>
            </a:r>
            <a:r>
              <a:rPr lang="el-G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η ιαματική λουτροθεραπεία </a:t>
            </a:r>
            <a:endPar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l-GR" sz="2800" dirty="0" smtClean="0">
                <a:latin typeface="Arial" panose="020B0604020202020204" pitchFamily="34" charset="0"/>
                <a:ea typeface="Calibri" panose="020F0502020204030204" pitchFamily="34" charset="0"/>
                <a:cs typeface="Times New Roman" panose="02020603050405020304" pitchFamily="18" charset="0"/>
              </a:rPr>
              <a:t> αποτελεί μια από τις</a:t>
            </a:r>
          </a:p>
          <a:p>
            <a:pPr indent="457200" algn="ctr">
              <a:lnSpc>
                <a:spcPct val="107000"/>
              </a:lnSpc>
              <a:spcAft>
                <a:spcPts val="800"/>
              </a:spcAft>
            </a:pPr>
            <a:r>
              <a:rPr lang="el-GR" sz="3200" b="1" dirty="0" smtClean="0">
                <a:latin typeface="Arial" panose="020B0604020202020204" pitchFamily="34" charset="0"/>
                <a:ea typeface="Calibri" panose="020F0502020204030204" pitchFamily="34" charset="0"/>
                <a:cs typeface="Times New Roman" panose="02020603050405020304" pitchFamily="18" charset="0"/>
              </a:rPr>
              <a:t> </a:t>
            </a:r>
            <a:r>
              <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συνήθεις </a:t>
            </a:r>
            <a:r>
              <a:rPr lang="el-G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θεραπευτικές  τεχνικές  της Φυσικής Ιατρικής </a:t>
            </a:r>
            <a:r>
              <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&amp; Αποκατάστασης</a:t>
            </a:r>
            <a:r>
              <a:rPr lang="el-GR" sz="3200" dirty="0" smtClean="0">
                <a:latin typeface="Arial" panose="020B0604020202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endParaRPr lang="el-GR" sz="3200" dirty="0" smtClean="0">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l-GR" sz="3200" dirty="0" smtClean="0">
                <a:latin typeface="Arial" panose="020B0604020202020204" pitchFamily="34" charset="0"/>
                <a:ea typeface="Calibri" panose="020F0502020204030204" pitchFamily="34" charset="0"/>
                <a:cs typeface="Times New Roman" panose="02020603050405020304" pitchFamily="18" charset="0"/>
              </a:rPr>
              <a:t> </a:t>
            </a:r>
            <a:r>
              <a:rPr lang="el-GR" sz="2800" dirty="0" smtClean="0">
                <a:latin typeface="Arial" panose="020B0604020202020204" pitchFamily="34" charset="0"/>
                <a:ea typeface="Calibri" panose="020F0502020204030204" pitchFamily="34" charset="0"/>
                <a:cs typeface="Times New Roman" panose="02020603050405020304" pitchFamily="18" charset="0"/>
              </a:rPr>
              <a:t>   </a:t>
            </a:r>
            <a:r>
              <a:rPr lang="el-GR" sz="2800" dirty="0">
                <a:latin typeface="Arial" panose="020B0604020202020204" pitchFamily="34" charset="0"/>
                <a:ea typeface="Calibri" panose="020F0502020204030204" pitchFamily="34" charset="0"/>
                <a:cs typeface="Times New Roman" panose="02020603050405020304" pitchFamily="18" charset="0"/>
              </a:rPr>
              <a:t>Από στατιστικές  μελέτες  πανευρωπαϊκά οι φυσίατροι την χρησιμοποιούν    σε  ένα ποσοστό  τουλάχιστον </a:t>
            </a:r>
            <a:r>
              <a:rPr lang="el-G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56%</a:t>
            </a:r>
            <a:r>
              <a:rPr lang="el-GR" sz="2800" dirty="0">
                <a:latin typeface="Arial" panose="020B060402020202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5532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886397"/>
          </a:xfrm>
        </p:spPr>
        <p:txBody>
          <a:bodyPr/>
          <a:lstStyle/>
          <a:p>
            <a:pPr algn="ctr">
              <a:defRPr/>
            </a:pPr>
            <a:r>
              <a:rPr lang="el-GR" sz="3200" b="1" dirty="0" smtClean="0">
                <a:solidFill>
                  <a:schemeClr val="tx1"/>
                </a:solidFill>
                <a:latin typeface="Arial" pitchFamily="34" charset="0"/>
                <a:cs typeface="Arial" pitchFamily="34" charset="0"/>
              </a:rPr>
              <a:t/>
            </a:r>
            <a:br>
              <a:rPr lang="el-GR" sz="3200" b="1" dirty="0" smtClean="0">
                <a:solidFill>
                  <a:schemeClr val="tx1"/>
                </a:solidFill>
                <a:latin typeface="Arial" pitchFamily="34" charset="0"/>
                <a:cs typeface="Arial" pitchFamily="34" charset="0"/>
              </a:rPr>
            </a:br>
            <a:r>
              <a:rPr lang="el-GR" sz="3200" b="1" dirty="0" smtClean="0">
                <a:solidFill>
                  <a:schemeClr val="tx1"/>
                </a:solidFill>
                <a:latin typeface="Arial" pitchFamily="34" charset="0"/>
                <a:cs typeface="Arial" pitchFamily="34" charset="0"/>
              </a:rPr>
              <a:t>Περιφε</a:t>
            </a:r>
            <a:r>
              <a:rPr lang="el-GR" sz="3200" b="1" dirty="0" smtClean="0">
                <a:solidFill>
                  <a:schemeClr val="tx1"/>
                </a:solidFill>
              </a:rPr>
              <a:t>ρική </a:t>
            </a:r>
            <a:r>
              <a:rPr lang="el-GR" sz="3200" b="1" dirty="0">
                <a:solidFill>
                  <a:schemeClr val="tx1"/>
                </a:solidFill>
              </a:rPr>
              <a:t>αγγειοδιαστολή</a:t>
            </a:r>
            <a:endParaRPr lang="en-US" sz="3200" b="1" dirty="0">
              <a:solidFill>
                <a:schemeClr val="tx1"/>
              </a:solidFill>
            </a:endParaRPr>
          </a:p>
        </p:txBody>
      </p:sp>
      <p:sp>
        <p:nvSpPr>
          <p:cNvPr id="43011" name="Rectangle 3"/>
          <p:cNvSpPr>
            <a:spLocks noGrp="1" noChangeArrowheads="1"/>
          </p:cNvSpPr>
          <p:nvPr>
            <p:ph type="body" idx="1"/>
          </p:nvPr>
        </p:nvSpPr>
        <p:spPr>
          <a:xfrm>
            <a:off x="0" y="1700213"/>
            <a:ext cx="9144000" cy="4579715"/>
          </a:xfrm>
        </p:spPr>
        <p:txBody>
          <a:bodyPr/>
          <a:lstStyle/>
          <a:p>
            <a:pPr>
              <a:defRPr/>
            </a:pPr>
            <a:endParaRPr lang="el-GR" dirty="0"/>
          </a:p>
          <a:p>
            <a:pPr>
              <a:defRPr/>
            </a:pPr>
            <a:endParaRPr lang="el-GR" dirty="0">
              <a:latin typeface="Arial" pitchFamily="34" charset="0"/>
              <a:cs typeface="Arial" pitchFamily="34" charset="0"/>
            </a:endParaRPr>
          </a:p>
          <a:p>
            <a:pPr algn="ctr">
              <a:buFont typeface="Arial" panose="020B0604020202020204" pitchFamily="34" charset="0"/>
              <a:buChar char="•"/>
              <a:defRPr/>
            </a:pPr>
            <a:r>
              <a:rPr lang="el-GR" b="1" dirty="0">
                <a:solidFill>
                  <a:srgbClr val="FFFF00"/>
                </a:solidFill>
                <a:latin typeface="Arial" pitchFamily="34" charset="0"/>
                <a:cs typeface="Arial" pitchFamily="34" charset="0"/>
              </a:rPr>
              <a:t>Η αγγειοδιαστολή  επιφέρει μείωση του πόνου της ισχαιμίας</a:t>
            </a:r>
            <a:endParaRPr lang="en-US" b="1" dirty="0">
              <a:solidFill>
                <a:srgbClr val="FFFF00"/>
              </a:solidFill>
              <a:latin typeface="Arial" pitchFamily="34" charset="0"/>
              <a:cs typeface="Arial" pitchFamily="34" charset="0"/>
            </a:endParaRPr>
          </a:p>
          <a:p>
            <a:pPr algn="ctr">
              <a:defRPr/>
            </a:pPr>
            <a:endParaRPr lang="el-GR" b="1" dirty="0">
              <a:solidFill>
                <a:srgbClr val="FFFF00"/>
              </a:solidFill>
              <a:latin typeface="Arial" pitchFamily="34" charset="0"/>
              <a:cs typeface="Arial" pitchFamily="34" charset="0"/>
            </a:endParaRPr>
          </a:p>
          <a:p>
            <a:pPr>
              <a:defRPr/>
            </a:pPr>
            <a:endParaRPr lang="el-GR" b="1" dirty="0">
              <a:solidFill>
                <a:srgbClr val="FFFF00"/>
              </a:solidFill>
              <a:latin typeface="Arial" pitchFamily="34" charset="0"/>
              <a:cs typeface="Arial" pitchFamily="34" charset="0"/>
            </a:endParaRPr>
          </a:p>
          <a:p>
            <a:pPr algn="ctr">
              <a:buFont typeface="Arial" panose="020B0604020202020204" pitchFamily="34" charset="0"/>
              <a:buChar char="•"/>
              <a:defRPr/>
            </a:pPr>
            <a:r>
              <a:rPr lang="el-GR" b="1" dirty="0">
                <a:solidFill>
                  <a:srgbClr val="FFFF00"/>
                </a:solidFill>
                <a:latin typeface="Arial" pitchFamily="34" charset="0"/>
                <a:cs typeface="Arial" pitchFamily="34" charset="0"/>
              </a:rPr>
              <a:t>Η αγγειοδιαστολή επιφέρει απομάκρυνση των μεσολαβητών του πόνου</a:t>
            </a:r>
            <a:endParaRPr lang="en-US" b="1" dirty="0">
              <a:solidFill>
                <a:srgbClr val="FFFF00"/>
              </a:solidFill>
              <a:latin typeface="Arial" pitchFamily="34" charset="0"/>
              <a:cs typeface="Arial" pitchFamily="34" charset="0"/>
            </a:endParaRPr>
          </a:p>
          <a:p>
            <a:pPr algn="ctr">
              <a:defRPr/>
            </a:pPr>
            <a:endParaRPr lang="tr-TR" b="1" dirty="0">
              <a:solidFill>
                <a:srgbClr val="FFFF00"/>
              </a:solidFill>
            </a:endParaRPr>
          </a:p>
        </p:txBody>
      </p:sp>
    </p:spTree>
    <p:extLst>
      <p:ext uri="{BB962C8B-B14F-4D97-AF65-F5344CB8AC3E}">
        <p14:creationId xmlns:p14="http://schemas.microsoft.com/office/powerpoint/2010/main" val="1842617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32656"/>
            <a:ext cx="9144000" cy="765175"/>
          </a:xfrm>
        </p:spPr>
        <p:txBody>
          <a:bodyPr/>
          <a:lstStyle/>
          <a:p>
            <a:pPr algn="ctr">
              <a:defRPr/>
            </a:pPr>
            <a:r>
              <a:rPr lang="el-GR" sz="3200" b="1" dirty="0">
                <a:solidFill>
                  <a:schemeClr val="tx1"/>
                </a:solidFill>
                <a:latin typeface="Arial" pitchFamily="34" charset="0"/>
                <a:cs typeface="Arial" pitchFamily="34" charset="0"/>
              </a:rPr>
              <a:t>Άνωση</a:t>
            </a:r>
            <a:endParaRPr lang="en-US" sz="3200" b="1" dirty="0">
              <a:solidFill>
                <a:schemeClr val="tx1"/>
              </a:solidFill>
              <a:latin typeface="Arial" pitchFamily="34" charset="0"/>
              <a:cs typeface="Arial" pitchFamily="34" charset="0"/>
            </a:endParaRPr>
          </a:p>
        </p:txBody>
      </p:sp>
      <p:sp>
        <p:nvSpPr>
          <p:cNvPr id="45059" name="Rectangle 3"/>
          <p:cNvSpPr>
            <a:spLocks noGrp="1" noChangeArrowheads="1"/>
          </p:cNvSpPr>
          <p:nvPr>
            <p:ph type="body" idx="1"/>
          </p:nvPr>
        </p:nvSpPr>
        <p:spPr>
          <a:xfrm>
            <a:off x="0" y="1341438"/>
            <a:ext cx="9144000" cy="4136517"/>
          </a:xfrm>
        </p:spPr>
        <p:txBody>
          <a:bodyPr/>
          <a:lstStyle/>
          <a:p>
            <a:pPr algn="ctr">
              <a:lnSpc>
                <a:spcPct val="80000"/>
              </a:lnSpc>
              <a:buFontTx/>
              <a:buNone/>
              <a:defRPr/>
            </a:pPr>
            <a:r>
              <a:rPr lang="el-GR" sz="2800" b="1" dirty="0">
                <a:solidFill>
                  <a:srgbClr val="FFFF00"/>
                </a:solidFill>
                <a:latin typeface="Arial" pitchFamily="34" charset="0"/>
                <a:cs typeface="Arial" pitchFamily="34" charset="0"/>
              </a:rPr>
              <a:t>Η υδροστατική δύναμη  μπορεί να βοηθήσει στον πόνο </a:t>
            </a:r>
            <a:r>
              <a:rPr lang="el-GR" sz="2800" b="1" u="sng" dirty="0">
                <a:solidFill>
                  <a:srgbClr val="FFFF00"/>
                </a:solidFill>
                <a:latin typeface="Arial" pitchFamily="34" charset="0"/>
                <a:cs typeface="Arial" pitchFamily="34" charset="0"/>
              </a:rPr>
              <a:t>μειώνοντας την φόρτιση των αρθρώσεων</a:t>
            </a:r>
            <a:r>
              <a:rPr lang="en-GB" sz="2800" b="1" u="sng" dirty="0">
                <a:solidFill>
                  <a:srgbClr val="FFFF00"/>
                </a:solidFill>
                <a:latin typeface="Arial" pitchFamily="34" charset="0"/>
                <a:cs typeface="Arial" pitchFamily="34" charset="0"/>
              </a:rPr>
              <a:t>.</a:t>
            </a:r>
            <a:endParaRPr lang="tr-TR" sz="2800" b="1" u="sng" dirty="0">
              <a:solidFill>
                <a:srgbClr val="FFFF00"/>
              </a:solidFill>
              <a:latin typeface="Arial" pitchFamily="34" charset="0"/>
              <a:cs typeface="Arial" pitchFamily="34" charset="0"/>
            </a:endParaRPr>
          </a:p>
          <a:p>
            <a:pPr algn="ctr">
              <a:lnSpc>
                <a:spcPct val="80000"/>
              </a:lnSpc>
              <a:buFontTx/>
              <a:buNone/>
              <a:defRPr/>
            </a:pPr>
            <a:endParaRPr lang="tr-TR" sz="2800" b="1" u="sng" dirty="0">
              <a:solidFill>
                <a:srgbClr val="FFFF00"/>
              </a:solidFill>
              <a:latin typeface="Arial" pitchFamily="34" charset="0"/>
              <a:cs typeface="Arial" pitchFamily="34" charset="0"/>
            </a:endParaRPr>
          </a:p>
          <a:p>
            <a:pPr algn="ctr">
              <a:lnSpc>
                <a:spcPct val="80000"/>
              </a:lnSpc>
              <a:buFont typeface="Arial" panose="020B0604020202020204" pitchFamily="34" charset="0"/>
              <a:buChar char="•"/>
              <a:defRPr/>
            </a:pPr>
            <a:r>
              <a:rPr lang="el-GR" sz="2800" b="1" dirty="0" smtClean="0">
                <a:solidFill>
                  <a:srgbClr val="FFFF00"/>
                </a:solidFill>
                <a:latin typeface="Arial" pitchFamily="34" charset="0"/>
                <a:cs typeface="Arial" pitchFamily="34" charset="0"/>
              </a:rPr>
              <a:t> μηχανικοί παράγοντες  </a:t>
            </a:r>
            <a:r>
              <a:rPr lang="el-GR" sz="2800" b="1" dirty="0">
                <a:solidFill>
                  <a:srgbClr val="FFFF00"/>
                </a:solidFill>
                <a:latin typeface="Arial" pitchFamily="34" charset="0"/>
                <a:cs typeface="Arial" pitchFamily="34" charset="0"/>
              </a:rPr>
              <a:t>όπως αυξημένη άνωση</a:t>
            </a:r>
          </a:p>
          <a:p>
            <a:pPr algn="ctr">
              <a:lnSpc>
                <a:spcPct val="80000"/>
              </a:lnSpc>
              <a:buFontTx/>
              <a:buNone/>
              <a:defRPr/>
            </a:pPr>
            <a:r>
              <a:rPr lang="el-GR" sz="2800" b="1" dirty="0">
                <a:solidFill>
                  <a:srgbClr val="FFFF00"/>
                </a:solidFill>
                <a:latin typeface="Arial" pitchFamily="34" charset="0"/>
                <a:cs typeface="Arial" pitchFamily="34" charset="0"/>
              </a:rPr>
              <a:t>και υδροστατική πίεση  </a:t>
            </a:r>
            <a:r>
              <a:rPr lang="el-GR" sz="2800" b="1" dirty="0" smtClean="0">
                <a:solidFill>
                  <a:srgbClr val="FFFF00"/>
                </a:solidFill>
                <a:latin typeface="Arial" pitchFamily="34" charset="0"/>
                <a:cs typeface="Arial" pitchFamily="34" charset="0"/>
              </a:rPr>
              <a:t>επηρεάζουν</a:t>
            </a:r>
            <a:endParaRPr lang="el-GR" sz="2800" b="1" dirty="0">
              <a:solidFill>
                <a:srgbClr val="FFFF00"/>
              </a:solidFill>
              <a:latin typeface="Arial" pitchFamily="34" charset="0"/>
              <a:cs typeface="Arial" pitchFamily="34" charset="0"/>
            </a:endParaRPr>
          </a:p>
          <a:p>
            <a:pPr algn="ctr">
              <a:lnSpc>
                <a:spcPct val="80000"/>
              </a:lnSpc>
              <a:buFontTx/>
              <a:buNone/>
              <a:defRPr/>
            </a:pPr>
            <a:r>
              <a:rPr lang="el-GR" sz="2800" b="1" dirty="0" smtClean="0">
                <a:solidFill>
                  <a:srgbClr val="FFFF00"/>
                </a:solidFill>
                <a:latin typeface="Arial" pitchFamily="34" charset="0"/>
                <a:cs typeface="Arial" pitchFamily="34" charset="0"/>
              </a:rPr>
              <a:t>τον </a:t>
            </a:r>
            <a:r>
              <a:rPr lang="el-GR" sz="2800" b="1" u="sng" dirty="0">
                <a:solidFill>
                  <a:srgbClr val="FFFF00"/>
                </a:solidFill>
                <a:latin typeface="Arial" pitchFamily="34" charset="0"/>
                <a:cs typeface="Arial" pitchFamily="34" charset="0"/>
              </a:rPr>
              <a:t>μυϊκό τόνο </a:t>
            </a:r>
          </a:p>
          <a:p>
            <a:pPr algn="ctr">
              <a:lnSpc>
                <a:spcPct val="80000"/>
              </a:lnSpc>
              <a:buFontTx/>
              <a:buNone/>
              <a:defRPr/>
            </a:pPr>
            <a:r>
              <a:rPr lang="el-GR" sz="2800" b="1" u="sng" dirty="0" smtClean="0">
                <a:solidFill>
                  <a:srgbClr val="FFFF00"/>
                </a:solidFill>
                <a:latin typeface="Arial" pitchFamily="34" charset="0"/>
                <a:cs typeface="Arial" pitchFamily="34" charset="0"/>
              </a:rPr>
              <a:t> </a:t>
            </a:r>
            <a:r>
              <a:rPr lang="el-GR" sz="2800" b="1" u="sng" dirty="0">
                <a:solidFill>
                  <a:srgbClr val="FFFF00"/>
                </a:solidFill>
                <a:latin typeface="Arial" pitchFamily="34" charset="0"/>
                <a:cs typeface="Arial" pitchFamily="34" charset="0"/>
              </a:rPr>
              <a:t>την </a:t>
            </a:r>
            <a:r>
              <a:rPr lang="el-GR" sz="2800" b="1" u="sng" dirty="0" smtClean="0">
                <a:solidFill>
                  <a:srgbClr val="FFFF00"/>
                </a:solidFill>
                <a:latin typeface="Arial" pitchFamily="34" charset="0"/>
                <a:cs typeface="Arial" pitchFamily="34" charset="0"/>
              </a:rPr>
              <a:t>κινητικότητα </a:t>
            </a:r>
            <a:r>
              <a:rPr lang="el-GR" sz="2800" b="1" u="sng" dirty="0">
                <a:solidFill>
                  <a:srgbClr val="FFFF00"/>
                </a:solidFill>
                <a:latin typeface="Arial" pitchFamily="34" charset="0"/>
                <a:cs typeface="Arial" pitchFamily="34" charset="0"/>
              </a:rPr>
              <a:t>των αρθρώσεων </a:t>
            </a:r>
          </a:p>
          <a:p>
            <a:pPr algn="ctr">
              <a:lnSpc>
                <a:spcPct val="80000"/>
              </a:lnSpc>
              <a:buFontTx/>
              <a:buNone/>
              <a:defRPr/>
            </a:pPr>
            <a:r>
              <a:rPr lang="el-GR" sz="2800" b="1" u="sng" dirty="0">
                <a:solidFill>
                  <a:srgbClr val="FFFF00"/>
                </a:solidFill>
                <a:latin typeface="Arial" pitchFamily="34" charset="0"/>
                <a:cs typeface="Arial" pitchFamily="34" charset="0"/>
              </a:rPr>
              <a:t>και την ένταση του πόνου</a:t>
            </a:r>
            <a:r>
              <a:rPr lang="el-GR" sz="2800" b="1" u="sng" dirty="0" smtClean="0">
                <a:solidFill>
                  <a:srgbClr val="FFFF00"/>
                </a:solidFill>
                <a:latin typeface="Arial" pitchFamily="34" charset="0"/>
                <a:cs typeface="Arial" pitchFamily="34" charset="0"/>
              </a:rPr>
              <a:t>.</a:t>
            </a:r>
            <a:endParaRPr lang="el-GR" sz="2800" b="1" u="sng" dirty="0">
              <a:solidFill>
                <a:srgbClr val="FFFF00"/>
              </a:solidFill>
            </a:endParaRPr>
          </a:p>
          <a:p>
            <a:pPr>
              <a:lnSpc>
                <a:spcPct val="80000"/>
              </a:lnSpc>
              <a:defRPr/>
            </a:pPr>
            <a:endParaRPr lang="el-GR" sz="2800" b="1" dirty="0">
              <a:solidFill>
                <a:srgbClr val="FFFF00"/>
              </a:solidFill>
            </a:endParaRPr>
          </a:p>
          <a:p>
            <a:pPr>
              <a:lnSpc>
                <a:spcPct val="80000"/>
              </a:lnSpc>
              <a:defRPr/>
            </a:pPr>
            <a:endParaRPr lang="tr-TR" sz="2800" dirty="0">
              <a:solidFill>
                <a:schemeClr val="bg1"/>
              </a:solidFill>
            </a:endParaRPr>
          </a:p>
        </p:txBody>
      </p:sp>
      <p:sp>
        <p:nvSpPr>
          <p:cNvPr id="39940" name="Text Box 4"/>
          <p:cNvSpPr txBox="1">
            <a:spLocks noChangeArrowheads="1"/>
          </p:cNvSpPr>
          <p:nvPr/>
        </p:nvSpPr>
        <p:spPr bwMode="auto">
          <a:xfrm>
            <a:off x="0" y="5084763"/>
            <a:ext cx="8820150" cy="1693862"/>
          </a:xfrm>
          <a:prstGeom prst="rect">
            <a:avLst/>
          </a:prstGeom>
          <a:noFill/>
          <a:ln w="9525">
            <a:noFill/>
            <a:miter lim="800000"/>
            <a:headEnd/>
            <a:tailEnd/>
          </a:ln>
        </p:spPr>
        <p:txBody>
          <a:bodyPr>
            <a:spAutoFit/>
          </a:bodyPr>
          <a:lstStyle/>
          <a:p>
            <a:pPr eaLnBrk="1" hangingPunct="1">
              <a:spcBef>
                <a:spcPct val="50000"/>
              </a:spcBef>
              <a:buFontTx/>
              <a:buChar char="•"/>
              <a:defRPr/>
            </a:pPr>
            <a:endParaRPr lang="el-GR" sz="2000" u="none" dirty="0">
              <a:solidFill>
                <a:schemeClr val="tx2"/>
              </a:solidFill>
              <a:latin typeface="Arial" charset="0"/>
            </a:endParaRPr>
          </a:p>
          <a:p>
            <a:pPr eaLnBrk="1" hangingPunct="1">
              <a:spcBef>
                <a:spcPct val="50000"/>
              </a:spcBef>
              <a:buFontTx/>
              <a:buChar char="•"/>
              <a:defRPr/>
            </a:pPr>
            <a:r>
              <a:rPr lang="en-US" sz="2400" u="none" dirty="0">
                <a:solidFill>
                  <a:schemeClr val="tx2"/>
                </a:solidFill>
                <a:latin typeface="+mn-lt"/>
              </a:rPr>
              <a:t>Brosseau L, Macleay L, Robınson V. Efficacy of balneotherapy for osteoarthritis of the knee: a systematic review.</a:t>
            </a:r>
            <a:r>
              <a:rPr lang="en-US" sz="2400" i="1" u="none" dirty="0">
                <a:solidFill>
                  <a:schemeClr val="tx2"/>
                </a:solidFill>
                <a:latin typeface="+mn-lt"/>
              </a:rPr>
              <a:t>Physical Therapy Reviews </a:t>
            </a:r>
            <a:r>
              <a:rPr lang="en-US" sz="2400" u="none" dirty="0">
                <a:solidFill>
                  <a:schemeClr val="tx2"/>
                </a:solidFill>
                <a:latin typeface="+mn-lt"/>
              </a:rPr>
              <a:t>2002; </a:t>
            </a:r>
            <a:r>
              <a:rPr lang="en-US" sz="2400" b="1" u="none" dirty="0">
                <a:solidFill>
                  <a:schemeClr val="tx2"/>
                </a:solidFill>
                <a:latin typeface="+mn-lt"/>
              </a:rPr>
              <a:t>7</a:t>
            </a:r>
            <a:r>
              <a:rPr lang="en-US" sz="2400" u="none" dirty="0">
                <a:solidFill>
                  <a:schemeClr val="tx2"/>
                </a:solidFill>
                <a:latin typeface="+mn-lt"/>
              </a:rPr>
              <a:t>: 209–222</a:t>
            </a:r>
          </a:p>
        </p:txBody>
      </p:sp>
    </p:spTree>
    <p:extLst>
      <p:ext uri="{BB962C8B-B14F-4D97-AF65-F5344CB8AC3E}">
        <p14:creationId xmlns:p14="http://schemas.microsoft.com/office/powerpoint/2010/main" val="14105191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404664"/>
            <a:ext cx="8686800" cy="1079649"/>
          </a:xfrm>
        </p:spPr>
        <p:txBody>
          <a:bodyPr/>
          <a:lstStyle/>
          <a:p>
            <a:pPr algn="ctr">
              <a:defRPr/>
            </a:pPr>
            <a:r>
              <a:rPr lang="el-GR" sz="3200" b="1" dirty="0">
                <a:solidFill>
                  <a:schemeClr val="tx1"/>
                </a:solidFill>
                <a:latin typeface="Arial" pitchFamily="34" charset="0"/>
                <a:cs typeface="Arial" pitchFamily="34" charset="0"/>
              </a:rPr>
              <a:t>Αύξηση των επιπέδων β ενδορφίνης</a:t>
            </a:r>
            <a:endParaRPr lang="en-US" sz="3200" b="1" dirty="0">
              <a:solidFill>
                <a:schemeClr val="tx1"/>
              </a:solidFill>
              <a:latin typeface="Arial" pitchFamily="34" charset="0"/>
              <a:cs typeface="Arial" pitchFamily="34" charset="0"/>
            </a:endParaRPr>
          </a:p>
        </p:txBody>
      </p:sp>
      <p:sp>
        <p:nvSpPr>
          <p:cNvPr id="47107" name="Rectangle 3"/>
          <p:cNvSpPr>
            <a:spLocks noGrp="1" noChangeArrowheads="1"/>
          </p:cNvSpPr>
          <p:nvPr>
            <p:ph type="body" idx="1"/>
          </p:nvPr>
        </p:nvSpPr>
        <p:spPr>
          <a:xfrm>
            <a:off x="0" y="1700213"/>
            <a:ext cx="9144000" cy="5157787"/>
          </a:xfrm>
        </p:spPr>
        <p:txBody>
          <a:bodyPr/>
          <a:lstStyle/>
          <a:p>
            <a:pPr>
              <a:buFont typeface="Arial" panose="020B0604020202020204" pitchFamily="34" charset="0"/>
              <a:buChar char="•"/>
              <a:defRPr/>
            </a:pPr>
            <a:r>
              <a:rPr lang="el-GR" b="1" dirty="0" smtClean="0">
                <a:solidFill>
                  <a:srgbClr val="FFFF00"/>
                </a:solidFill>
                <a:latin typeface="Arial" pitchFamily="34" charset="0"/>
                <a:cs typeface="Arial" pitchFamily="34" charset="0"/>
              </a:rPr>
              <a:t>β - ενδορφίνη</a:t>
            </a:r>
            <a:endParaRPr lang="tr-TR" b="1" dirty="0">
              <a:solidFill>
                <a:srgbClr val="FFFF00"/>
              </a:solidFill>
              <a:latin typeface="Arial" pitchFamily="34" charset="0"/>
              <a:cs typeface="Arial" pitchFamily="34" charset="0"/>
            </a:endParaRPr>
          </a:p>
          <a:p>
            <a:pPr>
              <a:buFontTx/>
              <a:buNone/>
              <a:defRPr/>
            </a:pPr>
            <a:r>
              <a:rPr lang="tr-TR" sz="2000" dirty="0"/>
              <a:t>	</a:t>
            </a:r>
            <a:r>
              <a:rPr lang="en-GB" sz="2400" i="1" dirty="0">
                <a:cs typeface="Times New Roman" pitchFamily="18" charset="0"/>
              </a:rPr>
              <a:t>Kubota K, Kurabayashi H, Tamura K, </a:t>
            </a:r>
            <a:r>
              <a:rPr lang="tr-TR" sz="2400" i="1" dirty="0"/>
              <a:t>et al </a:t>
            </a:r>
            <a:r>
              <a:rPr lang="en-GB" sz="2400" i="1" dirty="0">
                <a:cs typeface="Times New Roman" pitchFamily="18" charset="0"/>
              </a:rPr>
              <a:t>(1992) A transient rise in plasma beta-endorphin after a traditional 47 degrees C hot-spring bath in Kusatsu-spa, Japan. Life Sci. 51(24):1877-80.</a:t>
            </a:r>
            <a:r>
              <a:rPr lang="tr-TR" sz="2400" i="1" dirty="0">
                <a:cs typeface="Times New Roman" pitchFamily="18" charset="0"/>
              </a:rPr>
              <a:t>   </a:t>
            </a:r>
            <a:r>
              <a:rPr lang="tr-TR" sz="2400" dirty="0">
                <a:cs typeface="Times New Roman" pitchFamily="18" charset="0"/>
              </a:rPr>
              <a:t>   </a:t>
            </a:r>
            <a:endParaRPr lang="tr-TR" sz="2400" dirty="0"/>
          </a:p>
          <a:p>
            <a:pPr>
              <a:defRPr/>
            </a:pPr>
            <a:endParaRPr lang="el-GR" dirty="0"/>
          </a:p>
          <a:p>
            <a:pPr>
              <a:buFont typeface="Arial" panose="020B0604020202020204" pitchFamily="34" charset="0"/>
              <a:buChar char="•"/>
              <a:defRPr/>
            </a:pPr>
            <a:r>
              <a:rPr lang="el-GR" b="1" dirty="0" smtClean="0">
                <a:solidFill>
                  <a:srgbClr val="FFFF00"/>
                </a:solidFill>
                <a:latin typeface="Arial" pitchFamily="34" charset="0"/>
                <a:cs typeface="Arial" pitchFamily="34" charset="0"/>
              </a:rPr>
              <a:t>β - ενδορφίνη</a:t>
            </a:r>
            <a:r>
              <a:rPr lang="en-GB" b="1" dirty="0" smtClean="0">
                <a:solidFill>
                  <a:srgbClr val="FFFF00"/>
                </a:solidFill>
                <a:latin typeface="Arial" pitchFamily="34" charset="0"/>
                <a:cs typeface="Arial" pitchFamily="34" charset="0"/>
              </a:rPr>
              <a:t> </a:t>
            </a:r>
            <a:r>
              <a:rPr lang="en-GB" sz="1800" b="1" dirty="0">
                <a:solidFill>
                  <a:srgbClr val="FFFF00"/>
                </a:solidFill>
              </a:rPr>
              <a:t>(12/20)  </a:t>
            </a:r>
            <a:r>
              <a:rPr lang="en-GB" b="1" dirty="0">
                <a:solidFill>
                  <a:srgbClr val="FFFF00"/>
                </a:solidFill>
              </a:rPr>
              <a:t> </a:t>
            </a:r>
            <a:r>
              <a:rPr lang="el-GR" b="1" dirty="0">
                <a:solidFill>
                  <a:srgbClr val="FFFF00"/>
                </a:solidFill>
              </a:rPr>
              <a:t>     </a:t>
            </a:r>
            <a:r>
              <a:rPr lang="en-GB" sz="1800" b="1" dirty="0">
                <a:solidFill>
                  <a:srgbClr val="FFFF00"/>
                </a:solidFill>
              </a:rPr>
              <a:t>(2/20</a:t>
            </a:r>
            <a:r>
              <a:rPr lang="el-GR" sz="1800" b="1" dirty="0">
                <a:solidFill>
                  <a:srgbClr val="FFFF00"/>
                </a:solidFill>
              </a:rPr>
              <a:t>   </a:t>
            </a:r>
            <a:r>
              <a:rPr lang="en-GB" sz="1800" b="1" dirty="0">
                <a:solidFill>
                  <a:srgbClr val="FFFF00"/>
                </a:solidFill>
              </a:rPr>
              <a:t> </a:t>
            </a:r>
            <a:r>
              <a:rPr lang="tr-TR" sz="1800" b="1" dirty="0">
                <a:solidFill>
                  <a:srgbClr val="FFFF00"/>
                </a:solidFill>
              </a:rPr>
              <a:t>      </a:t>
            </a:r>
            <a:r>
              <a:rPr lang="el-GR" sz="1800" b="1" dirty="0">
                <a:solidFill>
                  <a:srgbClr val="FFFF00"/>
                </a:solidFill>
              </a:rPr>
              <a:t>      </a:t>
            </a:r>
            <a:r>
              <a:rPr lang="tr-TR" sz="1800" b="1" dirty="0">
                <a:solidFill>
                  <a:srgbClr val="FFFF00"/>
                </a:solidFill>
              </a:rPr>
              <a:t> </a:t>
            </a:r>
            <a:r>
              <a:rPr lang="en-GB" sz="1800" b="1" dirty="0">
                <a:solidFill>
                  <a:srgbClr val="FFFF00"/>
                </a:solidFill>
              </a:rPr>
              <a:t>(6/20) </a:t>
            </a:r>
            <a:endParaRPr lang="el-GR" sz="1800" b="1" dirty="0">
              <a:solidFill>
                <a:srgbClr val="FFFF00"/>
              </a:solidFill>
            </a:endParaRPr>
          </a:p>
          <a:p>
            <a:pPr>
              <a:defRPr/>
            </a:pPr>
            <a:endParaRPr lang="el-GR" sz="1800" b="1" dirty="0">
              <a:solidFill>
                <a:srgbClr val="FFFF00"/>
              </a:solidFill>
            </a:endParaRPr>
          </a:p>
          <a:p>
            <a:pPr>
              <a:defRPr/>
            </a:pPr>
            <a:endParaRPr lang="en-GB" sz="1800" dirty="0"/>
          </a:p>
          <a:p>
            <a:pPr>
              <a:buFontTx/>
              <a:buNone/>
              <a:defRPr/>
            </a:pPr>
            <a:r>
              <a:rPr lang="tr-TR" sz="1800" i="1" dirty="0"/>
              <a:t>	</a:t>
            </a:r>
            <a:r>
              <a:rPr lang="en-GB" sz="2400" i="1" dirty="0">
                <a:cs typeface="Times New Roman" pitchFamily="18" charset="0"/>
              </a:rPr>
              <a:t>Yurtkuran M, Ulus H, Irdesel J (1993) The effect of balneotherapy on plasma beta endorphine level in patient with osteoarthritis.</a:t>
            </a:r>
            <a:r>
              <a:rPr lang="en-GB" sz="2400" b="1" i="1" dirty="0">
                <a:cs typeface="Times New Roman" pitchFamily="18" charset="0"/>
              </a:rPr>
              <a:t> </a:t>
            </a:r>
            <a:r>
              <a:rPr lang="en-GB" sz="2400" i="1" dirty="0">
                <a:cs typeface="Times New Roman" pitchFamily="18" charset="0"/>
              </a:rPr>
              <a:t>Phys Rehab Kur Med 3:130-132</a:t>
            </a:r>
            <a:endParaRPr lang="en-GB" sz="2400" i="1" dirty="0">
              <a:ea typeface="Arial Unicode MS" pitchFamily="34" charset="-128"/>
              <a:cs typeface="Arial Unicode MS" pitchFamily="34" charset="-128"/>
            </a:endParaRPr>
          </a:p>
          <a:p>
            <a:pPr>
              <a:defRPr/>
            </a:pPr>
            <a:endParaRPr lang="en-GB" sz="2000" i="1" dirty="0"/>
          </a:p>
          <a:p>
            <a:pPr>
              <a:defRPr/>
            </a:pPr>
            <a:endParaRPr lang="tr-TR" dirty="0"/>
          </a:p>
        </p:txBody>
      </p:sp>
      <p:sp>
        <p:nvSpPr>
          <p:cNvPr id="46084" name="AutoShape 4"/>
          <p:cNvSpPr>
            <a:spLocks noChangeArrowheads="1"/>
          </p:cNvSpPr>
          <p:nvPr/>
        </p:nvSpPr>
        <p:spPr bwMode="auto">
          <a:xfrm>
            <a:off x="4643438" y="4292600"/>
            <a:ext cx="431800" cy="576263"/>
          </a:xfrm>
          <a:prstGeom prst="upArrow">
            <a:avLst>
              <a:gd name="adj1" fmla="val 50000"/>
              <a:gd name="adj2" fmla="val 50046"/>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6085" name="AutoShape 5"/>
          <p:cNvSpPr>
            <a:spLocks noChangeArrowheads="1"/>
          </p:cNvSpPr>
          <p:nvPr/>
        </p:nvSpPr>
        <p:spPr bwMode="auto">
          <a:xfrm>
            <a:off x="8101013" y="4292600"/>
            <a:ext cx="431800" cy="576263"/>
          </a:xfrm>
          <a:prstGeom prst="downArrow">
            <a:avLst>
              <a:gd name="adj1" fmla="val 50000"/>
              <a:gd name="adj2" fmla="val 50046"/>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6086" name="AutoShape 6"/>
          <p:cNvSpPr>
            <a:spLocks noChangeArrowheads="1"/>
          </p:cNvSpPr>
          <p:nvPr/>
        </p:nvSpPr>
        <p:spPr bwMode="auto">
          <a:xfrm>
            <a:off x="6156325" y="4221163"/>
            <a:ext cx="539750" cy="431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6087" name="AutoShape 7"/>
          <p:cNvSpPr>
            <a:spLocks noChangeArrowheads="1"/>
          </p:cNvSpPr>
          <p:nvPr/>
        </p:nvSpPr>
        <p:spPr bwMode="auto">
          <a:xfrm>
            <a:off x="3708400" y="1628775"/>
            <a:ext cx="366713" cy="576263"/>
          </a:xfrm>
          <a:prstGeom prst="upArrow">
            <a:avLst>
              <a:gd name="adj1" fmla="val 50000"/>
              <a:gd name="adj2" fmla="val 5016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Tree>
    <p:extLst>
      <p:ext uri="{BB962C8B-B14F-4D97-AF65-F5344CB8AC3E}">
        <p14:creationId xmlns:p14="http://schemas.microsoft.com/office/powerpoint/2010/main" val="31145548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404664"/>
            <a:ext cx="8932863" cy="1224111"/>
          </a:xfrm>
        </p:spPr>
        <p:txBody>
          <a:bodyPr lIns="92075" tIns="46038" rIns="92075" bIns="46038"/>
          <a:lstStyle/>
          <a:p>
            <a:pPr algn="ctr">
              <a:defRPr/>
            </a:pPr>
            <a:r>
              <a:rPr lang="el-GR" sz="3200" b="1" dirty="0">
                <a:solidFill>
                  <a:schemeClr val="tx1"/>
                </a:solidFill>
                <a:latin typeface="Arial" pitchFamily="34" charset="0"/>
                <a:cs typeface="Arial" pitchFamily="34" charset="0"/>
              </a:rPr>
              <a:t>Αποτελέσματα στην νευρομυϊκή </a:t>
            </a:r>
            <a:r>
              <a:rPr lang="el-GR" sz="3200" b="1" dirty="0">
                <a:solidFill>
                  <a:schemeClr val="tx1"/>
                </a:solidFill>
              </a:rPr>
              <a:t>λειτουργία </a:t>
            </a:r>
            <a:r>
              <a:rPr lang="el-GR" sz="4000" b="1" dirty="0">
                <a:solidFill>
                  <a:srgbClr val="FFFF00"/>
                </a:solidFill>
              </a:rPr>
              <a:t>.</a:t>
            </a:r>
            <a:endParaRPr lang="en-GB" sz="2000" b="1" dirty="0">
              <a:solidFill>
                <a:srgbClr val="FFFF00"/>
              </a:solidFill>
            </a:endParaRPr>
          </a:p>
        </p:txBody>
      </p:sp>
      <p:sp>
        <p:nvSpPr>
          <p:cNvPr id="94211" name="Rectangle 3"/>
          <p:cNvSpPr>
            <a:spLocks noGrp="1" noChangeArrowheads="1"/>
          </p:cNvSpPr>
          <p:nvPr>
            <p:ph type="body" idx="1"/>
          </p:nvPr>
        </p:nvSpPr>
        <p:spPr>
          <a:xfrm>
            <a:off x="0" y="2385959"/>
            <a:ext cx="9144000" cy="3786294"/>
          </a:xfrm>
        </p:spPr>
        <p:txBody>
          <a:bodyPr lIns="92075" tIns="46038" rIns="92075" bIns="46038" anchor="ctr" anchorCtr="1"/>
          <a:lstStyle/>
          <a:p>
            <a:pPr>
              <a:buFont typeface="Arial" panose="020B0604020202020204" pitchFamily="34" charset="0"/>
              <a:buChar char="•"/>
              <a:defRPr/>
            </a:pPr>
            <a:r>
              <a:rPr lang="el-GR" b="1" dirty="0" smtClean="0">
                <a:solidFill>
                  <a:srgbClr val="FFFF00"/>
                </a:solidFill>
                <a:latin typeface="Arial" pitchFamily="34" charset="0"/>
                <a:cs typeface="Arial" pitchFamily="34" charset="0"/>
              </a:rPr>
              <a:t>Αύξηση της μυϊκής χαλάρωσης </a:t>
            </a:r>
          </a:p>
          <a:p>
            <a:pPr>
              <a:buFontTx/>
              <a:buNone/>
              <a:defRPr/>
            </a:pPr>
            <a:endParaRPr lang="el-GR" b="1" dirty="0" smtClean="0">
              <a:solidFill>
                <a:srgbClr val="FFFF00"/>
              </a:solidFill>
              <a:latin typeface="Arial" pitchFamily="34" charset="0"/>
              <a:cs typeface="Arial" pitchFamily="34" charset="0"/>
            </a:endParaRPr>
          </a:p>
          <a:p>
            <a:pPr>
              <a:buFont typeface="Arial" panose="020B0604020202020204" pitchFamily="34" charset="0"/>
              <a:buChar char="•"/>
              <a:defRPr/>
            </a:pPr>
            <a:r>
              <a:rPr lang="el-GR" b="1" dirty="0" smtClean="0">
                <a:solidFill>
                  <a:srgbClr val="FFFF00"/>
                </a:solidFill>
                <a:latin typeface="Arial" pitchFamily="34" charset="0"/>
                <a:cs typeface="Arial" pitchFamily="34" charset="0"/>
              </a:rPr>
              <a:t>Μείωση  </a:t>
            </a:r>
            <a:r>
              <a:rPr lang="el-GR" b="1" dirty="0">
                <a:solidFill>
                  <a:srgbClr val="FFFF00"/>
                </a:solidFill>
                <a:latin typeface="Arial" pitchFamily="34" charset="0"/>
                <a:cs typeface="Arial" pitchFamily="34" charset="0"/>
              </a:rPr>
              <a:t>αντανακλαστικών συσπάσεων </a:t>
            </a:r>
          </a:p>
          <a:p>
            <a:pPr>
              <a:defRPr/>
            </a:pPr>
            <a:endParaRPr lang="en-GB" b="1" dirty="0">
              <a:solidFill>
                <a:srgbClr val="FFFF00"/>
              </a:solidFill>
              <a:latin typeface="Arial" pitchFamily="34" charset="0"/>
              <a:cs typeface="Arial" pitchFamily="34" charset="0"/>
            </a:endParaRPr>
          </a:p>
          <a:p>
            <a:pPr>
              <a:buFont typeface="Arial" panose="020B0604020202020204" pitchFamily="34" charset="0"/>
              <a:buChar char="•"/>
              <a:defRPr/>
            </a:pPr>
            <a:r>
              <a:rPr lang="el-GR" b="1" dirty="0" smtClean="0">
                <a:solidFill>
                  <a:srgbClr val="FFFF00"/>
                </a:solidFill>
                <a:latin typeface="Arial" pitchFamily="34" charset="0"/>
                <a:cs typeface="Arial" pitchFamily="34" charset="0"/>
              </a:rPr>
              <a:t>Βελτίωση της </a:t>
            </a:r>
            <a:r>
              <a:rPr lang="el-GR" b="1" dirty="0">
                <a:solidFill>
                  <a:srgbClr val="FFFF00"/>
                </a:solidFill>
                <a:latin typeface="Arial" pitchFamily="34" charset="0"/>
                <a:cs typeface="Arial" pitchFamily="34" charset="0"/>
              </a:rPr>
              <a:t>κινητικότητας </a:t>
            </a:r>
          </a:p>
          <a:p>
            <a:pPr>
              <a:defRPr/>
            </a:pPr>
            <a:endParaRPr lang="en-GB" b="1" dirty="0">
              <a:solidFill>
                <a:srgbClr val="FFFF00"/>
              </a:solidFill>
              <a:latin typeface="Arial" pitchFamily="34" charset="0"/>
              <a:cs typeface="Arial" pitchFamily="34" charset="0"/>
            </a:endParaRPr>
          </a:p>
          <a:p>
            <a:pPr>
              <a:buFont typeface="Arial" panose="020B0604020202020204" pitchFamily="34" charset="0"/>
              <a:buChar char="•"/>
              <a:defRPr/>
            </a:pPr>
            <a:r>
              <a:rPr lang="el-GR" b="1" dirty="0">
                <a:solidFill>
                  <a:srgbClr val="FFFF00"/>
                </a:solidFill>
                <a:latin typeface="Arial" pitchFamily="34" charset="0"/>
                <a:cs typeface="Arial" pitchFamily="34" charset="0"/>
              </a:rPr>
              <a:t>Μείωση της κατανάλωσης οξυγόνου</a:t>
            </a:r>
          </a:p>
        </p:txBody>
      </p:sp>
      <p:sp>
        <p:nvSpPr>
          <p:cNvPr id="48132" name="AutoShape 4"/>
          <p:cNvSpPr>
            <a:spLocks noChangeArrowheads="1"/>
          </p:cNvSpPr>
          <p:nvPr/>
        </p:nvSpPr>
        <p:spPr bwMode="auto">
          <a:xfrm>
            <a:off x="7092280" y="2385959"/>
            <a:ext cx="215900" cy="503238"/>
          </a:xfrm>
          <a:prstGeom prst="upArrow">
            <a:avLst>
              <a:gd name="adj1" fmla="val 50000"/>
              <a:gd name="adj2" fmla="val 5827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8133" name="AutoShape 5"/>
          <p:cNvSpPr>
            <a:spLocks noChangeArrowheads="1"/>
          </p:cNvSpPr>
          <p:nvPr/>
        </p:nvSpPr>
        <p:spPr bwMode="auto">
          <a:xfrm>
            <a:off x="6588224" y="4509120"/>
            <a:ext cx="215900" cy="503238"/>
          </a:xfrm>
          <a:prstGeom prst="upArrow">
            <a:avLst>
              <a:gd name="adj1" fmla="val 50000"/>
              <a:gd name="adj2" fmla="val 5827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8134" name="AutoShape 6"/>
          <p:cNvSpPr>
            <a:spLocks noChangeArrowheads="1"/>
          </p:cNvSpPr>
          <p:nvPr/>
        </p:nvSpPr>
        <p:spPr bwMode="auto">
          <a:xfrm>
            <a:off x="8709026" y="3429000"/>
            <a:ext cx="223837" cy="520700"/>
          </a:xfrm>
          <a:prstGeom prst="downArrow">
            <a:avLst>
              <a:gd name="adj1" fmla="val 50000"/>
              <a:gd name="adj2" fmla="val 58156"/>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
        <p:nvSpPr>
          <p:cNvPr id="48135" name="AutoShape 7"/>
          <p:cNvSpPr>
            <a:spLocks noChangeArrowheads="1"/>
          </p:cNvSpPr>
          <p:nvPr/>
        </p:nvSpPr>
        <p:spPr bwMode="auto">
          <a:xfrm>
            <a:off x="8172400" y="5651553"/>
            <a:ext cx="223837" cy="520700"/>
          </a:xfrm>
          <a:prstGeom prst="downArrow">
            <a:avLst>
              <a:gd name="adj1" fmla="val 50000"/>
              <a:gd name="adj2" fmla="val 58156"/>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l-GR" sz="1800" dirty="0"/>
          </a:p>
        </p:txBody>
      </p:sp>
    </p:spTree>
    <p:extLst>
      <p:ext uri="{BB962C8B-B14F-4D97-AF65-F5344CB8AC3E}">
        <p14:creationId xmlns:p14="http://schemas.microsoft.com/office/powerpoint/2010/main" val="35079288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036496" cy="2641365"/>
          </a:xfrm>
        </p:spPr>
        <p:txBody>
          <a:bodyPr lIns="92075" tIns="46038" rIns="92075" bIns="46038" anchorCtr="1"/>
          <a:lstStyle/>
          <a:p>
            <a:pPr algn="ctr" eaLnBrk="1" hangingPunct="1">
              <a:defRPr/>
            </a:pPr>
            <a:r>
              <a:rPr lang="el-GR" dirty="0" smtClean="0"/>
              <a:t/>
            </a:r>
            <a:br>
              <a:rPr lang="el-GR" dirty="0" smtClean="0"/>
            </a:br>
            <a:r>
              <a:rPr lang="el-GR" sz="3200" b="1" dirty="0" smtClean="0">
                <a:solidFill>
                  <a:schemeClr val="tx1"/>
                </a:solidFill>
                <a:latin typeface="Arial" pitchFamily="34" charset="0"/>
                <a:cs typeface="Arial" pitchFamily="34" charset="0"/>
              </a:rPr>
              <a:t>Αποτελέσματα των διαφόρων  χημικών </a:t>
            </a:r>
            <a:br>
              <a:rPr lang="el-GR" sz="3200" b="1" dirty="0" smtClean="0">
                <a:solidFill>
                  <a:schemeClr val="tx1"/>
                </a:solidFill>
                <a:latin typeface="Arial" pitchFamily="34" charset="0"/>
                <a:cs typeface="Arial" pitchFamily="34" charset="0"/>
              </a:rPr>
            </a:br>
            <a:r>
              <a:rPr lang="el-GR" sz="3200" b="1" dirty="0" smtClean="0">
                <a:solidFill>
                  <a:schemeClr val="tx1"/>
                </a:solidFill>
                <a:latin typeface="Arial" pitchFamily="34" charset="0"/>
                <a:cs typeface="Arial" pitchFamily="34" charset="0"/>
              </a:rPr>
              <a:t/>
            </a:r>
            <a:br>
              <a:rPr lang="el-GR" sz="3200" b="1" dirty="0" smtClean="0">
                <a:solidFill>
                  <a:schemeClr val="tx1"/>
                </a:solidFill>
                <a:latin typeface="Arial" pitchFamily="34" charset="0"/>
                <a:cs typeface="Arial" pitchFamily="34" charset="0"/>
              </a:rPr>
            </a:br>
            <a:r>
              <a:rPr lang="el-GR" sz="3200" b="1" dirty="0" smtClean="0">
                <a:solidFill>
                  <a:schemeClr val="tx1"/>
                </a:solidFill>
                <a:latin typeface="Arial" pitchFamily="34" charset="0"/>
                <a:cs typeface="Arial" pitchFamily="34" charset="0"/>
              </a:rPr>
              <a:t>συστατικών της  ιαματικής λουτροθεραπείας</a:t>
            </a:r>
            <a:r>
              <a:rPr lang="en-GB" sz="4000" b="1" u="sng" dirty="0" smtClean="0">
                <a:solidFill>
                  <a:schemeClr val="tx1"/>
                </a:solidFill>
              </a:rPr>
              <a:t/>
            </a:r>
            <a:br>
              <a:rPr lang="en-GB" sz="4000" b="1" u="sng" dirty="0" smtClean="0">
                <a:solidFill>
                  <a:schemeClr val="tx1"/>
                </a:solidFill>
              </a:rPr>
            </a:br>
            <a:endParaRPr lang="en-GB" sz="4000" b="1" u="sng" dirty="0" smtClean="0">
              <a:solidFill>
                <a:schemeClr val="tx1"/>
              </a:solidFill>
            </a:endParaRPr>
          </a:p>
        </p:txBody>
      </p:sp>
      <p:sp>
        <p:nvSpPr>
          <p:cNvPr id="70659" name="Rectangle 3"/>
          <p:cNvSpPr>
            <a:spLocks noGrp="1" noChangeArrowheads="1"/>
          </p:cNvSpPr>
          <p:nvPr>
            <p:ph type="body" idx="1"/>
          </p:nvPr>
        </p:nvSpPr>
        <p:spPr>
          <a:xfrm>
            <a:off x="0" y="2420888"/>
            <a:ext cx="9144000" cy="4018938"/>
          </a:xfrm>
        </p:spPr>
        <p:txBody>
          <a:bodyPr lIns="92075" tIns="46038" rIns="92075" bIns="46038" anchor="ctr" anchorCtr="1"/>
          <a:lstStyle/>
          <a:p>
            <a:pPr eaLnBrk="1" hangingPunct="1">
              <a:buFont typeface="Arial" panose="020B0604020202020204" pitchFamily="34" charset="0"/>
              <a:buChar char="•"/>
              <a:defRPr/>
            </a:pPr>
            <a:r>
              <a:rPr lang="el-GR" b="1" dirty="0" smtClean="0">
                <a:solidFill>
                  <a:srgbClr val="FFFF00"/>
                </a:solidFill>
                <a:latin typeface="Arial" pitchFamily="34" charset="0"/>
                <a:cs typeface="Arial" pitchFamily="34" charset="0"/>
              </a:rPr>
              <a:t>Ενεργοποίηση  της  ενδογενούς  αντίστασης στην φλεγμονή </a:t>
            </a:r>
          </a:p>
          <a:p>
            <a:pPr eaLnBrk="1" hangingPunct="1">
              <a:defRPr/>
            </a:pPr>
            <a:endParaRPr lang="en-GB" b="1" dirty="0" smtClean="0">
              <a:solidFill>
                <a:srgbClr val="FFFF00"/>
              </a:solidFill>
              <a:latin typeface="Arial" pitchFamily="34" charset="0"/>
              <a:cs typeface="Arial" pitchFamily="34" charset="0"/>
            </a:endParaRPr>
          </a:p>
          <a:p>
            <a:pPr eaLnBrk="1" hangingPunct="1">
              <a:buFont typeface="Arial" panose="020B0604020202020204" pitchFamily="34" charset="0"/>
              <a:buChar char="•"/>
              <a:defRPr/>
            </a:pPr>
            <a:r>
              <a:rPr lang="el-GR" b="1" dirty="0" smtClean="0">
                <a:solidFill>
                  <a:srgbClr val="FFFF00"/>
                </a:solidFill>
                <a:latin typeface="Arial" pitchFamily="34" charset="0"/>
                <a:cs typeface="Arial" pitchFamily="34" charset="0"/>
              </a:rPr>
              <a:t>Μείωση της αυξημένης ευαισθησίας στον πόνο</a:t>
            </a:r>
          </a:p>
          <a:p>
            <a:pPr eaLnBrk="1" hangingPunct="1">
              <a:defRPr/>
            </a:pPr>
            <a:endParaRPr lang="en-GB" b="1" dirty="0" smtClean="0">
              <a:solidFill>
                <a:srgbClr val="FFFF00"/>
              </a:solidFill>
              <a:latin typeface="Arial" pitchFamily="34" charset="0"/>
              <a:cs typeface="Arial" pitchFamily="34" charset="0"/>
            </a:endParaRPr>
          </a:p>
          <a:p>
            <a:pPr eaLnBrk="1" hangingPunct="1">
              <a:buFont typeface="Arial" panose="020B0604020202020204" pitchFamily="34" charset="0"/>
              <a:buChar char="•"/>
              <a:defRPr/>
            </a:pPr>
            <a:r>
              <a:rPr lang="el-GR" b="1" dirty="0" smtClean="0">
                <a:solidFill>
                  <a:srgbClr val="FFFF00"/>
                </a:solidFill>
                <a:latin typeface="Arial" pitchFamily="34" charset="0"/>
                <a:cs typeface="Arial" pitchFamily="34" charset="0"/>
              </a:rPr>
              <a:t>Ρύθμιση της πίεσης του αίματος στα φυσιολογικά επίπεδα</a:t>
            </a:r>
            <a:endParaRPr lang="en-GB"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024565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43" y="188640"/>
            <a:ext cx="10175685" cy="410882"/>
          </a:xfrm>
          <a:prstGeom prst="rect">
            <a:avLst/>
          </a:prstGeom>
        </p:spPr>
        <p:txBody>
          <a:bodyPr wrap="square">
            <a:spAutoFit/>
          </a:bodyPr>
          <a:lstStyle/>
          <a:p>
            <a:pPr lvl="0">
              <a:lnSpc>
                <a:spcPct val="115000"/>
              </a:lnSpc>
              <a:spcAft>
                <a:spcPts val="1000"/>
              </a:spcAft>
            </a:pPr>
            <a:r>
              <a:rPr lang="el-GR" b="1" dirty="0" smtClean="0">
                <a:latin typeface="Arial" panose="020B0604020202020204" pitchFamily="34" charset="0"/>
                <a:ea typeface="Calibri" panose="020F0502020204030204" pitchFamily="34" charset="0"/>
                <a:cs typeface="Times New Roman" panose="02020603050405020304" pitchFamily="18" charset="0"/>
              </a:rPr>
              <a:t> Ποιοι τύποι Ιαματικής – θερμαλιστικής  θεραπείας είναι πιο διαδεδομένοι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0233" y="3371847"/>
            <a:ext cx="9144000" cy="3590893"/>
          </a:xfrm>
          <a:prstGeom prst="rect">
            <a:avLst/>
          </a:prstGeom>
          <a:noFill/>
          <a:ln>
            <a:noFill/>
          </a:ln>
        </p:spPr>
      </p:pic>
      <p:sp>
        <p:nvSpPr>
          <p:cNvPr id="4" name="Rectangle 3"/>
          <p:cNvSpPr/>
          <p:nvPr/>
        </p:nvSpPr>
        <p:spPr>
          <a:xfrm>
            <a:off x="226132" y="4945578"/>
            <a:ext cx="8752202" cy="373757"/>
          </a:xfrm>
          <a:prstGeom prst="rect">
            <a:avLst/>
          </a:prstGeom>
        </p:spPr>
        <p:txBody>
          <a:bodyPr wrap="square">
            <a:spAutoFit/>
          </a:bodyPr>
          <a:lstStyle/>
          <a:p>
            <a:pPr>
              <a:lnSpc>
                <a:spcPct val="107000"/>
              </a:lnSpc>
              <a:spcAft>
                <a:spcPts val="800"/>
              </a:spcAft>
            </a:pPr>
            <a:r>
              <a:rPr lang="el-GR" b="1" dirty="0" smtClean="0">
                <a:latin typeface="Arial" panose="020B0604020202020204" pitchFamily="34" charset="0"/>
                <a:ea typeface="Calibri" panose="020F0502020204030204" pitchFamily="34" charset="0"/>
                <a:cs typeface="Times New Roman" panose="02020603050405020304" pitchFamily="18" charset="0"/>
              </a:rPr>
              <a:t>.</a:t>
            </a: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0443" y="647626"/>
            <a:ext cx="8900755" cy="2676117"/>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ιαματική λουτροθεραπεία</a:t>
            </a:r>
            <a:r>
              <a:rPr lang="el-GR"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l-GR"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Διάφορες μορφές πηλοθεραπείας </a:t>
            </a:r>
          </a:p>
          <a:p>
            <a:pPr marL="342900" lvl="0" indent="-342900">
              <a:lnSpc>
                <a:spcPct val="115000"/>
              </a:lnSpc>
              <a:buFont typeface="Symbol" panose="05050102010706020507" pitchFamily="18" charset="2"/>
              <a:buChar char=""/>
            </a:pP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μασάζ </a:t>
            </a:r>
            <a:r>
              <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rPr>
              <a:t>μέσα στο  </a:t>
            </a: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νερό /</a:t>
            </a:r>
            <a:r>
              <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rPr>
              <a:t>μπανιέρες υδρομασάζ </a:t>
            </a:r>
          </a:p>
          <a:p>
            <a:pPr marL="342900" lvl="0" indent="-342900">
              <a:lnSpc>
                <a:spcPct val="115000"/>
              </a:lnSpc>
              <a:spcAft>
                <a:spcPts val="0"/>
              </a:spcAft>
              <a:buFont typeface="Symbol" panose="05050102010706020507" pitchFamily="18" charset="2"/>
              <a:buChar char=""/>
            </a:pP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θεραπείες </a:t>
            </a:r>
            <a:r>
              <a:rPr lang="en-US"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Kneipp </a:t>
            </a:r>
            <a:endPar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πόσιμη θεραπεία </a:t>
            </a:r>
            <a:endPar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rPr>
              <a:t>εισπνοές </a:t>
            </a:r>
            <a:endPar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αεροζόλ </a:t>
            </a:r>
            <a:endPar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a:solidFill>
                  <a:srgbClr val="FFFF00"/>
                </a:solidFill>
                <a:latin typeface="Arial" panose="020B0604020202020204" pitchFamily="34" charset="0"/>
                <a:ea typeface="Calibri" panose="020F0502020204030204" pitchFamily="34" charset="0"/>
                <a:cs typeface="Times New Roman" panose="02020603050405020304" pitchFamily="18" charset="0"/>
              </a:rPr>
              <a:t>πλύσεις</a:t>
            </a:r>
            <a:endParaRPr lang="el-GR"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9295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332656"/>
            <a:ext cx="8856984" cy="6656951"/>
          </a:xfrm>
          <a:prstGeom prst="rect">
            <a:avLst/>
          </a:prstGeom>
        </p:spPr>
        <p:txBody>
          <a:bodyPr wrap="square">
            <a:spAutoFit/>
          </a:bodyPr>
          <a:lstStyle/>
          <a:p>
            <a:pPr algn="ctr">
              <a:lnSpc>
                <a:spcPct val="107000"/>
              </a:lnSpc>
              <a:spcAft>
                <a:spcPts val="800"/>
              </a:spcAft>
            </a:pPr>
            <a:r>
              <a:rPr lang="el-GR" sz="2400" b="1" dirty="0" smtClean="0">
                <a:latin typeface="Arial" panose="020B0604020202020204" pitchFamily="34" charset="0"/>
                <a:ea typeface="Calibri" panose="020F0502020204030204" pitchFamily="34" charset="0"/>
                <a:cs typeface="Times New Roman" panose="02020603050405020304" pitchFamily="18" charset="0"/>
              </a:rPr>
              <a:t> </a:t>
            </a:r>
            <a:r>
              <a:rPr lang="el-GR" sz="2400" b="1" dirty="0">
                <a:latin typeface="Arial" panose="020B0604020202020204" pitchFamily="34" charset="0"/>
                <a:ea typeface="Calibri" panose="020F0502020204030204" pitchFamily="34" charset="0"/>
                <a:cs typeface="Times New Roman" panose="02020603050405020304" pitchFamily="18" charset="0"/>
              </a:rPr>
              <a:t>Ποιες από αυτές </a:t>
            </a:r>
            <a:r>
              <a:rPr lang="el-GR" sz="2400" b="1" dirty="0" smtClean="0">
                <a:latin typeface="Arial" panose="020B0604020202020204" pitchFamily="34" charset="0"/>
                <a:ea typeface="Calibri" panose="020F0502020204030204" pitchFamily="34" charset="0"/>
                <a:cs typeface="Times New Roman" panose="02020603050405020304" pitchFamily="18" charset="0"/>
              </a:rPr>
              <a:t> τις θεραπείες  </a:t>
            </a:r>
            <a:r>
              <a:rPr lang="el-GR" sz="2400" b="1" dirty="0">
                <a:latin typeface="Arial" panose="020B0604020202020204" pitchFamily="34" charset="0"/>
                <a:ea typeface="Calibri" panose="020F0502020204030204" pitchFamily="34" charset="0"/>
                <a:cs typeface="Times New Roman" panose="02020603050405020304" pitchFamily="18" charset="0"/>
              </a:rPr>
              <a:t>χορηγούνται  κατόπιν ιατρικής  </a:t>
            </a:r>
            <a:r>
              <a:rPr lang="el-GR" sz="2400" b="1" dirty="0" smtClean="0">
                <a:latin typeface="Arial" panose="020B0604020202020204" pitchFamily="34" charset="0"/>
                <a:ea typeface="Calibri" panose="020F0502020204030204" pitchFamily="34" charset="0"/>
                <a:cs typeface="Times New Roman" panose="02020603050405020304" pitchFamily="18" charset="0"/>
              </a:rPr>
              <a:t>συνταγογράφησης και υπό ιατρική επίβλεψη?</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l-GR" sz="2400" b="1"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l-GR"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ιαματική λουτροθεραπεία</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πίδακες νερού</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μασάζ μέσα στο νερό</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θεραπείες  του </a:t>
            </a:r>
            <a:r>
              <a:rPr lang="en-US" sz="2400" dirty="0">
                <a:solidFill>
                  <a:srgbClr val="FFFF00"/>
                </a:solidFill>
                <a:latin typeface="Arial" panose="020B0604020202020204" pitchFamily="34" charset="0"/>
                <a:ea typeface="Calibri" panose="020F0502020204030204" pitchFamily="34" charset="0"/>
                <a:cs typeface="Arial" panose="020B0604020202020204" pitchFamily="34" charset="0"/>
              </a:rPr>
              <a:t>Kneipp</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 </a:t>
            </a:r>
            <a:endPar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σκωτσέζικα </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ντους </a:t>
            </a:r>
            <a:endPar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υδρομασάζ </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νερού- </a:t>
            </a: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αέρος</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Θεραπευτική πηλοθεραπεία  </a:t>
            </a:r>
            <a:r>
              <a:rPr lang="el-GR"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l-GR" sz="2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ποσιθεραπεία  </a:t>
            </a:r>
            <a:endParaRPr lang="el-GR"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εισπνοθεραπεία</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 εμφυσήσεις </a:t>
            </a: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αεροζόλ</a:t>
            </a:r>
            <a:endParaRPr lang="el-GR"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5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πλύσεις  </a:t>
            </a:r>
            <a:endParaRPr lang="el-GR"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el-GR" sz="2400" dirty="0" smtClean="0">
                <a:solidFill>
                  <a:srgbClr val="FFFF00"/>
                </a:solidFill>
                <a:latin typeface="Arial" panose="020B0604020202020204" pitchFamily="34" charset="0"/>
                <a:ea typeface="Calibri" panose="020F0502020204030204" pitchFamily="34" charset="0"/>
                <a:cs typeface="Arial" panose="020B0604020202020204" pitchFamily="34" charset="0"/>
              </a:rPr>
              <a:t>κρηνοθεραπεία </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του  </a:t>
            </a:r>
            <a:r>
              <a:rPr lang="en-US" sz="2400" dirty="0">
                <a:solidFill>
                  <a:srgbClr val="FFFF00"/>
                </a:solidFill>
                <a:latin typeface="Arial" panose="020B0604020202020204" pitchFamily="34" charset="0"/>
                <a:ea typeface="Calibri" panose="020F0502020204030204" pitchFamily="34" charset="0"/>
                <a:cs typeface="Arial" panose="020B0604020202020204" pitchFamily="34" charset="0"/>
              </a:rPr>
              <a:t>Politzer</a:t>
            </a:r>
            <a:r>
              <a:rPr lang="el-GR" sz="2400" dirty="0">
                <a:solidFill>
                  <a:srgbClr val="FFFF00"/>
                </a:solidFill>
                <a:latin typeface="Arial" panose="020B0604020202020204" pitchFamily="34" charset="0"/>
                <a:ea typeface="Calibri" panose="020F0502020204030204" pitchFamily="34" charset="0"/>
                <a:cs typeface="Arial" panose="020B0604020202020204" pitchFamily="34" charset="0"/>
              </a:rPr>
              <a:t>  </a:t>
            </a:r>
            <a:endParaRPr lang="el-GR" sz="24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49574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9" y="0"/>
            <a:ext cx="9125401" cy="6858000"/>
          </a:xfrm>
          <a:prstGeom prst="rect">
            <a:avLst/>
          </a:prstGeom>
        </p:spPr>
      </p:pic>
    </p:spTree>
    <p:extLst>
      <p:ext uri="{BB962C8B-B14F-4D97-AF65-F5344CB8AC3E}">
        <p14:creationId xmlns:p14="http://schemas.microsoft.com/office/powerpoint/2010/main" val="364691015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216"/>
            <a:ext cx="9144000" cy="2677656"/>
          </a:xfrm>
          <a:prstGeom prst="rect">
            <a:avLst/>
          </a:prstGeom>
        </p:spPr>
        <p:txBody>
          <a:bodyPr wrap="square">
            <a:spAutoFit/>
          </a:bodyPr>
          <a:lstStyle/>
          <a:p>
            <a:pPr algn="ctr"/>
            <a:r>
              <a:rPr lang="en-US" sz="2400" dirty="0" smtClean="0"/>
              <a:t> </a:t>
            </a:r>
            <a:r>
              <a:rPr lang="el-GR" sz="2400" dirty="0" smtClean="0"/>
              <a:t>Ποιες από αυτές τις θεραπείες χρησιμοποιούνται σε εσωτερικούς και ποιες σε εξωτερικούς ασθενείς </a:t>
            </a:r>
            <a:r>
              <a:rPr lang="en-US" sz="2400" dirty="0" smtClean="0"/>
              <a:t>? </a:t>
            </a:r>
            <a:endParaRPr lang="el-GR" sz="2400" dirty="0" smtClean="0"/>
          </a:p>
          <a:p>
            <a:r>
              <a:rPr lang="el-GR" sz="2000" dirty="0" smtClean="0">
                <a:latin typeface="Arial" panose="020B0604020202020204" pitchFamily="34" charset="0"/>
                <a:cs typeface="Arial" panose="020B0604020202020204" pitchFamily="34" charset="0"/>
              </a:rPr>
              <a:t>Σε εξωτερικούς</a:t>
            </a:r>
            <a:r>
              <a:rPr lang="el-GR" sz="2000" dirty="0" smtClean="0">
                <a:solidFill>
                  <a:srgbClr val="FFFF00"/>
                </a:solidFill>
                <a:latin typeface="Arial" panose="020B0604020202020204" pitchFamily="34" charset="0"/>
                <a:cs typeface="Arial" panose="020B0604020202020204" pitchFamily="34" charset="0"/>
              </a:rPr>
              <a:t>: θεραπευτικός πηλός, λουτήρες υδρομασάζ, μασάζ μέσα στο νερό, εμφυσήσεις, εισπνοές, ποσιθεραπεία, ιαματική λουτροθεραπεία</a:t>
            </a:r>
          </a:p>
          <a:p>
            <a:endParaRPr lang="el-GR" sz="2000" dirty="0" smtClean="0">
              <a:solidFill>
                <a:srgbClr val="FFFF00"/>
              </a:solidFill>
              <a:latin typeface="Arial" panose="020B0604020202020204" pitchFamily="34" charset="0"/>
              <a:cs typeface="Arial" panose="020B0604020202020204" pitchFamily="34" charset="0"/>
            </a:endParaRPr>
          </a:p>
          <a:p>
            <a:r>
              <a:rPr lang="el-GR" sz="2000" dirty="0" smtClean="0">
                <a:latin typeface="Arial" panose="020B0604020202020204" pitchFamily="34" charset="0"/>
                <a:cs typeface="Arial" panose="020B0604020202020204" pitchFamily="34" charset="0"/>
              </a:rPr>
              <a:t>Σε εσωτερικούς </a:t>
            </a:r>
            <a:r>
              <a:rPr lang="el-GR" sz="2000" dirty="0" smtClean="0">
                <a:solidFill>
                  <a:srgbClr val="FFC000"/>
                </a:solidFill>
                <a:latin typeface="Arial" panose="020B0604020202020204" pitchFamily="34" charset="0"/>
                <a:cs typeface="Arial" panose="020B0604020202020204" pitchFamily="34" charset="0"/>
              </a:rPr>
              <a:t>: θεραπείες του </a:t>
            </a:r>
            <a:r>
              <a:rPr lang="en-US" sz="2000" dirty="0" smtClean="0">
                <a:solidFill>
                  <a:srgbClr val="FFC000"/>
                </a:solidFill>
                <a:latin typeface="Arial" panose="020B0604020202020204" pitchFamily="34" charset="0"/>
                <a:cs typeface="Arial" panose="020B0604020202020204" pitchFamily="34" charset="0"/>
              </a:rPr>
              <a:t>Kneipp, </a:t>
            </a:r>
            <a:r>
              <a:rPr lang="el-GR" sz="2000" dirty="0" smtClean="0">
                <a:solidFill>
                  <a:srgbClr val="FFC000"/>
                </a:solidFill>
                <a:latin typeface="Arial" panose="020B0604020202020204" pitchFamily="34" charset="0"/>
                <a:cs typeface="Arial" panose="020B0604020202020204" pitchFamily="34" charset="0"/>
              </a:rPr>
              <a:t>πλύσεις,  σκωτσέζικα ντους, πηλοθεραπεία, αεροζόλ, ιαματική λουτροθεραπεία, πίδακες νερού, ποσιθεραπεία   </a:t>
            </a:r>
            <a:endParaRPr lang="el-GR" sz="2000" dirty="0">
              <a:solidFill>
                <a:srgbClr val="FFC000"/>
              </a:solidFill>
              <a:latin typeface="Arial" panose="020B060402020202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2897560"/>
            <a:ext cx="9144000" cy="3960440"/>
          </a:xfrm>
          <a:prstGeom prst="rect">
            <a:avLst/>
          </a:prstGeom>
          <a:noFill/>
          <a:ln>
            <a:noFill/>
          </a:ln>
        </p:spPr>
      </p:pic>
      <p:sp>
        <p:nvSpPr>
          <p:cNvPr id="4" name="Rectangle 3"/>
          <p:cNvSpPr/>
          <p:nvPr/>
        </p:nvSpPr>
        <p:spPr>
          <a:xfrm>
            <a:off x="683568" y="669097"/>
            <a:ext cx="6750496" cy="685059"/>
          </a:xfrm>
          <a:prstGeom prst="rect">
            <a:avLst/>
          </a:prstGeom>
        </p:spPr>
        <p:txBody>
          <a:bodyPr wrap="square">
            <a:spAutoFit/>
          </a:bodyPr>
          <a:lstStyle/>
          <a:p>
            <a:pPr>
              <a:lnSpc>
                <a:spcPct val="107000"/>
              </a:lnSpc>
              <a:spcAft>
                <a:spcPts val="0"/>
              </a:spcAft>
            </a:pPr>
            <a:endParaRPr lang="el-GR"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l-GR"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4317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077218"/>
          </a:xfrm>
          <a:prstGeom prst="rect">
            <a:avLst/>
          </a:prstGeom>
        </p:spPr>
        <p:txBody>
          <a:bodyPr wrap="square">
            <a:spAutoFit/>
          </a:bodyPr>
          <a:lstStyle/>
          <a:p>
            <a:pPr algn="ctr">
              <a:spcAft>
                <a:spcPts val="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Υπάρχει επίσημη αποζημίωση αυτών των θεραπειών ή μέρος αυτών από το κράτος ?</a:t>
            </a:r>
            <a:endParaRPr lang="el-GR" sz="3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0" y="2204864"/>
            <a:ext cx="9144000" cy="2898999"/>
          </a:xfrm>
          <a:prstGeom prst="rect">
            <a:avLst/>
          </a:prstGeom>
        </p:spPr>
        <p:txBody>
          <a:bodyPr wrap="square">
            <a:spAutoFit/>
          </a:bodyPr>
          <a:lstStyle/>
          <a:p>
            <a:pPr>
              <a:lnSpc>
                <a:spcPct val="107000"/>
              </a:lnSpc>
              <a:spcAft>
                <a:spcPts val="800"/>
              </a:spcAft>
            </a:pPr>
            <a:r>
              <a:rPr lang="el-GR" dirty="0">
                <a:latin typeface="Arial" panose="020B0604020202020204" pitchFamily="34" charset="0"/>
                <a:ea typeface="Calibri" panose="020F0502020204030204" pitchFamily="34" charset="0"/>
                <a:cs typeface="Times New Roman" panose="02020603050405020304" pitchFamily="18" charset="0"/>
              </a:rPr>
              <a:t> </a:t>
            </a:r>
            <a:endParaRPr lang="el-GR"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smtClean="0">
                <a:latin typeface="Arial" panose="020B0604020202020204" pitchFamily="34" charset="0"/>
                <a:ea typeface="Calibri" panose="020F0502020204030204" pitchFamily="34" charset="0"/>
                <a:cs typeface="Times New Roman" panose="02020603050405020304" pitchFamily="18" charset="0"/>
              </a:rPr>
              <a:t>Σχεδόν σε όλες τις χώρες υπάρχει  αναγνώριση από τις δημόσιες αρχές ή  ρυθμίσεις αυτών  και σε ένα ποσοστό </a:t>
            </a:r>
            <a:r>
              <a:rPr lang="en-US" sz="2800" dirty="0" smtClean="0">
                <a:latin typeface="Arial" panose="020B0604020202020204" pitchFamily="34" charset="0"/>
                <a:ea typeface="Calibri" panose="020F0502020204030204" pitchFamily="34" charset="0"/>
                <a:cs typeface="Times New Roman" panose="02020603050405020304" pitchFamily="18" charset="0"/>
              </a:rPr>
              <a:t> </a:t>
            </a:r>
            <a:r>
              <a:rPr lang="en-US" sz="2800" dirty="0">
                <a:latin typeface="Arial" panose="020B0604020202020204" pitchFamily="34" charset="0"/>
                <a:ea typeface="Calibri" panose="020F0502020204030204" pitchFamily="34" charset="0"/>
                <a:cs typeface="Times New Roman" panose="02020603050405020304" pitchFamily="18" charset="0"/>
              </a:rPr>
              <a:t>87.5% </a:t>
            </a:r>
            <a:r>
              <a:rPr lang="el-GR" sz="2800" dirty="0" smtClean="0">
                <a:latin typeface="Arial" panose="020B0604020202020204" pitchFamily="34" charset="0"/>
                <a:ea typeface="Calibri" panose="020F0502020204030204" pitchFamily="34" charset="0"/>
                <a:cs typeface="Times New Roman" panose="02020603050405020304" pitchFamily="18" charset="0"/>
              </a:rPr>
              <a:t>υπάρχει ένας τοπικός ειδικός νόμος που καθορίζει  αυτές τις πρακτικές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4395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00" y="620688"/>
            <a:ext cx="8882263" cy="6223883"/>
          </a:xfrm>
          <a:prstGeom prst="rect">
            <a:avLst/>
          </a:prstGeom>
        </p:spPr>
        <p:txBody>
          <a:bodyPr wrap="square">
            <a:spAutoFit/>
          </a:bodyPr>
          <a:lstStyle/>
          <a:p>
            <a:pPr indent="457200" algn="ctr">
              <a:lnSpc>
                <a:spcPct val="107000"/>
              </a:lnSpc>
              <a:spcAft>
                <a:spcPts val="0"/>
              </a:spcAft>
            </a:pPr>
            <a:r>
              <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Ειδικότητα  </a:t>
            </a:r>
            <a:r>
              <a:rPr lang="el-GR" sz="3200" b="1" dirty="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Φυσικής Ιατρικής </a:t>
            </a:r>
            <a:endPar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&amp; Αποκατάστασης</a:t>
            </a:r>
            <a:r>
              <a:rPr lang="el-GR"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l-GR"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28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Ανεξάρτητη, </a:t>
            </a:r>
            <a:r>
              <a:rPr lang="el-GR" sz="2800" dirty="0">
                <a:latin typeface="Arial" panose="020B0604020202020204" pitchFamily="34" charset="0"/>
                <a:ea typeface="Times New Roman" panose="02020603050405020304" pitchFamily="18" charset="0"/>
              </a:rPr>
              <a:t>αναγνωρισμένη </a:t>
            </a:r>
            <a:r>
              <a:rPr lang="el-GR" sz="2800" dirty="0" smtClean="0">
                <a:latin typeface="Arial" panose="020B0604020202020204" pitchFamily="34" charset="0"/>
                <a:ea typeface="Times New Roman" panose="02020603050405020304" pitchFamily="18" charset="0"/>
              </a:rPr>
              <a:t>ειδικότητα </a:t>
            </a:r>
            <a:r>
              <a:rPr lang="el-GR" sz="2800" dirty="0">
                <a:latin typeface="Arial" panose="020B0604020202020204" pitchFamily="34" charset="0"/>
                <a:ea typeface="Times New Roman" panose="02020603050405020304" pitchFamily="18" charset="0"/>
              </a:rPr>
              <a:t>της Ιατρικής </a:t>
            </a:r>
            <a:endParaRPr lang="el-GR" sz="2800" dirty="0" smtClean="0">
              <a:latin typeface="Arial" panose="020B0604020202020204" pitchFamily="34" charset="0"/>
              <a:ea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rPr>
              <a:t> </a:t>
            </a:r>
            <a:r>
              <a:rPr lang="el-GR" sz="2800" b="1" dirty="0" smtClean="0">
                <a:solidFill>
                  <a:srgbClr val="FFFF00"/>
                </a:solidFill>
                <a:latin typeface="Arial" panose="020B0604020202020204" pitchFamily="34" charset="0"/>
                <a:ea typeface="Times New Roman" panose="02020603050405020304" pitchFamily="18" charset="0"/>
              </a:rPr>
              <a:t>πρόληψη </a:t>
            </a:r>
          </a:p>
          <a:p>
            <a:pPr marL="457200" indent="-457200">
              <a:buFont typeface="Arial" panose="020B0604020202020204" pitchFamily="34" charset="0"/>
              <a:buChar char="•"/>
            </a:pP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b="1" dirty="0">
                <a:solidFill>
                  <a:srgbClr val="FFFF00"/>
                </a:solidFill>
                <a:latin typeface="Arial" panose="020B0604020202020204" pitchFamily="34" charset="0"/>
                <a:ea typeface="Times New Roman" panose="02020603050405020304" pitchFamily="18" charset="0"/>
              </a:rPr>
              <a:t> διάγνωση </a:t>
            </a: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b="1" dirty="0" smtClean="0">
                <a:solidFill>
                  <a:srgbClr val="FFFF00"/>
                </a:solidFill>
                <a:latin typeface="Arial" panose="020B0604020202020204" pitchFamily="34" charset="0"/>
                <a:ea typeface="Times New Roman" panose="02020603050405020304" pitchFamily="18" charset="0"/>
              </a:rPr>
              <a:t> </a:t>
            </a:r>
            <a:r>
              <a:rPr lang="el-GR" sz="2800" b="1" dirty="0">
                <a:solidFill>
                  <a:srgbClr val="FFFF00"/>
                </a:solidFill>
                <a:latin typeface="Arial" panose="020B0604020202020204" pitchFamily="34" charset="0"/>
                <a:ea typeface="Times New Roman" panose="02020603050405020304" pitchFamily="18" charset="0"/>
              </a:rPr>
              <a:t>θεραπεία </a:t>
            </a: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solidFill>
                <a:srgbClr val="FFFF00"/>
              </a:solidFill>
              <a:latin typeface="Arial" panose="020B0604020202020204" pitchFamily="34" charset="0"/>
              <a:ea typeface="Times New Roman" panose="02020603050405020304" pitchFamily="18" charset="0"/>
            </a:endParaRPr>
          </a:p>
          <a:p>
            <a:pPr algn="ctr"/>
            <a:r>
              <a:rPr lang="el-GR" sz="2400" dirty="0" smtClean="0">
                <a:latin typeface="Arial" panose="020B0604020202020204" pitchFamily="34" charset="0"/>
                <a:ea typeface="Times New Roman" panose="02020603050405020304" pitchFamily="18" charset="0"/>
              </a:rPr>
              <a:t>των </a:t>
            </a:r>
            <a:r>
              <a:rPr lang="el-GR" sz="2400" dirty="0">
                <a:latin typeface="Arial" panose="020B0604020202020204" pitchFamily="34" charset="0"/>
                <a:ea typeface="Times New Roman" panose="02020603050405020304" pitchFamily="18" charset="0"/>
              </a:rPr>
              <a:t>ασθενών που οι λειτουργικές τους ικανότητες, </a:t>
            </a:r>
            <a:r>
              <a:rPr lang="el-GR" sz="2400" dirty="0" smtClean="0">
                <a:latin typeface="Arial" panose="020B0604020202020204" pitchFamily="34" charset="0"/>
                <a:ea typeface="Times New Roman" panose="02020603050405020304" pitchFamily="18" charset="0"/>
              </a:rPr>
              <a:t>(δηλαδή </a:t>
            </a:r>
            <a:r>
              <a:rPr lang="el-GR" sz="2400" dirty="0">
                <a:latin typeface="Arial" panose="020B0604020202020204" pitchFamily="34" charset="0"/>
                <a:ea typeface="Times New Roman" panose="02020603050405020304" pitchFamily="18" charset="0"/>
              </a:rPr>
              <a:t>οι δυνατότητές τους να ανταποκριθούν στις καθημερινές τους </a:t>
            </a:r>
            <a:r>
              <a:rPr lang="el-GR" sz="2400" dirty="0" smtClean="0">
                <a:latin typeface="Arial" panose="020B0604020202020204" pitchFamily="34" charset="0"/>
                <a:ea typeface="Times New Roman" panose="02020603050405020304" pitchFamily="18" charset="0"/>
              </a:rPr>
              <a:t>ανάγκες), </a:t>
            </a:r>
            <a:r>
              <a:rPr lang="el-GR" sz="2400" dirty="0">
                <a:latin typeface="Arial" panose="020B0604020202020204" pitchFamily="34" charset="0"/>
                <a:ea typeface="Times New Roman" panose="02020603050405020304" pitchFamily="18" charset="0"/>
              </a:rPr>
              <a:t>έχουν προσωρινά ή μόνιμα διαταραχθεί</a:t>
            </a:r>
            <a:endParaRPr lang="el-GR" sz="2400" dirty="0"/>
          </a:p>
        </p:txBody>
      </p:sp>
    </p:spTree>
    <p:extLst>
      <p:ext uri="{BB962C8B-B14F-4D97-AF65-F5344CB8AC3E}">
        <p14:creationId xmlns:p14="http://schemas.microsoft.com/office/powerpoint/2010/main" val="37190822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 y="332656"/>
            <a:ext cx="9144000" cy="6372450"/>
          </a:xfrm>
          <a:prstGeom prst="rect">
            <a:avLst/>
          </a:prstGeom>
        </p:spPr>
        <p:txBody>
          <a:bodyPr wrap="square">
            <a:spAutoFit/>
          </a:bodyPr>
          <a:lstStyle/>
          <a:p>
            <a:pPr algn="ctr">
              <a:lnSpc>
                <a:spcPct val="107000"/>
              </a:lnSpc>
              <a:spcAft>
                <a:spcPts val="800"/>
              </a:spcAft>
            </a:pPr>
            <a:r>
              <a:rPr lang="el-GR" sz="3200" b="1" dirty="0" smtClean="0">
                <a:latin typeface="Arial" panose="020B0604020202020204" pitchFamily="34" charset="0"/>
                <a:ea typeface="Calibri" panose="020F0502020204030204" pitchFamily="34" charset="0"/>
                <a:cs typeface="Arial" panose="020B0604020202020204" pitchFamily="34" charset="0"/>
              </a:rPr>
              <a:t>Υπάρχει επίσημη αποζημίωση αυτών των θεραπειών ή μέρος αυτών από ιδιωτικές ασφαλιστικές</a:t>
            </a:r>
            <a:r>
              <a:rPr lang="en-US" sz="3200" b="1" dirty="0" smtClean="0">
                <a:latin typeface="Arial" panose="020B0604020202020204" pitchFamily="34" charset="0"/>
                <a:ea typeface="Calibri" panose="020F0502020204030204" pitchFamily="34" charset="0"/>
                <a:cs typeface="Arial" panose="020B0604020202020204" pitchFamily="34" charset="0"/>
              </a:rPr>
              <a:t>?</a:t>
            </a:r>
            <a:endParaRPr lang="el-GR" sz="24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l-GR"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3200" dirty="0" smtClean="0"/>
              <a:t>Οι </a:t>
            </a:r>
            <a:r>
              <a:rPr lang="el-GR" sz="3200" dirty="0"/>
              <a:t>ασθενείς που αποζημιώνονται προέρχονται από συνταγογράφηση ιατρών  με τα παρακάτω ποσοστά  εξής</a:t>
            </a:r>
            <a:r>
              <a:rPr lang="el-GR" sz="3200" dirty="0" smtClean="0"/>
              <a:t>:</a:t>
            </a:r>
            <a:endParaRPr lang="el-GR" sz="3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3200"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Γενικοί  ιατροί </a:t>
            </a:r>
            <a:r>
              <a:rPr lang="en-US"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31.25%</a:t>
            </a:r>
            <a:endParaRPr lang="el-GR" sz="3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3200"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Ειδικευμένοι ιατροί </a:t>
            </a:r>
            <a:r>
              <a:rPr lang="en-US"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25%</a:t>
            </a:r>
            <a:endParaRPr lang="el-GR" sz="3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3200"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Ειδικευμένοι στην υδρολογία ιατροί </a:t>
            </a:r>
            <a:r>
              <a:rPr lang="en-US"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31.25%</a:t>
            </a:r>
            <a:endParaRPr lang="el-GR" sz="3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3200"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Άλλοι</a:t>
            </a:r>
            <a:r>
              <a:rPr lang="en-US"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FFFF00"/>
                </a:solidFill>
                <a:latin typeface="Arial" panose="020B0604020202020204" pitchFamily="34" charset="0"/>
                <a:ea typeface="Calibri" panose="020F0502020204030204" pitchFamily="34" charset="0"/>
                <a:cs typeface="Arial" panose="020B0604020202020204" pitchFamily="34" charset="0"/>
              </a:rPr>
              <a:t>12.5%</a:t>
            </a:r>
            <a:endParaRPr lang="el-GR" sz="3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54846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34" y="620688"/>
            <a:ext cx="9036496" cy="6143541"/>
          </a:xfrm>
          <a:prstGeom prst="rect">
            <a:avLst/>
          </a:prstGeom>
        </p:spPr>
        <p:txBody>
          <a:bodyPr wrap="square">
            <a:spAutoFit/>
          </a:bodyPr>
          <a:lstStyle/>
          <a:p>
            <a:pPr>
              <a:spcAft>
                <a:spcPts val="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Που συνταγογραφείται η ιαματική θεραπεία ?</a:t>
            </a:r>
            <a:endParaRPr lang="el-GR" sz="32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l-GR" sz="28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l-GR" sz="28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150"/>
              </a:spcAft>
              <a:buFont typeface="Arial" panose="020B0604020202020204" pitchFamily="34" charset="0"/>
              <a:buChar char="•"/>
            </a:pPr>
            <a:r>
              <a:rPr lang="en-US" sz="2800" dirty="0" smtClean="0">
                <a:latin typeface="Arial" panose="020B0604020202020204" pitchFamily="34" charset="0"/>
                <a:ea typeface="Calibri" panose="020F0502020204030204" pitchFamily="34" charset="0"/>
                <a:cs typeface="Arial" panose="020B0604020202020204" pitchFamily="34" charset="0"/>
              </a:rPr>
              <a:t> </a:t>
            </a:r>
            <a:r>
              <a:rPr lang="el-GR" sz="2800" dirty="0" smtClean="0">
                <a:latin typeface="Arial" panose="020B0604020202020204" pitchFamily="34" charset="0"/>
                <a:ea typeface="Calibri" panose="020F0502020204030204" pitchFamily="34" charset="0"/>
                <a:cs typeface="Arial" panose="020B0604020202020204" pitchFamily="34" charset="0"/>
              </a:rPr>
              <a:t>Στο ιατρείο του γενικού/ οικογενειακού  ιατρού </a:t>
            </a:r>
            <a:r>
              <a:rPr lang="en-US" sz="2800" dirty="0" smtClean="0">
                <a:latin typeface="Arial" panose="020B0604020202020204" pitchFamily="34" charset="0"/>
                <a:ea typeface="Calibri" panose="020F0502020204030204" pitchFamily="34" charset="0"/>
                <a:cs typeface="Arial" panose="020B0604020202020204" pitchFamily="34" charset="0"/>
              </a:rPr>
              <a:t>: 26.2</a:t>
            </a:r>
            <a:r>
              <a:rPr lang="el-GR" sz="2800" dirty="0" smtClean="0">
                <a:latin typeface="Arial" panose="020B0604020202020204" pitchFamily="34" charset="0"/>
                <a:ea typeface="Calibri" panose="020F0502020204030204" pitchFamily="34" charset="0"/>
                <a:cs typeface="Arial" panose="020B0604020202020204" pitchFamily="34" charset="0"/>
              </a:rPr>
              <a:t>%</a:t>
            </a:r>
            <a:r>
              <a:rPr lang="en-US" sz="2800" dirty="0" smtClean="0">
                <a:latin typeface="Arial" panose="020B0604020202020204" pitchFamily="34" charset="0"/>
                <a:ea typeface="Calibri" panose="020F0502020204030204" pitchFamily="34" charset="0"/>
                <a:cs typeface="Arial" panose="020B0604020202020204" pitchFamily="34" charset="0"/>
              </a:rPr>
              <a:t> </a:t>
            </a:r>
            <a:endParaRPr lang="el-GR" sz="2800" dirty="0" smtClean="0">
              <a:latin typeface="Arial" panose="020B0604020202020204" pitchFamily="34" charset="0"/>
              <a:ea typeface="Calibri" panose="020F0502020204030204" pitchFamily="34" charset="0"/>
              <a:cs typeface="Arial" panose="020B0604020202020204" pitchFamily="34" charset="0"/>
            </a:endParaRPr>
          </a:p>
          <a:p>
            <a:pPr>
              <a:spcAft>
                <a:spcPts val="150"/>
              </a:spcAft>
            </a:pPr>
            <a:endParaRPr lang="el-GR" sz="28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150"/>
              </a:spcAft>
              <a:buFont typeface="Arial" panose="020B0604020202020204" pitchFamily="34" charset="0"/>
              <a:buChar char="•"/>
            </a:pPr>
            <a:r>
              <a:rPr lang="en-US" sz="2800" dirty="0" smtClean="0">
                <a:latin typeface="Arial" panose="020B0604020202020204" pitchFamily="34" charset="0"/>
                <a:ea typeface="Calibri" panose="020F0502020204030204" pitchFamily="34" charset="0"/>
                <a:cs typeface="Arial" panose="020B0604020202020204" pitchFamily="34" charset="0"/>
              </a:rPr>
              <a:t> </a:t>
            </a:r>
            <a:r>
              <a:rPr lang="el-GR" sz="2800" dirty="0" smtClean="0">
                <a:latin typeface="Arial" panose="020B0604020202020204" pitchFamily="34" charset="0"/>
                <a:ea typeface="Calibri" panose="020F0502020204030204" pitchFamily="34" charset="0"/>
                <a:cs typeface="Arial" panose="020B0604020202020204" pitchFamily="34" charset="0"/>
              </a:rPr>
              <a:t>Στο ιατρείο ειδικού  ιατρού </a:t>
            </a:r>
            <a:r>
              <a:rPr lang="en-US" sz="2800" dirty="0" smtClean="0">
                <a:latin typeface="Arial" panose="020B0604020202020204" pitchFamily="34" charset="0"/>
                <a:ea typeface="Calibri" panose="020F0502020204030204" pitchFamily="34" charset="0"/>
                <a:cs typeface="Arial" panose="020B0604020202020204" pitchFamily="34" charset="0"/>
              </a:rPr>
              <a:t> 20% </a:t>
            </a:r>
            <a:endParaRPr lang="el-GR" sz="2800" dirty="0" smtClean="0">
              <a:latin typeface="Arial" panose="020B0604020202020204" pitchFamily="34" charset="0"/>
              <a:ea typeface="Calibri" panose="020F0502020204030204" pitchFamily="34" charset="0"/>
              <a:cs typeface="Arial" panose="020B0604020202020204" pitchFamily="34" charset="0"/>
            </a:endParaRPr>
          </a:p>
          <a:p>
            <a:pPr marL="457200" indent="-457200">
              <a:spcAft>
                <a:spcPts val="150"/>
              </a:spcAft>
              <a:buFont typeface="Arial" panose="020B0604020202020204" pitchFamily="34" charset="0"/>
              <a:buChar char="•"/>
            </a:pPr>
            <a:endParaRPr lang="el-GR" sz="2800" dirty="0" smtClean="0">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l-GR" sz="2800" dirty="0">
                <a:latin typeface="Arial" panose="020B0604020202020204" pitchFamily="34" charset="0"/>
                <a:ea typeface="Calibri" panose="020F0502020204030204" pitchFamily="34" charset="0"/>
                <a:cs typeface="Arial" panose="020B0604020202020204" pitchFamily="34" charset="0"/>
              </a:rPr>
              <a:t>Σε νοσοκομεία, κλινικές  ή   κέντρα που παρέχεται και εκτελείται η ιαματική λουτροθεραπεία : 33% </a:t>
            </a:r>
            <a:endParaRPr lang="el-GR" sz="2800" dirty="0" smtClean="0">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l-GR" sz="28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150"/>
              </a:spcAft>
              <a:buFont typeface="Arial" panose="020B0604020202020204" pitchFamily="34" charset="0"/>
              <a:buChar char="•"/>
            </a:pPr>
            <a:r>
              <a:rPr lang="el-GR" sz="2800" dirty="0" smtClean="0">
                <a:latin typeface="Arial" panose="020B0604020202020204" pitchFamily="34" charset="0"/>
                <a:ea typeface="Calibri" panose="020F0502020204030204" pitchFamily="34" charset="0"/>
                <a:cs typeface="Arial" panose="020B0604020202020204" pitchFamily="34" charset="0"/>
              </a:rPr>
              <a:t>Αλλού</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20% </a:t>
            </a:r>
            <a:endParaRPr lang="el-GR"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5703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216008" cy="1179041"/>
          </a:xfrm>
          <a:prstGeom prst="rect">
            <a:avLst/>
          </a:prstGeom>
        </p:spPr>
        <p:txBody>
          <a:bodyPr wrap="square">
            <a:spAutoFit/>
          </a:bodyPr>
          <a:lstStyle/>
          <a:p>
            <a:pPr indent="457200">
              <a:lnSpc>
                <a:spcPct val="107000"/>
              </a:lnSpc>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 Όταν </a:t>
            </a:r>
            <a:r>
              <a:rPr lang="el-GR" sz="2400" dirty="0">
                <a:latin typeface="Arial" panose="020B0604020202020204" pitchFamily="34" charset="0"/>
                <a:ea typeface="Calibri" panose="020F0502020204030204" pitchFamily="34" charset="0"/>
                <a:cs typeface="Times New Roman" panose="02020603050405020304" pitchFamily="18" charset="0"/>
              </a:rPr>
              <a:t>συνταγογραφούνται  ιαματικές λουτροθεραπείες χαρακτηρίζεται ο τύπος των ιαματικών νερών </a:t>
            </a:r>
            <a:r>
              <a:rPr lang="el-GR" sz="2400" dirty="0" smtClean="0">
                <a:latin typeface="Arial" panose="020B0604020202020204" pitchFamily="34" charset="0"/>
                <a:ea typeface="Calibri" panose="020F0502020204030204" pitchFamily="34" charset="0"/>
                <a:cs typeface="Times New Roman" panose="02020603050405020304" pitchFamily="18" charset="0"/>
              </a:rPr>
              <a:t>ή/και </a:t>
            </a:r>
            <a:r>
              <a:rPr lang="el-GR" sz="2400" dirty="0">
                <a:latin typeface="Arial" panose="020B0604020202020204" pitchFamily="34" charset="0"/>
                <a:ea typeface="Calibri" panose="020F0502020204030204" pitchFamily="34" charset="0"/>
                <a:cs typeface="Times New Roman" panose="02020603050405020304" pitchFamily="18" charset="0"/>
              </a:rPr>
              <a:t>ο </a:t>
            </a:r>
            <a:r>
              <a:rPr lang="el-GR" sz="2400" dirty="0" smtClean="0">
                <a:latin typeface="Arial" panose="020B0604020202020204" pitchFamily="34" charset="0"/>
                <a:ea typeface="Calibri" panose="020F0502020204030204" pitchFamily="34" charset="0"/>
                <a:cs typeface="Times New Roman" panose="02020603050405020304" pitchFamily="18" charset="0"/>
              </a:rPr>
              <a:t>τόπος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67681"/>
            <a:ext cx="8928992" cy="4725615"/>
          </a:xfrm>
          <a:prstGeom prst="rect">
            <a:avLst/>
          </a:prstGeom>
          <a:noFill/>
          <a:ln>
            <a:noFill/>
          </a:ln>
        </p:spPr>
      </p:pic>
    </p:spTree>
    <p:extLst>
      <p:ext uri="{BB962C8B-B14F-4D97-AF65-F5344CB8AC3E}">
        <p14:creationId xmlns:p14="http://schemas.microsoft.com/office/powerpoint/2010/main" val="5361758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3"/>
            <a:ext cx="9036496" cy="882678"/>
          </a:xfrm>
          <a:prstGeom prst="rect">
            <a:avLst/>
          </a:prstGeom>
        </p:spPr>
        <p:txBody>
          <a:bodyPr wrap="square">
            <a:spAutoFit/>
          </a:bodyPr>
          <a:lstStyle/>
          <a:p>
            <a:pPr>
              <a:lnSpc>
                <a:spcPct val="107000"/>
              </a:lnSpc>
              <a:spcAft>
                <a:spcPts val="800"/>
              </a:spcAft>
            </a:pPr>
            <a:r>
              <a:rPr lang="el-GR" sz="2400" b="1" dirty="0" smtClean="0">
                <a:latin typeface="Calibri" panose="020F0502020204030204" pitchFamily="34" charset="0"/>
                <a:ea typeface="Calibri" panose="020F0502020204030204" pitchFamily="34" charset="0"/>
                <a:cs typeface="Times New Roman" panose="02020603050405020304" pitchFamily="18" charset="0"/>
              </a:rPr>
              <a:t> </a:t>
            </a:r>
            <a:r>
              <a:rPr lang="el-GR" sz="2400" dirty="0" smtClean="0">
                <a:latin typeface="Arial" panose="020B0604020202020204" pitchFamily="34" charset="0"/>
                <a:ea typeface="Calibri" panose="020F0502020204030204" pitchFamily="34" charset="0"/>
                <a:cs typeface="Times New Roman" panose="02020603050405020304" pitchFamily="18" charset="0"/>
              </a:rPr>
              <a:t>Ποιες </a:t>
            </a:r>
            <a:r>
              <a:rPr lang="el-GR" sz="2400" dirty="0">
                <a:latin typeface="Arial" panose="020B0604020202020204" pitchFamily="34" charset="0"/>
                <a:ea typeface="Calibri" panose="020F0502020204030204" pitchFamily="34" charset="0"/>
                <a:cs typeface="Times New Roman" panose="02020603050405020304" pitchFamily="18" charset="0"/>
              </a:rPr>
              <a:t>είναι οι συχνότερες παθολογίες που συνιστάται η ιαματική λουτροθεραπεία</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203" y="1124744"/>
            <a:ext cx="9036496" cy="5858690"/>
          </a:xfrm>
          <a:prstGeom prst="rect">
            <a:avLst/>
          </a:prstGeom>
          <a:noFill/>
          <a:ln>
            <a:noFill/>
          </a:ln>
        </p:spPr>
      </p:pic>
    </p:spTree>
    <p:extLst>
      <p:ext uri="{BB962C8B-B14F-4D97-AF65-F5344CB8AC3E}">
        <p14:creationId xmlns:p14="http://schemas.microsoft.com/office/powerpoint/2010/main" val="25649065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88640"/>
            <a:ext cx="9252520" cy="6368538"/>
          </a:xfrm>
          <a:prstGeom prst="rect">
            <a:avLst/>
          </a:prstGeom>
        </p:spPr>
        <p:txBody>
          <a:bodyPr wrap="square">
            <a:spAutoFit/>
          </a:bodyPr>
          <a:lstStyle/>
          <a:p>
            <a:pPr marL="457200" indent="-457200">
              <a:lnSpc>
                <a:spcPct val="107000"/>
              </a:lnSpc>
              <a:spcAft>
                <a:spcPts val="150"/>
              </a:spcAft>
              <a:buAutoNum type="arabicParenR" startAt="12"/>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solidFill>
                  <a:schemeClr val="tx2"/>
                </a:solidFill>
                <a:latin typeface="Arial" panose="020B0604020202020204" pitchFamily="34" charset="0"/>
                <a:ea typeface="Calibri" panose="020F0502020204030204" pitchFamily="34" charset="0"/>
                <a:cs typeface="Times New Roman" panose="02020603050405020304" pitchFamily="18" charset="0"/>
              </a:rPr>
              <a:t>Εφαρμόζονται άλλες θεραπευτικές τεχνικές σε συνδυασμό με την ιαματική λουτροθεραπεία</a:t>
            </a:r>
            <a:r>
              <a:rPr lang="el-GR" sz="2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 </a:t>
            </a:r>
            <a:r>
              <a:rPr lang="el-GR" sz="2400" dirty="0">
                <a:solidFill>
                  <a:schemeClr val="tx2"/>
                </a:solidFill>
                <a:latin typeface="Arial" panose="020B0604020202020204" pitchFamily="34" charset="0"/>
                <a:ea typeface="Calibri" panose="020F0502020204030204" pitchFamily="34" charset="0"/>
                <a:cs typeface="Times New Roman" panose="02020603050405020304" pitchFamily="18" charset="0"/>
              </a:rPr>
              <a:t>Ποιες συχνότερα</a:t>
            </a:r>
            <a:r>
              <a:rPr lang="el-GR" sz="240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l-GR" sz="24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Arial" panose="020B0604020202020204" pitchFamily="34" charset="0"/>
                <a:ea typeface="Calibri" panose="020F0502020204030204" pitchFamily="34" charset="0"/>
                <a:cs typeface="Times New Roman" panose="02020603050405020304" pitchFamily="18" charset="0"/>
              </a:rPr>
              <a:t>Διατηρούνται αρχεία/φάκελοι με αξιολογικά στοιχεία των παραπεμπόμενων και εφαρμόζονται αξιολογήσεις για το θεραπευτικό αποτέλεσμα των ιαματικών λουτροθεραπειών</a:t>
            </a:r>
            <a:r>
              <a:rPr lang="el-GR" sz="2400" dirty="0" smtClean="0">
                <a:latin typeface="Arial" panose="020B0604020202020204" pitchFamily="34" charset="0"/>
                <a:ea typeface="Calibri" panose="020F0502020204030204" pitchFamily="34" charset="0"/>
                <a:cs typeface="Times New Roman" panose="02020603050405020304" pitchFamily="18" charset="0"/>
              </a:rPr>
              <a:t>? </a:t>
            </a:r>
            <a:r>
              <a:rPr lang="el-GR" sz="2400" dirty="0">
                <a:latin typeface="Arial" panose="020B0604020202020204" pitchFamily="34" charset="0"/>
                <a:ea typeface="Calibri" panose="020F0502020204030204" pitchFamily="34" charset="0"/>
                <a:cs typeface="Times New Roman" panose="02020603050405020304" pitchFamily="18" charset="0"/>
              </a:rPr>
              <a:t>απαιτούνται από την νομοθεσία</a:t>
            </a:r>
            <a:r>
              <a:rPr lang="el-GR" sz="2400" dirty="0" smtClean="0">
                <a:latin typeface="Arial" panose="020B0604020202020204" pitchFamily="34" charset="0"/>
                <a:ea typeface="Calibri" panose="020F0502020204030204" pitchFamily="34"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Arial" panose="020B060402020202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282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1640" y="0"/>
            <a:ext cx="6480720" cy="6858000"/>
          </a:xfrm>
          <a:prstGeom prst="rect">
            <a:avLst/>
          </a:prstGeom>
        </p:spPr>
      </p:pic>
    </p:spTree>
    <p:extLst>
      <p:ext uri="{BB962C8B-B14F-4D97-AF65-F5344CB8AC3E}">
        <p14:creationId xmlns:p14="http://schemas.microsoft.com/office/powerpoint/2010/main" val="37537622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60648"/>
            <a:ext cx="6912768" cy="6408712"/>
          </a:xfrm>
          <a:prstGeom prst="rect">
            <a:avLst/>
          </a:prstGeom>
        </p:spPr>
      </p:pic>
    </p:spTree>
    <p:extLst>
      <p:ext uri="{BB962C8B-B14F-4D97-AF65-F5344CB8AC3E}">
        <p14:creationId xmlns:p14="http://schemas.microsoft.com/office/powerpoint/2010/main" val="70089683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60648"/>
            <a:ext cx="9166248" cy="6170792"/>
          </a:xfrm>
          <a:prstGeom prst="rect">
            <a:avLst/>
          </a:prstGeom>
        </p:spPr>
        <p:txBody>
          <a:bodyPr wrap="square">
            <a:spAutoFit/>
          </a:bodyPr>
          <a:lstStyle/>
          <a:p>
            <a:pPr algn="ctr">
              <a:lnSpc>
                <a:spcPct val="107000"/>
              </a:lnSpc>
              <a:spcAft>
                <a:spcPts val="800"/>
              </a:spcAft>
            </a:pPr>
            <a:r>
              <a:rPr lang="el-GR" b="1" u="sng" dirty="0">
                <a:latin typeface="Arial" panose="020B0604020202020204" pitchFamily="34" charset="0"/>
                <a:ea typeface="Calibri" panose="020F0502020204030204" pitchFamily="34" charset="0"/>
                <a:cs typeface="Times New Roman" panose="02020603050405020304" pitchFamily="18" charset="0"/>
              </a:rPr>
              <a:t>Ελληνική </a:t>
            </a:r>
            <a:r>
              <a:rPr lang="el-GR" b="1" u="sng" dirty="0" smtClean="0">
                <a:latin typeface="Arial" panose="020B0604020202020204" pitchFamily="34" charset="0"/>
                <a:ea typeface="Calibri" panose="020F0502020204030204" pitchFamily="34" charset="0"/>
                <a:cs typeface="Times New Roman" panose="02020603050405020304" pitchFamily="18" charset="0"/>
              </a:rPr>
              <a:t>πραγματικότητα</a:t>
            </a:r>
          </a:p>
          <a:p>
            <a:pPr algn="ctr">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Η Ελλάδα, όπως ξέρουμε είναι μια χώρα με άφθονες και εξαιρετικές  ιαματικές πηγές</a:t>
            </a:r>
            <a:r>
              <a:rPr lang="el-GR" sz="2000" dirty="0" smtClean="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Παρόλο  που υπάρχει  αρκετό ενδιαφέρον από τους πολίτες της, δυστυχώς υστερούμε  σε πολλά επίπεδα.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Μέχρι πρόσφατα  το ενδιαφέρον  για ιαματική λουτροθεραπεία ήταν μόνο από άτομα ηλικιωμένα, που πηγαίνανε συστηματικά η σποραδικά για να κάνουνε τα λεγόμενα ¨μπάνια</a:t>
            </a:r>
            <a:r>
              <a:rPr lang="el-GR" sz="2000" dirty="0" smtClean="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επιδοτούμενα σε μεγάλο ποσοστό από  τα ασφαλιστικά τους ταμεία .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Μέσα από μια διαδικασία συνταγογράφησης και </a:t>
            </a:r>
            <a:r>
              <a:rPr lang="el-GR" sz="2000" dirty="0" smtClean="0">
                <a:latin typeface="Arial" panose="020B0604020202020204" pitchFamily="34" charset="0"/>
                <a:ea typeface="Calibri" panose="020F0502020204030204" pitchFamily="34" charset="0"/>
                <a:cs typeface="Times New Roman" panose="02020603050405020304" pitchFamily="18" charset="0"/>
              </a:rPr>
              <a:t>επιτροπής </a:t>
            </a:r>
            <a:r>
              <a:rPr lang="el-GR" sz="2000" dirty="0">
                <a:latin typeface="Arial" panose="020B0604020202020204" pitchFamily="34" charset="0"/>
                <a:ea typeface="Calibri" panose="020F0502020204030204" pitchFamily="34" charset="0"/>
                <a:cs typeface="Times New Roman" panose="02020603050405020304" pitchFamily="18" charset="0"/>
              </a:rPr>
              <a:t>ο </a:t>
            </a:r>
            <a:r>
              <a:rPr lang="el-GR" sz="2000" dirty="0" smtClean="0">
                <a:latin typeface="Arial" panose="020B0604020202020204" pitchFamily="34" charset="0"/>
                <a:ea typeface="Calibri" panose="020F0502020204030204" pitchFamily="34" charset="0"/>
                <a:cs typeface="Times New Roman" panose="02020603050405020304" pitchFamily="18" charset="0"/>
              </a:rPr>
              <a:t>ενδιαφερόμενος έπαιρνε </a:t>
            </a:r>
            <a:r>
              <a:rPr lang="el-GR" sz="2000" dirty="0">
                <a:latin typeface="Arial" panose="020B0604020202020204" pitchFamily="34" charset="0"/>
                <a:ea typeface="Calibri" panose="020F0502020204030204" pitchFamily="34" charset="0"/>
                <a:cs typeface="Times New Roman" panose="02020603050405020304" pitchFamily="18" charset="0"/>
              </a:rPr>
              <a:t>το </a:t>
            </a:r>
            <a:r>
              <a:rPr lang="el-GR" sz="2000" dirty="0" smtClean="0">
                <a:latin typeface="Arial" panose="020B0604020202020204" pitchFamily="34" charset="0"/>
                <a:ea typeface="Calibri" panose="020F0502020204030204" pitchFamily="34" charset="0"/>
                <a:cs typeface="Times New Roman" panose="02020603050405020304" pitchFamily="18" charset="0"/>
              </a:rPr>
              <a:t>πολυπόθητο χαρτί </a:t>
            </a:r>
            <a:r>
              <a:rPr lang="el-GR" sz="2000" dirty="0">
                <a:latin typeface="Arial" panose="020B0604020202020204" pitchFamily="34" charset="0"/>
                <a:ea typeface="Calibri" panose="020F0502020204030204" pitchFamily="34" charset="0"/>
                <a:cs typeface="Times New Roman" panose="02020603050405020304" pitchFamily="18" charset="0"/>
              </a:rPr>
              <a:t>και </a:t>
            </a:r>
            <a:r>
              <a:rPr lang="el-GR" sz="2000" dirty="0" smtClean="0">
                <a:latin typeface="Arial" panose="020B0604020202020204" pitchFamily="34" charset="0"/>
                <a:ea typeface="Calibri" panose="020F0502020204030204" pitchFamily="34" charset="0"/>
                <a:cs typeface="Times New Roman" panose="02020603050405020304" pitchFamily="18" charset="0"/>
              </a:rPr>
              <a:t>κατευθυνόταν </a:t>
            </a:r>
            <a:r>
              <a:rPr lang="el-GR" sz="2000" dirty="0">
                <a:latin typeface="Arial" panose="020B0604020202020204" pitchFamily="34" charset="0"/>
                <a:ea typeface="Calibri" panose="020F0502020204030204" pitchFamily="34" charset="0"/>
                <a:cs typeface="Times New Roman" panose="02020603050405020304" pitchFamily="18" charset="0"/>
              </a:rPr>
              <a:t>… σε όποια λουτροπηγή διάλεγε ο ίδιος !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Στην πράξη, υπάρχει μέχρι σήμερα ένας πίνακας με τις πιο σημαντικές πηγές της Ελλάδος και μια λίστα με στοιχειώδεις  ενδείξεις. Όμως οι ενδείξεις   επαναλαμβάνονται  σχεδόν  ίδιες  για  όλες τις ιαματικές πηγές και συνήθως  οι ιατροί  δεν γνωρίζουν  ούτε τα στοιχειώδη για να κατευθύνουν τον ενδιαφερόμενο</a:t>
            </a:r>
            <a:r>
              <a:rPr lang="el-GR" dirty="0">
                <a:latin typeface="Arial" panose="020B0604020202020204" pitchFamily="34"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3089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 y="116632"/>
            <a:ext cx="9144000" cy="6741846"/>
          </a:xfrm>
          <a:prstGeom prst="rect">
            <a:avLst/>
          </a:prstGeom>
        </p:spPr>
        <p:txBody>
          <a:bodyPr wrap="square">
            <a:spAutoFit/>
          </a:bodyPr>
          <a:lstStyle/>
          <a:p>
            <a:pPr>
              <a:lnSpc>
                <a:spcPct val="107000"/>
              </a:lnSpc>
              <a:spcAft>
                <a:spcPts val="800"/>
              </a:spcAft>
            </a:pPr>
            <a:endParaRPr lang="el-GR"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Η ιαματική λουτροθεραπεία, μέχρι την περίοδο της κρίσης είχε έντονο κοινωνικό  χαρακτήρα, δινόταν σε πληθώρα   χρονίων παθήσεων και   κυρίως σε μυοσκελετικές παθήσεις  εκφυλιστικού χαρακτήρα και συνδυαζόταν με διακοπές ! Σήμερα,  δυστυχώς εγκρίνεται η συνταγογράφηση της  για πολύ λιγότερες παθήσεις και συγκεκριμένα : </a:t>
            </a:r>
          </a:p>
          <a:p>
            <a:pPr>
              <a:lnSpc>
                <a:spcPct val="107000"/>
              </a:lnSpc>
              <a:spcAft>
                <a:spcPts val="800"/>
              </a:spcAft>
            </a:pP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 1) Αυτοάνοσες   ρευματικές παθήσεις  του μυοσκελετικού συστήματος που δεν βρίσκονται στο οξύ στάδιο  </a:t>
            </a:r>
          </a:p>
          <a:p>
            <a:pPr>
              <a:lnSpc>
                <a:spcPct val="107000"/>
              </a:lnSpc>
              <a:spcAft>
                <a:spcPts val="800"/>
              </a:spcAft>
            </a:pP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2)Μετατραυματικές δυσκαμψίες και μετατραυματική αρθρίτιδα  </a:t>
            </a:r>
          </a:p>
          <a:p>
            <a:pPr>
              <a:lnSpc>
                <a:spcPct val="107000"/>
              </a:lnSpc>
              <a:spcAft>
                <a:spcPts val="800"/>
              </a:spcAft>
            </a:pP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3)Χρόνιες  δερματοπάθειες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41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2816"/>
            <a:ext cx="9144000" cy="3869264"/>
          </a:xfrm>
          <a:prstGeom prst="rect">
            <a:avLst/>
          </a:prstGeom>
        </p:spPr>
        <p:txBody>
          <a:bodyPr wrap="square">
            <a:spAutoFit/>
          </a:bodyPr>
          <a:lstStyle/>
          <a:p>
            <a:pPr>
              <a:lnSpc>
                <a:spcPct val="107000"/>
              </a:lnSpc>
              <a:spcAft>
                <a:spcPts val="800"/>
              </a:spcAft>
            </a:pPr>
            <a:r>
              <a:rPr lang="el-GR" sz="2400" dirty="0">
                <a:latin typeface="Arial" panose="020B0604020202020204" pitchFamily="34" charset="0"/>
                <a:ea typeface="Calibri" panose="020F0502020204030204" pitchFamily="34" charset="0"/>
                <a:cs typeface="Times New Roman" panose="02020603050405020304" pitchFamily="18" charset="0"/>
              </a:rPr>
              <a:t>Οι ιατρικές γνωματεύσεις  για το </a:t>
            </a:r>
            <a:r>
              <a:rPr lang="el-GR" sz="2400" dirty="0" smtClean="0">
                <a:latin typeface="Arial" panose="020B0604020202020204" pitchFamily="34" charset="0"/>
                <a:ea typeface="Calibri" panose="020F0502020204030204" pitchFamily="34" charset="0"/>
                <a:cs typeface="Times New Roman" panose="02020603050405020304" pitchFamily="18" charset="0"/>
              </a:rPr>
              <a:t>2016, μπορούν </a:t>
            </a:r>
            <a:r>
              <a:rPr lang="el-GR" sz="2400" dirty="0">
                <a:latin typeface="Arial" panose="020B0604020202020204" pitchFamily="34" charset="0"/>
                <a:ea typeface="Calibri" panose="020F0502020204030204" pitchFamily="34" charset="0"/>
                <a:cs typeface="Times New Roman" panose="02020603050405020304" pitchFamily="18" charset="0"/>
              </a:rPr>
              <a:t>να συνταχθούν από </a:t>
            </a: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ιατρούς ειδικότητας:</a:t>
            </a: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ορθοπεδικού</a:t>
            </a: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ρευματολόγου, φυσιάτρου </a:t>
            </a:r>
            <a:endPar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δερματολόγου</a:t>
            </a: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400" dirty="0">
                <a:latin typeface="Arial" panose="020B0604020202020204" pitchFamily="34" charset="0"/>
                <a:ea typeface="Calibri" panose="020F0502020204030204" pitchFamily="34" charset="0"/>
                <a:cs typeface="Times New Roman" panose="02020603050405020304" pitchFamily="18" charset="0"/>
              </a:rPr>
              <a:t>με την έγκριση του καρδιολόγου για τον συγκεκριμένο ασθενή</a:t>
            </a:r>
            <a:r>
              <a:rPr lang="el-GR" sz="24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l-G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Δίνονται μέχρι 15 λούσεις και επίδομα μέχρι 150 ευρώ. </a:t>
            </a:r>
            <a:endParaRPr lang="el-G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8193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8424936" cy="5755422"/>
          </a:xfrm>
          <a:prstGeom prst="rect">
            <a:avLst/>
          </a:prstGeom>
        </p:spPr>
        <p:txBody>
          <a:bodyPr wrap="square">
            <a:spAutoFit/>
          </a:bodyPr>
          <a:lstStyle/>
          <a:p>
            <a:pPr algn="ctr"/>
            <a:endParaRPr lang="en-US" sz="3200" b="1" dirty="0" smtClean="0">
              <a:solidFill>
                <a:schemeClr val="bg1"/>
              </a:solidFill>
              <a:highlight>
                <a:srgbClr val="FFFF00"/>
              </a:highlight>
              <a:latin typeface="Arial" panose="020B0604020202020204" pitchFamily="34" charset="0"/>
              <a:ea typeface="Times New Roman" panose="02020603050405020304" pitchFamily="18" charset="0"/>
            </a:endParaRPr>
          </a:p>
          <a:p>
            <a:pPr algn="ctr"/>
            <a:r>
              <a:rPr lang="el-GR" sz="3200" b="1" dirty="0" smtClean="0">
                <a:solidFill>
                  <a:schemeClr val="bg1"/>
                </a:solidFill>
                <a:highlight>
                  <a:srgbClr val="FFFF00"/>
                </a:highlight>
                <a:latin typeface="Arial" panose="020B0604020202020204" pitchFamily="34" charset="0"/>
                <a:ea typeface="Times New Roman" panose="02020603050405020304" pitchFamily="18" charset="0"/>
              </a:rPr>
              <a:t>Αποκατάσταση</a:t>
            </a:r>
            <a:endParaRPr lang="en-US" sz="3200" b="1" dirty="0" smtClean="0">
              <a:solidFill>
                <a:schemeClr val="bg1"/>
              </a:solidFill>
              <a:highlight>
                <a:srgbClr val="FFFF00"/>
              </a:highlight>
              <a:latin typeface="Arial" panose="020B0604020202020204" pitchFamily="34" charset="0"/>
              <a:ea typeface="Times New Roman" panose="02020603050405020304" pitchFamily="18" charset="0"/>
            </a:endParaRPr>
          </a:p>
          <a:p>
            <a:pPr algn="ctr"/>
            <a:endParaRPr lang="el-GR" sz="3200" b="1" dirty="0" smtClean="0">
              <a:solidFill>
                <a:schemeClr val="bg1"/>
              </a:solidFill>
              <a:latin typeface="Arial" panose="020B0604020202020204" pitchFamily="34" charset="0"/>
              <a:ea typeface="Times New Roman" panose="02020603050405020304" pitchFamily="18" charset="0"/>
            </a:endParaRPr>
          </a:p>
          <a:p>
            <a:pPr algn="ctr"/>
            <a:r>
              <a:rPr lang="el-GR" sz="3200" dirty="0" smtClean="0">
                <a:latin typeface="Arial" panose="020B0604020202020204" pitchFamily="34" charset="0"/>
                <a:ea typeface="Times New Roman" panose="02020603050405020304" pitchFamily="18" charset="0"/>
              </a:rPr>
              <a:t>  </a:t>
            </a:r>
            <a:r>
              <a:rPr lang="el-GR" sz="2800" dirty="0">
                <a:latin typeface="Arial" panose="020B0604020202020204" pitchFamily="34" charset="0"/>
                <a:ea typeface="Times New Roman" panose="02020603050405020304" pitchFamily="18" charset="0"/>
              </a:rPr>
              <a:t>είναι  το σύνολο των διαδικασιών που εφαρμόζονται </a:t>
            </a:r>
            <a:r>
              <a:rPr lang="el-GR" sz="2800" dirty="0" smtClean="0">
                <a:latin typeface="Arial" panose="020B0604020202020204" pitchFamily="34" charset="0"/>
                <a:ea typeface="Times New Roman" panose="02020603050405020304" pitchFamily="18" charset="0"/>
              </a:rPr>
              <a:t>στοχεύοντας </a:t>
            </a:r>
          </a:p>
          <a:p>
            <a:pPr algn="ct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a:solidFill>
                  <a:srgbClr val="FFFF00"/>
                </a:solidFill>
                <a:latin typeface="Arial" panose="020B0604020202020204" pitchFamily="34" charset="0"/>
                <a:ea typeface="Times New Roman" panose="02020603050405020304" pitchFamily="18" charset="0"/>
              </a:rPr>
              <a:t>είτε </a:t>
            </a:r>
            <a:r>
              <a:rPr lang="el-GR" sz="2800" dirty="0" smtClean="0">
                <a:solidFill>
                  <a:srgbClr val="FFFF00"/>
                </a:solidFill>
                <a:latin typeface="Arial" panose="020B0604020202020204" pitchFamily="34" charset="0"/>
                <a:ea typeface="Times New Roman" panose="02020603050405020304" pitchFamily="18" charset="0"/>
              </a:rPr>
              <a:t>στην </a:t>
            </a:r>
            <a:r>
              <a:rPr lang="el-GR" sz="2800" dirty="0">
                <a:solidFill>
                  <a:srgbClr val="FFFF00"/>
                </a:solidFill>
                <a:latin typeface="Arial" panose="020B0604020202020204" pitchFamily="34" charset="0"/>
                <a:ea typeface="Times New Roman" panose="02020603050405020304" pitchFamily="18" charset="0"/>
              </a:rPr>
              <a:t> </a:t>
            </a:r>
            <a:r>
              <a:rPr lang="el-GR" sz="2800" dirty="0" smtClean="0">
                <a:solidFill>
                  <a:srgbClr val="FFFF00"/>
                </a:solidFill>
                <a:latin typeface="Arial" panose="020B0604020202020204" pitchFamily="34" charset="0"/>
                <a:ea typeface="Times New Roman" panose="02020603050405020304" pitchFamily="18" charset="0"/>
              </a:rPr>
              <a:t>πρόληψη </a:t>
            </a:r>
            <a:r>
              <a:rPr lang="en-US" sz="2800" dirty="0" smtClean="0">
                <a:solidFill>
                  <a:srgbClr val="FFFF00"/>
                </a:solidFill>
                <a:latin typeface="Arial" panose="020B0604020202020204" pitchFamily="34" charset="0"/>
                <a:ea typeface="Times New Roman" panose="02020603050405020304" pitchFamily="18" charset="0"/>
              </a:rPr>
              <a:t>-</a:t>
            </a:r>
            <a:r>
              <a:rPr lang="el-GR" sz="2800" dirty="0" smtClean="0">
                <a:solidFill>
                  <a:srgbClr val="FFFF00"/>
                </a:solidFill>
                <a:latin typeface="Arial" panose="020B0604020202020204" pitchFamily="34" charset="0"/>
                <a:ea typeface="Times New Roman" panose="02020603050405020304" pitchFamily="18" charset="0"/>
              </a:rPr>
              <a:t> στην προαγωγή της υγείας</a:t>
            </a: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rPr>
              <a:t>είτε θεραπευτικά </a:t>
            </a:r>
            <a:endParaRPr lang="el-GR" sz="2800"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solidFill>
                <a:srgbClr val="FFFF00"/>
              </a:solidFill>
              <a:latin typeface="Arial" panose="020B0604020202020204" pitchFamily="34" charset="0"/>
              <a:ea typeface="Times New Roman" panose="02020603050405020304" pitchFamily="18" charset="0"/>
            </a:endParaRPr>
          </a:p>
          <a:p>
            <a:r>
              <a:rPr lang="el-GR" sz="2400" dirty="0" smtClean="0">
                <a:latin typeface="Arial" panose="020B0604020202020204" pitchFamily="34" charset="0"/>
                <a:ea typeface="Times New Roman" panose="02020603050405020304" pitchFamily="18" charset="0"/>
              </a:rPr>
              <a:t>κατά </a:t>
            </a:r>
            <a:r>
              <a:rPr lang="el-GR" sz="2400" dirty="0">
                <a:latin typeface="Arial" panose="020B0604020202020204" pitchFamily="34" charset="0"/>
                <a:ea typeface="Times New Roman" panose="02020603050405020304" pitchFamily="18" charset="0"/>
              </a:rPr>
              <a:t>την περίοδο ανάρρωσης ενός ατόμου από διάφορα </a:t>
            </a:r>
            <a:endParaRPr lang="el-GR" sz="2400" dirty="0" smtClean="0">
              <a:latin typeface="Arial" panose="020B0604020202020204" pitchFamily="34" charset="0"/>
              <a:ea typeface="Times New Roman" panose="02020603050405020304" pitchFamily="18" charset="0"/>
            </a:endParaRPr>
          </a:p>
          <a:p>
            <a:endParaRPr lang="el-GR" sz="2400" dirty="0">
              <a:latin typeface="Arial" panose="020B0604020202020204" pitchFamily="34" charset="0"/>
              <a:ea typeface="Times New Roman" panose="02020603050405020304" pitchFamily="18" charset="0"/>
            </a:endParaRPr>
          </a:p>
          <a:p>
            <a:r>
              <a:rPr lang="el-GR" sz="2400" dirty="0" smtClean="0">
                <a:latin typeface="Arial" panose="020B0604020202020204" pitchFamily="34" charset="0"/>
                <a:ea typeface="Times New Roman" panose="02020603050405020304" pitchFamily="18" charset="0"/>
              </a:rPr>
              <a:t>προβλήματα </a:t>
            </a:r>
            <a:r>
              <a:rPr lang="el-GR" sz="2400" dirty="0">
                <a:latin typeface="Arial" panose="020B0604020202020204" pitchFamily="34" charset="0"/>
                <a:ea typeface="Times New Roman" panose="02020603050405020304" pitchFamily="18" charset="0"/>
              </a:rPr>
              <a:t>υγείας </a:t>
            </a:r>
            <a:r>
              <a:rPr lang="el-GR" sz="2400" dirty="0" smtClean="0">
                <a:latin typeface="Arial" panose="020B0604020202020204" pitchFamily="34" charset="0"/>
                <a:ea typeface="Times New Roman" panose="02020603050405020304" pitchFamily="18" charset="0"/>
              </a:rPr>
              <a:t>(</a:t>
            </a:r>
            <a:r>
              <a:rPr lang="el-GR" sz="2400" dirty="0">
                <a:latin typeface="Arial" panose="020B0604020202020204" pitchFamily="34" charset="0"/>
                <a:ea typeface="Times New Roman" panose="02020603050405020304" pitchFamily="18" charset="0"/>
              </a:rPr>
              <a:t>παθήσεις ή </a:t>
            </a:r>
            <a:r>
              <a:rPr lang="el-GR" sz="2400" dirty="0" smtClean="0">
                <a:latin typeface="Arial" panose="020B0604020202020204" pitchFamily="34" charset="0"/>
                <a:ea typeface="Times New Roman" panose="02020603050405020304" pitchFamily="18" charset="0"/>
              </a:rPr>
              <a:t>τραυματισμούς)</a:t>
            </a:r>
            <a:endParaRPr lang="el-GR" sz="2400" dirty="0"/>
          </a:p>
        </p:txBody>
      </p:sp>
    </p:spTree>
    <p:extLst>
      <p:ext uri="{BB962C8B-B14F-4D97-AF65-F5344CB8AC3E}">
        <p14:creationId xmlns:p14="http://schemas.microsoft.com/office/powerpoint/2010/main" val="31687590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6632"/>
            <a:ext cx="9071811" cy="6645794"/>
          </a:xfrm>
          <a:prstGeom prst="rect">
            <a:avLst/>
          </a:prstGeom>
        </p:spPr>
        <p:txBody>
          <a:bodyPr wrap="square">
            <a:spAutoFit/>
          </a:bodyPr>
          <a:lstStyle/>
          <a:p>
            <a:pPr indent="457200">
              <a:lnSpc>
                <a:spcPct val="107000"/>
              </a:lnSpc>
              <a:spcAft>
                <a:spcPts val="0"/>
              </a:spcAft>
            </a:pPr>
            <a:endPar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Ευτυχώς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τελευταία υπάρχει έντονο ενδιαφέρον των νέων και  υγειών  ανθρώπων να κάνουνε ιαματική λουτροθεραπεία, συνδυάζοντας εκδρομές σε λουτροπόλεις και περισσότερη επαφή με την φύση, κυρίως μέσα στο σαββατοκύριακο. Είναι σημαντικό να γίνει κατανοητό ότι η ιαματική λουτροθεραπεία απευθύνεται σε όλους και κυρίως στους νέους εργαζόμενους, δεδομένου ότι οι τωρινές  συνθήκες εργασίας συνήθως γίνονται  σε  συνθήκες στρες και πολύ συχνά  οι εργαζόμενοι έχουν κακή  στάση στην πολύωρη εργασία τους, γεγονός που αυξάνει κατά κόρον τις μυοσκελετικές κυρίως παθολογίες τα τελευταία χρόνια.      </a:t>
            </a:r>
            <a:endPar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endParaRPr lang="el-GR"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Νομίζω ότι γίνεται κατανοητό , ότι στην Ελλάδα έχουμε πολύ δρόμο μπροστά μας για να αναπτύξουμε σωστά την ιαματική λουτροθεραπεία που αποτελεί ένα μικρό θησαυρό για τη χώρα μας .Πρέπει όμως να ασχοληθούμε με </a:t>
            </a: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επιστημονικότητα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και </a:t>
            </a: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σοβαρότητα,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να  αναβαθμίσουμε τις προσφερόμενες υπηρεσίες σε όλα τα επίπεδα και η πολιτεία να αναλάβει τον ρόλο που της αρμόζει για να συντονίσει όλους τους ενδιαφερομένους φορείς.</a:t>
            </a: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797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118648"/>
          </a:xfrm>
          <a:prstGeom prst="rect">
            <a:avLst/>
          </a:prstGeom>
        </p:spPr>
      </p:pic>
    </p:spTree>
    <p:extLst>
      <p:ext uri="{BB962C8B-B14F-4D97-AF65-F5344CB8AC3E}">
        <p14:creationId xmlns:p14="http://schemas.microsoft.com/office/powerpoint/2010/main" val="21615672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769"/>
          </a:xfrm>
          <a:prstGeom prst="rect">
            <a:avLst/>
          </a:prstGeom>
        </p:spPr>
      </p:pic>
      <p:sp>
        <p:nvSpPr>
          <p:cNvPr id="3" name="TextBox 2"/>
          <p:cNvSpPr txBox="1"/>
          <p:nvPr/>
        </p:nvSpPr>
        <p:spPr>
          <a:xfrm>
            <a:off x="2137496" y="332656"/>
            <a:ext cx="4869008" cy="584775"/>
          </a:xfrm>
          <a:prstGeom prst="rect">
            <a:avLst/>
          </a:prstGeom>
          <a:noFill/>
        </p:spPr>
        <p:txBody>
          <a:bodyPr wrap="square" rtlCol="0">
            <a:spAutoFit/>
          </a:bodyPr>
          <a:lstStyle/>
          <a:p>
            <a:r>
              <a:rPr lang="el-G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σας ευχαριστούμε </a:t>
            </a:r>
          </a:p>
        </p:txBody>
      </p:sp>
    </p:spTree>
    <p:extLst>
      <p:ext uri="{BB962C8B-B14F-4D97-AF65-F5344CB8AC3E}">
        <p14:creationId xmlns:p14="http://schemas.microsoft.com/office/powerpoint/2010/main" val="3280934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80"/>
            <a:ext cx="8964488" cy="6370975"/>
          </a:xfrm>
          <a:prstGeom prst="rect">
            <a:avLst/>
          </a:prstGeom>
        </p:spPr>
        <p:txBody>
          <a:bodyPr wrap="square">
            <a:spAutoFit/>
          </a:bodyPr>
          <a:lstStyle/>
          <a:p>
            <a:r>
              <a:rPr lang="el-GR" dirty="0">
                <a:latin typeface="Arial" panose="020B0604020202020204" pitchFamily="34" charset="0"/>
                <a:ea typeface="Times New Roman" panose="02020603050405020304" pitchFamily="18" charset="0"/>
              </a:rPr>
              <a:t>      </a:t>
            </a:r>
            <a:r>
              <a:rPr lang="el-GR" sz="2800" dirty="0">
                <a:latin typeface="Arial" panose="020B0604020202020204" pitchFamily="34" charset="0"/>
                <a:ea typeface="Times New Roman" panose="02020603050405020304" pitchFamily="18" charset="0"/>
              </a:rPr>
              <a:t>  </a:t>
            </a:r>
            <a:endParaRPr lang="en-US" sz="2800" dirty="0" smtClean="0">
              <a:latin typeface="Arial" panose="020B0604020202020204" pitchFamily="34" charset="0"/>
              <a:ea typeface="Times New Roman" panose="02020603050405020304" pitchFamily="18" charset="0"/>
            </a:endParaRPr>
          </a:p>
          <a:p>
            <a:r>
              <a:rPr lang="el-GR" sz="2800" dirty="0">
                <a:latin typeface="Arial" panose="020B0604020202020204" pitchFamily="34" charset="0"/>
                <a:ea typeface="Times New Roman" panose="02020603050405020304" pitchFamily="18" charset="0"/>
              </a:rPr>
              <a:t>         </a:t>
            </a:r>
            <a:r>
              <a:rPr lang="el-GR" sz="2800" b="1" dirty="0">
                <a:solidFill>
                  <a:schemeClr val="bg1"/>
                </a:solidFill>
                <a:highlight>
                  <a:srgbClr val="FFFF00"/>
                </a:highlight>
                <a:latin typeface="Arial" panose="020B0604020202020204" pitchFamily="34" charset="0"/>
                <a:ea typeface="Times New Roman" panose="02020603050405020304" pitchFamily="18" charset="0"/>
              </a:rPr>
              <a:t>Οι ιατροί   Αποκατάστασης (</a:t>
            </a:r>
            <a:r>
              <a:rPr lang="el-GR" sz="2800" b="1" dirty="0" smtClean="0">
                <a:solidFill>
                  <a:schemeClr val="bg1"/>
                </a:solidFill>
                <a:highlight>
                  <a:srgbClr val="FFFF00"/>
                </a:highlight>
                <a:latin typeface="Arial" panose="020B0604020202020204" pitchFamily="34" charset="0"/>
                <a:ea typeface="Times New Roman" panose="02020603050405020304" pitchFamily="18" charset="0"/>
              </a:rPr>
              <a:t>Φυσίατροι</a:t>
            </a:r>
            <a:r>
              <a:rPr lang="en-US" sz="2800" b="1" dirty="0" smtClean="0">
                <a:solidFill>
                  <a:schemeClr val="bg1"/>
                </a:solidFill>
                <a:highlight>
                  <a:srgbClr val="FFFF00"/>
                </a:highlight>
                <a:latin typeface="Arial" panose="020B0604020202020204" pitchFamily="34" charset="0"/>
                <a:ea typeface="Times New Roman" panose="02020603050405020304" pitchFamily="18" charset="0"/>
              </a:rPr>
              <a:t>)</a:t>
            </a:r>
          </a:p>
          <a:p>
            <a:endParaRPr lang="en-US" sz="2800" b="1" dirty="0">
              <a:solidFill>
                <a:schemeClr val="bg1"/>
              </a:solidFill>
              <a:latin typeface="Arial" panose="020B0604020202020204" pitchFamily="34" charset="0"/>
              <a:ea typeface="Times New Roman" panose="02020603050405020304" pitchFamily="18" charset="0"/>
            </a:endParaRPr>
          </a:p>
          <a:p>
            <a:pPr algn="ctr"/>
            <a:r>
              <a:rPr lang="el-GR" sz="2800" b="1" dirty="0" smtClean="0">
                <a:solidFill>
                  <a:srgbClr val="FFFF00"/>
                </a:solidFill>
                <a:latin typeface="Arial" panose="020B0604020202020204" pitchFamily="34" charset="0"/>
                <a:ea typeface="Times New Roman" panose="02020603050405020304" pitchFamily="18" charset="0"/>
              </a:rPr>
              <a:t> </a:t>
            </a:r>
            <a:r>
              <a:rPr lang="el-GR" sz="2400" b="1" dirty="0" smtClean="0">
                <a:latin typeface="Arial" panose="020B0604020202020204" pitchFamily="34" charset="0"/>
                <a:ea typeface="Times New Roman" panose="02020603050405020304" pitchFamily="18" charset="0"/>
              </a:rPr>
              <a:t>επιπλέον </a:t>
            </a:r>
            <a:r>
              <a:rPr lang="el-GR" sz="2400" b="1" dirty="0">
                <a:latin typeface="Arial" panose="020B0604020202020204" pitchFamily="34" charset="0"/>
                <a:ea typeface="Times New Roman" panose="02020603050405020304" pitchFamily="18" charset="0"/>
              </a:rPr>
              <a:t>των θεραπευτικών μέσων που </a:t>
            </a:r>
            <a:r>
              <a:rPr lang="el-GR" sz="2400" dirty="0">
                <a:latin typeface="Arial" panose="020B0604020202020204" pitchFamily="34" charset="0"/>
                <a:ea typeface="Times New Roman" panose="02020603050405020304" pitchFamily="18" charset="0"/>
              </a:rPr>
              <a:t>εφαρμόζουν στα πλαίσια συνηθισμένης άσκησης της ιατρικής </a:t>
            </a:r>
            <a:r>
              <a:rPr lang="el-GR" sz="2400" dirty="0" smtClean="0">
                <a:latin typeface="Arial" panose="020B0604020202020204" pitchFamily="34" charset="0"/>
                <a:ea typeface="Times New Roman" panose="02020603050405020304" pitchFamily="18" charset="0"/>
              </a:rPr>
              <a:t>πρακτικής</a:t>
            </a:r>
            <a:endParaRPr lang="en-US" sz="2400" dirty="0" smtClean="0">
              <a:latin typeface="Arial" panose="020B0604020202020204" pitchFamily="34" charset="0"/>
              <a:ea typeface="Times New Roman" panose="02020603050405020304" pitchFamily="18" charset="0"/>
            </a:endParaRPr>
          </a:p>
          <a:p>
            <a:pPr algn="ctr"/>
            <a:r>
              <a:rPr lang="el-GR" sz="2400" dirty="0" smtClean="0">
                <a:latin typeface="Arial" panose="020B0604020202020204" pitchFamily="34" charset="0"/>
                <a:ea typeface="Times New Roman" panose="02020603050405020304" pitchFamily="18" charset="0"/>
              </a:rPr>
              <a:t>(</a:t>
            </a:r>
            <a:r>
              <a:rPr lang="el-GR" sz="2400" dirty="0">
                <a:latin typeface="Arial" panose="020B0604020202020204" pitchFamily="34" charset="0"/>
                <a:ea typeface="Times New Roman" panose="02020603050405020304" pitchFamily="18" charset="0"/>
              </a:rPr>
              <a:t>φάρμακα κλπ</a:t>
            </a:r>
            <a:r>
              <a:rPr lang="el-GR" sz="2400" dirty="0" smtClean="0">
                <a:latin typeface="Arial" panose="020B0604020202020204" pitchFamily="34" charset="0"/>
                <a:ea typeface="Times New Roman" panose="02020603050405020304" pitchFamily="18" charset="0"/>
              </a:rPr>
              <a:t>.) </a:t>
            </a:r>
          </a:p>
          <a:p>
            <a:endParaRPr lang="el-GR" sz="2400" dirty="0" smtClean="0">
              <a:latin typeface="Arial" panose="020B0604020202020204" pitchFamily="34" charset="0"/>
              <a:ea typeface="Times New Roman" panose="02020603050405020304" pitchFamily="18" charset="0"/>
            </a:endParaRPr>
          </a:p>
          <a:p>
            <a:pPr algn="ctr"/>
            <a:r>
              <a:rPr lang="el-GR" sz="2800" b="1" dirty="0" smtClean="0">
                <a:solidFill>
                  <a:srgbClr val="FFFF00"/>
                </a:solidFill>
                <a:latin typeface="Arial" panose="020B0604020202020204" pitchFamily="34" charset="0"/>
                <a:ea typeface="Times New Roman" panose="02020603050405020304" pitchFamily="18" charset="0"/>
              </a:rPr>
              <a:t>χρησιμοποιούν </a:t>
            </a:r>
          </a:p>
          <a:p>
            <a:pPr algn="ct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rPr>
              <a:t>διάφορες </a:t>
            </a:r>
            <a:r>
              <a:rPr lang="el-GR" sz="2800" dirty="0">
                <a:latin typeface="Arial" panose="020B0604020202020204" pitchFamily="34" charset="0"/>
                <a:ea typeface="Times New Roman" panose="02020603050405020304" pitchFamily="18" charset="0"/>
              </a:rPr>
              <a:t>θεραπευτικές τεχνικές </a:t>
            </a: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rPr>
              <a:t>μηχανικά </a:t>
            </a:r>
            <a:r>
              <a:rPr lang="el-GR" sz="2800" dirty="0">
                <a:latin typeface="Arial" panose="020B0604020202020204" pitchFamily="34" charset="0"/>
                <a:ea typeface="Times New Roman" panose="02020603050405020304" pitchFamily="18" charset="0"/>
              </a:rPr>
              <a:t>και φυσικά </a:t>
            </a:r>
            <a:r>
              <a:rPr lang="el-GR" sz="2800" dirty="0" smtClean="0">
                <a:latin typeface="Arial" panose="020B0604020202020204" pitchFamily="34" charset="0"/>
                <a:ea typeface="Times New Roman" panose="02020603050405020304" pitchFamily="18" charset="0"/>
              </a:rPr>
              <a:t>μέσα</a:t>
            </a: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algn="ctr"/>
            <a:r>
              <a:rPr lang="el-GR" sz="2800" i="1" dirty="0" smtClean="0">
                <a:latin typeface="Arial" panose="020B0604020202020204" pitchFamily="34" charset="0"/>
                <a:ea typeface="Times New Roman" panose="02020603050405020304" pitchFamily="18" charset="0"/>
              </a:rPr>
              <a:t> ( </a:t>
            </a:r>
            <a:r>
              <a:rPr lang="el-GR" sz="2800" i="1" dirty="0">
                <a:latin typeface="Arial" panose="020B0604020202020204" pitchFamily="34" charset="0"/>
                <a:ea typeface="Times New Roman" panose="02020603050405020304" pitchFamily="18" charset="0"/>
              </a:rPr>
              <a:t>ειδική θεραπευτική </a:t>
            </a:r>
            <a:r>
              <a:rPr lang="el-GR" sz="2800" i="1" dirty="0" smtClean="0">
                <a:latin typeface="Arial" panose="020B0604020202020204" pitchFamily="34" charset="0"/>
                <a:ea typeface="Times New Roman" panose="02020603050405020304" pitchFamily="18" charset="0"/>
              </a:rPr>
              <a:t>άσκηση, </a:t>
            </a:r>
            <a:r>
              <a:rPr lang="el-GR" sz="2800" i="1" dirty="0">
                <a:latin typeface="Arial" panose="020B0604020202020204" pitchFamily="34" charset="0"/>
                <a:ea typeface="Times New Roman" panose="02020603050405020304" pitchFamily="18" charset="0"/>
              </a:rPr>
              <a:t>θερμότητα, </a:t>
            </a:r>
            <a:r>
              <a:rPr lang="el-GR" sz="2800" i="1" dirty="0" smtClean="0">
                <a:latin typeface="Arial" panose="020B0604020202020204" pitchFamily="34" charset="0"/>
                <a:ea typeface="Times New Roman" panose="02020603050405020304" pitchFamily="18" charset="0"/>
              </a:rPr>
              <a:t> νερό,  ηλεκτρισμό)</a:t>
            </a:r>
            <a:endParaRPr lang="el-GR" sz="2800" i="1" dirty="0"/>
          </a:p>
        </p:txBody>
      </p:sp>
    </p:spTree>
    <p:extLst>
      <p:ext uri="{BB962C8B-B14F-4D97-AF65-F5344CB8AC3E}">
        <p14:creationId xmlns:p14="http://schemas.microsoft.com/office/powerpoint/2010/main" val="8595485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692696"/>
            <a:ext cx="8784976" cy="530145"/>
          </a:xfrm>
          <a:prstGeom prst="rect">
            <a:avLst/>
          </a:prstGeom>
        </p:spPr>
        <p:txBody>
          <a:bodyPr wrap="square">
            <a:spAutoFit/>
          </a:bodyPr>
          <a:lstStyle/>
          <a:p>
            <a:pPr>
              <a:lnSpc>
                <a:spcPct val="107000"/>
              </a:lnSpc>
              <a:spcAft>
                <a:spcPts val="800"/>
              </a:spcAft>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404664"/>
            <a:ext cx="9036496" cy="5984331"/>
          </a:xfrm>
          <a:prstGeom prst="rect">
            <a:avLst/>
          </a:prstGeom>
        </p:spPr>
        <p:txBody>
          <a:bodyPr wrap="square">
            <a:spAutoFit/>
          </a:bodyPr>
          <a:lstStyle/>
          <a:p>
            <a:pPr algn="ctr">
              <a:lnSpc>
                <a:spcPct val="107000"/>
              </a:lnSpc>
              <a:spcAft>
                <a:spcPts val="800"/>
              </a:spcAft>
            </a:pPr>
            <a:r>
              <a:rPr lang="el-GR" sz="2800" b="1" dirty="0">
                <a:solidFill>
                  <a:schemeClr val="bg1"/>
                </a:solidFill>
                <a:highlight>
                  <a:srgbClr val="FFFF00"/>
                </a:highlight>
                <a:latin typeface="Arial" panose="020B0604020202020204" pitchFamily="34" charset="0"/>
                <a:ea typeface="Times New Roman" panose="02020603050405020304" pitchFamily="18" charset="0"/>
              </a:rPr>
              <a:t>Για τον Φυσίατρο</a:t>
            </a:r>
            <a:r>
              <a:rPr lang="el-GR"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en-US"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l-GR" sz="2800" b="1" dirty="0" smtClean="0">
                <a:latin typeface="Arial" panose="020B0604020202020204" pitchFamily="34" charset="0"/>
                <a:ea typeface="Times New Roman" panose="02020603050405020304" pitchFamily="18" charset="0"/>
                <a:cs typeface="Times New Roman" panose="02020603050405020304" pitchFamily="18" charset="0"/>
              </a:rPr>
              <a:t>ο </a:t>
            </a:r>
            <a:r>
              <a:rPr lang="el-GR" sz="2800" b="1" dirty="0">
                <a:latin typeface="Arial" panose="020B0604020202020204" pitchFamily="34" charset="0"/>
                <a:ea typeface="Times New Roman" panose="02020603050405020304" pitchFamily="18" charset="0"/>
                <a:cs typeface="Times New Roman" panose="02020603050405020304" pitchFamily="18" charset="0"/>
              </a:rPr>
              <a:t>τελικός θεραπευτικός στόχος </a:t>
            </a:r>
          </a:p>
          <a:p>
            <a:pPr algn="ctr">
              <a:lnSpc>
                <a:spcPct val="107000"/>
              </a:lnSpc>
              <a:spcAft>
                <a:spcPts val="800"/>
              </a:spcAft>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μεγιστοποίηση της  λειτουργικής ικανότητας του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ασθενούς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στην  εκτέλεση δραστηριοτήτων της καθημερινής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ζωής</a:t>
            </a:r>
            <a:endParaRPr lang="en-US"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latin typeface="Arial" panose="020B0604020202020204" pitchFamily="34" charset="0"/>
                <a:ea typeface="Times New Roman" panose="02020603050405020304" pitchFamily="18" charset="0"/>
                <a:cs typeface="Times New Roman" panose="02020603050405020304" pitchFamily="18" charset="0"/>
              </a:rPr>
              <a:t>με  την καλύτερη δυνατή </a:t>
            </a:r>
            <a:r>
              <a:rPr lang="el-GR" sz="2800" dirty="0" smtClean="0">
                <a:latin typeface="Arial" panose="020B0604020202020204" pitchFamily="34" charset="0"/>
                <a:ea typeface="Times New Roman" panose="02020603050405020304" pitchFamily="18" charset="0"/>
                <a:cs typeface="Times New Roman" panose="02020603050405020304" pitchFamily="18" charset="0"/>
              </a:rPr>
              <a:t>ποιότητα  </a:t>
            </a:r>
          </a:p>
          <a:p>
            <a:pPr marL="457200" indent="-457200">
              <a:lnSpc>
                <a:spcPct val="107000"/>
              </a:lnSpc>
              <a:spcAft>
                <a:spcPts val="800"/>
              </a:spcAft>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latin typeface="Arial" panose="020B0604020202020204" pitchFamily="34" charset="0"/>
                <a:ea typeface="Times New Roman" panose="02020603050405020304" pitchFamily="18" charset="0"/>
                <a:cs typeface="Times New Roman" panose="02020603050405020304" pitchFamily="18" charset="0"/>
              </a:rPr>
              <a:t>ανεξάρτητα από την </a:t>
            </a:r>
            <a:r>
              <a:rPr lang="el-GR" sz="2800" dirty="0" smtClean="0">
                <a:latin typeface="Arial" panose="020B0604020202020204" pitchFamily="34" charset="0"/>
                <a:ea typeface="Times New Roman" panose="02020603050405020304" pitchFamily="18" charset="0"/>
                <a:cs typeface="Times New Roman" panose="02020603050405020304" pitchFamily="18" charset="0"/>
              </a:rPr>
              <a:t>ηλικία </a:t>
            </a:r>
          </a:p>
          <a:p>
            <a:pPr>
              <a:lnSpc>
                <a:spcPct val="107000"/>
              </a:lnSpc>
              <a:spcAft>
                <a:spcPts val="800"/>
              </a:spcAft>
            </a:pPr>
            <a:endParaRPr lang="el-GR" sz="28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πρόγραμμα αποκατάστασης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εξατομικευμένο</a:t>
            </a:r>
            <a:r>
              <a:rPr lang="el-GR" sz="2800" dirty="0">
                <a:latin typeface="Arial" panose="020B0604020202020204" pitchFamily="34" charset="0"/>
                <a:ea typeface="Times New Roman" panose="02020603050405020304" pitchFamily="18" charset="0"/>
                <a:cs typeface="Times New Roman" panose="02020603050405020304" pitchFamily="18" charset="0"/>
              </a:rPr>
              <a:t>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8358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3238" y="3789363"/>
            <a:ext cx="8640762" cy="2376487"/>
          </a:xfrm>
        </p:spPr>
        <p:txBody>
          <a:bodyPr>
            <a:normAutofit/>
          </a:bodyPr>
          <a:lstStyle/>
          <a:p>
            <a:endParaRPr lang="el-GR" sz="3800" dirty="0">
              <a:solidFill>
                <a:schemeClr val="accent5">
                  <a:lumMod val="50000"/>
                </a:schemeClr>
              </a:solidFill>
              <a:latin typeface="Arial" panose="020B0604020202020204" pitchFamily="34" charset="0"/>
              <a:cs typeface="Arial" panose="020B0604020202020204" pitchFamily="34" charset="0"/>
            </a:endParaRPr>
          </a:p>
          <a:p>
            <a:endParaRPr lang="el-GR" sz="3800" dirty="0" smtClean="0">
              <a:solidFill>
                <a:schemeClr val="accent5">
                  <a:lumMod val="50000"/>
                </a:schemeClr>
              </a:solidFill>
              <a:latin typeface="Arial" panose="020B0604020202020204" pitchFamily="34" charset="0"/>
              <a:cs typeface="Arial" panose="020B0604020202020204" pitchFamily="34" charset="0"/>
            </a:endParaRPr>
          </a:p>
          <a:p>
            <a:endParaRPr lang="el-GR" dirty="0" smtClean="0">
              <a:solidFill>
                <a:schemeClr val="accent5">
                  <a:lumMod val="50000"/>
                </a:schemeClr>
              </a:solidFill>
            </a:endParaRPr>
          </a:p>
          <a:p>
            <a:endParaRPr lang="el-GR" dirty="0">
              <a:solidFill>
                <a:schemeClr val="accent5">
                  <a:lumMod val="50000"/>
                </a:schemeClr>
              </a:solidFill>
            </a:endParaRPr>
          </a:p>
          <a:p>
            <a:endParaRPr lang="en-US" dirty="0">
              <a:solidFill>
                <a:schemeClr val="accent5">
                  <a:lumMod val="50000"/>
                </a:schemeClr>
              </a:solidFill>
            </a:endParaRPr>
          </a:p>
        </p:txBody>
      </p:sp>
      <p:sp>
        <p:nvSpPr>
          <p:cNvPr id="4" name="Rectangle 3"/>
          <p:cNvSpPr/>
          <p:nvPr/>
        </p:nvSpPr>
        <p:spPr>
          <a:xfrm>
            <a:off x="0" y="116632"/>
            <a:ext cx="9036496" cy="6328656"/>
          </a:xfrm>
          <a:prstGeom prst="rect">
            <a:avLst/>
          </a:prstGeom>
        </p:spPr>
        <p:txBody>
          <a:bodyPr wrap="square">
            <a:spAutoFit/>
          </a:bodyPr>
          <a:lstStyle/>
          <a:p>
            <a:pPr algn="ctr">
              <a:lnSpc>
                <a:spcPct val="107000"/>
              </a:lnSpc>
              <a:spcAft>
                <a:spcPts val="800"/>
              </a:spcAft>
            </a:pPr>
            <a:endParaRPr lang="en-US" sz="28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l-GR" sz="28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Τι </a:t>
            </a:r>
            <a:r>
              <a:rPr lang="el-GR" sz="2800" b="1"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είναι η ιαματική  θερμαλιστική θεραπεία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pPr algn="ctr"/>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dirty="0">
                <a:latin typeface="Arial" panose="020B0604020202020204" pitchFamily="34" charset="0"/>
                <a:ea typeface="Times New Roman" panose="02020603050405020304" pitchFamily="18" charset="0"/>
                <a:cs typeface="Arial" panose="020B0604020202020204" pitchFamily="34" charset="0"/>
              </a:rPr>
              <a:t>σύνολο ενεργειών και </a:t>
            </a:r>
            <a:r>
              <a:rPr lang="el-GR" sz="2800" dirty="0" smtClean="0">
                <a:latin typeface="Arial" panose="020B0604020202020204" pitchFamily="34" charset="0"/>
                <a:ea typeface="Times New Roman" panose="02020603050405020304" pitchFamily="18" charset="0"/>
                <a:cs typeface="Arial" panose="020B0604020202020204" pitchFamily="34" charset="0"/>
              </a:rPr>
              <a:t>σχέσεων</a:t>
            </a:r>
          </a:p>
          <a:p>
            <a:pPr algn="ctr"/>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με </a:t>
            </a:r>
            <a:r>
              <a:rPr lang="el-GR"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το ιαματικό </a:t>
            </a: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νερό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τον πηλό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τους υδρατμούς</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l-GR"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το περιβάλλον </a:t>
            </a:r>
            <a:endPar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r>
              <a:rPr lang="el-GR" sz="2400" dirty="0" smtClean="0">
                <a:latin typeface="Arial" panose="020B0604020202020204" pitchFamily="34" charset="0"/>
                <a:ea typeface="Times New Roman" panose="02020603050405020304" pitchFamily="18" charset="0"/>
                <a:cs typeface="Arial" panose="020B0604020202020204" pitchFamily="34" charset="0"/>
              </a:rPr>
              <a:t>για </a:t>
            </a:r>
            <a:r>
              <a:rPr lang="el-GR" sz="2400" dirty="0">
                <a:latin typeface="Arial" panose="020B0604020202020204" pitchFamily="34" charset="0"/>
                <a:ea typeface="Times New Roman" panose="02020603050405020304" pitchFamily="18" charset="0"/>
                <a:cs typeface="Arial" panose="020B0604020202020204" pitchFamily="34" charset="0"/>
              </a:rPr>
              <a:t>συγκεκριμένη χρονική διάρκεια </a:t>
            </a:r>
            <a:endParaRPr lang="el-GR" sz="2400" dirty="0" smtClean="0">
              <a:latin typeface="Arial" panose="020B0604020202020204" pitchFamily="34" charset="0"/>
              <a:ea typeface="Times New Roman" panose="02020603050405020304" pitchFamily="18" charset="0"/>
              <a:cs typeface="Arial" panose="020B0604020202020204" pitchFamily="34" charset="0"/>
            </a:endParaRPr>
          </a:p>
          <a:p>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b="1" u="sng"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σκοπός</a:t>
            </a: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dirty="0">
                <a:latin typeface="Arial" panose="020B0604020202020204" pitchFamily="34" charset="0"/>
                <a:ea typeface="Times New Roman" panose="02020603050405020304" pitchFamily="18" charset="0"/>
                <a:cs typeface="Arial" panose="020B0604020202020204" pitchFamily="34" charset="0"/>
              </a:rPr>
              <a:t>βελτίωση των συμπτωμάτων </a:t>
            </a:r>
            <a:r>
              <a:rPr lang="el-GR" sz="2800" dirty="0" smtClean="0">
                <a:latin typeface="Arial" panose="020B0604020202020204" pitchFamily="34" charset="0"/>
                <a:ea typeface="Times New Roman" panose="02020603050405020304" pitchFamily="18" charset="0"/>
                <a:cs typeface="Arial" panose="020B0604020202020204" pitchFamily="34" charset="0"/>
              </a:rPr>
              <a:t> </a:t>
            </a: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Arial" panose="020B0604020202020204" pitchFamily="34" charset="0"/>
              </a:rPr>
              <a:t>ή/και   </a:t>
            </a:r>
            <a:r>
              <a:rPr lang="el-GR" sz="2800" dirty="0">
                <a:latin typeface="Arial" panose="020B0604020202020204" pitchFamily="34" charset="0"/>
                <a:ea typeface="Times New Roman" panose="02020603050405020304" pitchFamily="18" charset="0"/>
                <a:cs typeface="Arial" panose="020B0604020202020204" pitchFamily="34" charset="0"/>
              </a:rPr>
              <a:t>θεραπεία </a:t>
            </a:r>
            <a:r>
              <a:rPr lang="el-GR" sz="2800" dirty="0" smtClean="0">
                <a:latin typeface="Arial" panose="020B0604020202020204" pitchFamily="34" charset="0"/>
                <a:ea typeface="Times New Roman" panose="02020603050405020304" pitchFamily="18" charset="0"/>
                <a:cs typeface="Arial" panose="020B0604020202020204" pitchFamily="34" charset="0"/>
              </a:rPr>
              <a:t> </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8109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603448"/>
            <a:ext cx="8640960" cy="7007816"/>
          </a:xfrm>
          <a:prstGeom prst="rect">
            <a:avLst/>
          </a:prstGeom>
        </p:spPr>
        <p:txBody>
          <a:bodyPr wrap="square">
            <a:spAutoFit/>
          </a:bodyPr>
          <a:lstStyle/>
          <a:p>
            <a:pPr indent="457200" algn="ctr">
              <a:lnSpc>
                <a:spcPct val="107000"/>
              </a:lnSpc>
              <a:spcAft>
                <a:spcPts val="0"/>
              </a:spcAft>
            </a:pPr>
            <a:r>
              <a:rPr lang="el-GR" dirty="0">
                <a:latin typeface="Arial" panose="020B0604020202020204" pitchFamily="34" charset="0"/>
                <a:ea typeface="Times New Roman" panose="02020603050405020304" pitchFamily="18"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endParaRPr lang="el-GR" b="1" dirty="0" smtClean="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07000"/>
              </a:lnSpc>
              <a:spcAft>
                <a:spcPts val="0"/>
              </a:spcAft>
            </a:pPr>
            <a:r>
              <a:rPr lang="el-GR" sz="2400" b="1" dirty="0" smtClean="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Αποκατάσταση </a:t>
            </a:r>
            <a:r>
              <a:rPr lang="el-GR" sz="2400" b="1"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σε σχέση με την ιαματική λουτροθεραπεία στην Ευρώπη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400" b="1" dirty="0">
                <a:latin typeface="Arial" panose="020B0604020202020204" pitchFamily="34" charset="0"/>
                <a:ea typeface="Times New Roman" panose="02020603050405020304" pitchFamily="18" charset="0"/>
                <a:cs typeface="Times New Roman" panose="02020603050405020304" pitchFamily="18" charset="0"/>
              </a:rPr>
              <a:t> </a:t>
            </a:r>
            <a:endParaRPr lang="el-GR" sz="2400" b="1"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107000"/>
              </a:lnSpc>
              <a:spcAft>
                <a:spcPts val="0"/>
              </a:spcAft>
            </a:pPr>
            <a:r>
              <a:rPr lang="el-GR" sz="2400" b="1" dirty="0" smtClean="0">
                <a:solidFill>
                  <a:srgbClr val="000000"/>
                </a:solidFill>
                <a:highlight>
                  <a:srgbClr val="FFFF00"/>
                </a:highlight>
                <a:latin typeface="Arial" panose="020B0604020202020204" pitchFamily="34" charset="0"/>
                <a:ea typeface="Times New Roman" panose="02020603050405020304" pitchFamily="18" charset="0"/>
              </a:rPr>
              <a:t> </a:t>
            </a:r>
            <a:endParaRPr lang="en-US" sz="2000" dirty="0" smtClean="0">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07000"/>
              </a:lnSpc>
              <a:spcAft>
                <a:spcPts val="0"/>
              </a:spcAft>
            </a:pPr>
            <a:r>
              <a:rPr lang="el-GR" sz="2400" dirty="0" smtClean="0">
                <a:latin typeface="Arial" panose="020B0604020202020204" pitchFamily="34" charset="0"/>
                <a:ea typeface="Times New Roman" panose="02020603050405020304" pitchFamily="18" charset="0"/>
                <a:cs typeface="Times New Roman" panose="02020603050405020304" pitchFamily="18" charset="0"/>
              </a:rPr>
              <a:t>Στα </a:t>
            </a:r>
            <a:r>
              <a:rPr lang="el-GR" sz="2400" dirty="0">
                <a:latin typeface="Arial" panose="020B0604020202020204" pitchFamily="34" charset="0"/>
                <a:ea typeface="Times New Roman" panose="02020603050405020304" pitchFamily="18" charset="0"/>
                <a:cs typeface="Times New Roman" panose="02020603050405020304" pitchFamily="18" charset="0"/>
              </a:rPr>
              <a:t>πλαίσια του εκπαιδευτικού προγράμματος της ειδικότητας της Φυσικής Ιατρικής και Αποκατάστασης, όπως έχει συνταχθεί από τον Ευρωπαϊκό τομέα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Εκπαίδευσης </a:t>
            </a:r>
          </a:p>
          <a:p>
            <a:pPr indent="457200" algn="ctr">
              <a:lnSpc>
                <a:spcPct val="107000"/>
              </a:lnSpc>
              <a:spcAft>
                <a:spcPts val="0"/>
              </a:spcAft>
            </a:pPr>
            <a:r>
              <a:rPr lang="el-GR" sz="24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έχει </a:t>
            </a:r>
            <a:r>
              <a:rPr lang="el-GR" sz="2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συμπεριληφθεί ειδικό κεφάλαιο για την Ιατρική θεραπευτική σε θέρετρα Υγείας (Health resort Medicine, Balneotherapy and </a:t>
            </a:r>
            <a:r>
              <a:rPr lang="el-GR" sz="24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Climatotherapy)</a:t>
            </a:r>
          </a:p>
          <a:p>
            <a:pPr algn="just">
              <a:lnSpc>
                <a:spcPct val="107000"/>
              </a:lnSpc>
              <a:spcAft>
                <a:spcPts val="0"/>
              </a:spcAft>
            </a:pPr>
            <a:r>
              <a:rPr lang="el-GR" sz="2400" dirty="0" smtClean="0">
                <a:latin typeface="Arial" panose="020B0604020202020204" pitchFamily="34" charset="0"/>
                <a:ea typeface="Times New Roman" panose="02020603050405020304" pitchFamily="18" charset="0"/>
                <a:cs typeface="Times New Roman" panose="02020603050405020304" pitchFamily="18" charset="0"/>
              </a:rPr>
              <a:t>προκειμένου </a:t>
            </a:r>
            <a:r>
              <a:rPr lang="el-GR" sz="2400" dirty="0">
                <a:latin typeface="Arial" panose="020B0604020202020204" pitchFamily="34" charset="0"/>
                <a:ea typeface="Times New Roman" panose="02020603050405020304" pitchFamily="18" charset="0"/>
                <a:cs typeface="Times New Roman" panose="02020603050405020304" pitchFamily="18" charset="0"/>
              </a:rPr>
              <a:t>οι εκπαιδευόμενοι ιατροί  να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γνωρίζουν :</a:t>
            </a:r>
            <a:endParaRPr lang="en-US" sz="24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l-GR" sz="2400"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07000"/>
              </a:lnSpc>
              <a:spcAft>
                <a:spcPts val="0"/>
              </a:spcAft>
              <a:buFont typeface="+mj-lt"/>
              <a:buAutoNum type="arabicPeriod"/>
            </a:pP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διαγνωστικές επιστημονικά </a:t>
            </a:r>
            <a:r>
              <a:rPr lang="el-G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τεκμηριωμένες  θεραπευτικές </a:t>
            </a: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δραστηριότητες </a:t>
            </a:r>
          </a:p>
          <a:p>
            <a:pPr marL="457200" indent="-457200" algn="just">
              <a:lnSpc>
                <a:spcPct val="107000"/>
              </a:lnSpc>
              <a:spcAft>
                <a:spcPts val="0"/>
              </a:spcAft>
              <a:buFont typeface="+mj-lt"/>
              <a:buAutoNum type="arabicPeriod"/>
            </a:pP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ενδείξεις και αντενδείξεις τους</a:t>
            </a: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a:t>
            </a:r>
          </a:p>
          <a:p>
            <a:pPr marL="457200" indent="-457200" algn="just">
              <a:lnSpc>
                <a:spcPct val="107000"/>
              </a:lnSpc>
              <a:spcAft>
                <a:spcPts val="0"/>
              </a:spcAft>
              <a:buFont typeface="+mj-lt"/>
              <a:buAutoNum type="arabicPeriod"/>
            </a:pP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μεθόδους αξιολόγησης της αποτελεσματικότητάς τους</a:t>
            </a:r>
            <a:r>
              <a:rPr lang="el-GR" sz="2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1443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6632"/>
            <a:ext cx="9108631" cy="4702569"/>
          </a:xfrm>
          <a:prstGeom prst="rect">
            <a:avLst/>
          </a:prstGeom>
        </p:spPr>
        <p:txBody>
          <a:bodyPr wrap="square">
            <a:spAutoFit/>
          </a:bodyPr>
          <a:lstStyle/>
          <a:p>
            <a:pPr indent="457200" algn="just">
              <a:lnSpc>
                <a:spcPct val="107000"/>
              </a:lnSpc>
            </a:pPr>
            <a:endParaRPr lang="en-US"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07000"/>
              </a:lnSpc>
            </a:pP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Οι γνώσεις αυτές στοχεύουν στην απόκτηση γενικών δεξιοτήτων και ικανοτήτων </a:t>
            </a: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προκειμένου</a:t>
            </a:r>
            <a:r>
              <a:rPr lang="en-US"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οι </a:t>
            </a:r>
            <a:r>
              <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εξειδικευμένοι  ιατροί  </a:t>
            </a: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να  </a:t>
            </a:r>
            <a:r>
              <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μπορούν να συμβουλεύσουν </a:t>
            </a:r>
            <a:endParaRPr lang="en-US"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07000"/>
              </a:lnSpc>
            </a:pPr>
            <a:endPar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gn="ctr">
              <a:lnSpc>
                <a:spcPct val="107000"/>
              </a:lnSpc>
            </a:pPr>
            <a:r>
              <a:rPr lang="el-G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πότε, πού και </a:t>
            </a:r>
            <a:r>
              <a:rPr lang="el-GR"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πώς</a:t>
            </a:r>
            <a:endParaRPr lang="en-US"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nSpc>
                <a:spcPct val="107000"/>
              </a:lnSpc>
            </a:pPr>
            <a:endParaRPr lang="el-G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nSpc>
                <a:spcPct val="107000"/>
              </a:lnSpc>
            </a:pP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οι ασθενείς να απευθύνονται για θεραπευτικούς σκοπούς σε  λουτροπόλεις - Θέρετρα Υγείας ( Health Resorts)  για Ιαματική Λουτροθεραπεία  (Balneotherapy) </a:t>
            </a:r>
            <a:endParaRPr lang="el-GR"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8258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00353_Cumbre Ejecutiva OEM Latinoamérica">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3A5A8A-A375-404B-A79F-0731F4C89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streaks design)</Template>
  <TotalTime>2730</TotalTime>
  <Words>1685</Words>
  <Application>Microsoft Office PowerPoint</Application>
  <PresentationFormat>On-screen Show (4:3)</PresentationFormat>
  <Paragraphs>356</Paragraphs>
  <Slides>42</Slides>
  <Notes>13</Notes>
  <HiddenSlides>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 Unicode MS</vt:lpstr>
      <vt:lpstr>Arial</vt:lpstr>
      <vt:lpstr>Calibri</vt:lpstr>
      <vt:lpstr>Courier New</vt:lpstr>
      <vt:lpstr>Symbol</vt:lpstr>
      <vt:lpstr>Tahoma</vt:lpstr>
      <vt:lpstr>Times New Roman</vt:lpstr>
      <vt:lpstr>Trebuchet MS</vt:lpstr>
      <vt:lpstr>Wingdings</vt:lpstr>
      <vt:lpstr>5-00353_Cumbre Ejecutiva OEM Latinoamérica</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ΜΗΧΑΝΙΣΜΟΣ ΔΡΑΣΗΣ  </vt:lpstr>
      <vt:lpstr>PowerPoint Presentation</vt:lpstr>
      <vt:lpstr>Θερμότητα </vt:lpstr>
      <vt:lpstr> Περιφερική αγγειοδιαστολή</vt:lpstr>
      <vt:lpstr>Άνωση</vt:lpstr>
      <vt:lpstr>Αύξηση των επιπέδων β ενδορφίνης</vt:lpstr>
      <vt:lpstr>Αποτελέσματα στην νευρομυϊκή λειτουργία .</vt:lpstr>
      <vt:lpstr> Αποτελέσματα των διαφόρων  χημικών   συστατικών της  ιαματικής λουτροθεραπείας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συμβολή της Ιαματικής   Λουτροθεραπείας στα πλαίσια   της Αποκατάστασης</dc:title>
  <dc:creator>maro maro</dc:creator>
  <cp:keywords/>
  <cp:lastModifiedBy>maro maro</cp:lastModifiedBy>
  <cp:revision>294</cp:revision>
  <dcterms:created xsi:type="dcterms:W3CDTF">2016-09-17T16:53:56Z</dcterms:created>
  <dcterms:modified xsi:type="dcterms:W3CDTF">2016-09-26T15:55:53Z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TC102867149990</vt:lpwstr>
  </property>
</Properties>
</file>