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359" r:id="rId4"/>
    <p:sldId id="294" r:id="rId5"/>
    <p:sldId id="325" r:id="rId6"/>
    <p:sldId id="298" r:id="rId7"/>
    <p:sldId id="300" r:id="rId8"/>
    <p:sldId id="335" r:id="rId9"/>
    <p:sldId id="278" r:id="rId10"/>
    <p:sldId id="356" r:id="rId11"/>
    <p:sldId id="355" r:id="rId12"/>
    <p:sldId id="351" r:id="rId13"/>
    <p:sldId id="336" r:id="rId14"/>
    <p:sldId id="344" r:id="rId15"/>
    <p:sldId id="340" r:id="rId16"/>
    <p:sldId id="342" r:id="rId17"/>
    <p:sldId id="343" r:id="rId18"/>
    <p:sldId id="345" r:id="rId19"/>
    <p:sldId id="307" r:id="rId20"/>
    <p:sldId id="310" r:id="rId21"/>
    <p:sldId id="348" r:id="rId22"/>
    <p:sldId id="314" r:id="rId23"/>
    <p:sldId id="352" r:id="rId24"/>
    <p:sldId id="354" r:id="rId25"/>
    <p:sldId id="334" r:id="rId26"/>
    <p:sldId id="346" r:id="rId27"/>
    <p:sldId id="327" r:id="rId28"/>
    <p:sldId id="353" r:id="rId29"/>
    <p:sldId id="360" r:id="rId30"/>
    <p:sldId id="315" r:id="rId31"/>
    <p:sldId id="319" r:id="rId32"/>
    <p:sldId id="317" r:id="rId33"/>
    <p:sldId id="318" r:id="rId34"/>
    <p:sldId id="358" r:id="rId35"/>
    <p:sldId id="361" r:id="rId36"/>
    <p:sldId id="357" r:id="rId37"/>
    <p:sldId id="333" r:id="rId38"/>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7A3FF"/>
    <a:srgbClr val="79BCFF"/>
    <a:srgbClr val="3399FF"/>
    <a:srgbClr val="0099CC"/>
    <a:srgbClr val="33CCCC"/>
    <a:srgbClr val="FFFFF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5517" autoAdjust="0"/>
  </p:normalViewPr>
  <p:slideViewPr>
    <p:cSldViewPr>
      <p:cViewPr>
        <p:scale>
          <a:sx n="60" d="100"/>
          <a:sy n="60" d="100"/>
        </p:scale>
        <p:origin x="-1644" y="84"/>
      </p:cViewPr>
      <p:guideLst>
        <p:guide orient="horz" pos="2160"/>
        <p:guide pos="2880"/>
      </p:guideLst>
    </p:cSldViewPr>
  </p:slideViewPr>
  <p:outlineViewPr>
    <p:cViewPr>
      <p:scale>
        <a:sx n="33" d="100"/>
        <a:sy n="33" d="100"/>
      </p:scale>
      <p:origin x="0" y="3430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79965AB-E1B0-4052-B7EC-725B2A206FB4}" type="datetimeFigureOut">
              <a:rPr lang="el-GR" smtClean="0"/>
              <a:pPr/>
              <a:t>2/6/2017</a:t>
            </a:fld>
            <a:endParaRPr lang="el-GR"/>
          </a:p>
        </p:txBody>
      </p:sp>
      <p:sp>
        <p:nvSpPr>
          <p:cNvPr id="4" name="3 - Θέση υποσέλιδου"/>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434FB0A-9DB8-47A5-9DCE-F30A78A75B6E}"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1AE827A-D073-41C4-8521-0396E3E03D4C}" type="datetimeFigureOut">
              <a:rPr lang="el-GR" smtClean="0"/>
              <a:pPr/>
              <a:t>2/6/2017</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4CB3F0-178E-4BED-A357-3D79A2CD41C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21</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 </a:t>
            </a:r>
          </a:p>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22</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23</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24</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Ενδιαφέρουσα ανάπτυξη</a:t>
            </a:r>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25</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27</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Κλίνοντας</a:t>
            </a:r>
            <a:r>
              <a:rPr lang="el-GR" baseline="0" dirty="0" smtClean="0"/>
              <a:t> θα ήθελα να δούμε μία φωτογραφία από την Ισλανδία. Εκεί κατόρθωσαν ένα σεληνικό τοπίο να το μετατρέψουν στη παγκοσμίως διάσημη περιοχή το </a:t>
            </a:r>
            <a:r>
              <a:rPr lang="en-US" sz="1200" b="0" i="0" kern="1200" dirty="0" smtClean="0">
                <a:solidFill>
                  <a:schemeClr val="tx1"/>
                </a:solidFill>
                <a:latin typeface="+mn-lt"/>
                <a:ea typeface="+mn-ea"/>
                <a:cs typeface="+mn-cs"/>
              </a:rPr>
              <a:t>Blue Lagoon</a:t>
            </a:r>
            <a:r>
              <a:rPr lang="el-GR" sz="1200" b="0" i="0" kern="1200" dirty="0" smtClean="0">
                <a:solidFill>
                  <a:schemeClr val="tx1"/>
                </a:solidFill>
                <a:latin typeface="+mn-lt"/>
                <a:ea typeface="+mn-ea"/>
                <a:cs typeface="+mn-cs"/>
              </a:rPr>
              <a:t> όπου συνυπάρχουν τα υπέροχα λουτρά με το εργοστάσιο παραγωγής ρεύματος από εκμετάλλευση γεωθερμίας.</a:t>
            </a:r>
            <a:r>
              <a:rPr lang="en-US" sz="1200" b="0" i="0" kern="1200" dirty="0" smtClean="0">
                <a:solidFill>
                  <a:schemeClr val="tx1"/>
                </a:solidFill>
                <a:latin typeface="+mn-lt"/>
                <a:ea typeface="+mn-ea"/>
                <a:cs typeface="+mn-cs"/>
              </a:rPr>
              <a:t> </a:t>
            </a:r>
            <a:r>
              <a:rPr lang="el-GR" baseline="0" dirty="0" smtClean="0"/>
              <a:t> Για την ακρίβεια αποτελεί συνέχεια της λειτουργίας του εργοστασίου το 1976. Τα πρώτα δημόσια λουτρά άνοιξαν το 1987. </a:t>
            </a:r>
          </a:p>
          <a:p>
            <a:r>
              <a:rPr lang="el-GR" baseline="0" dirty="0" smtClean="0"/>
              <a:t>Σήμερα είναι παγκοσμίως γνωστά. </a:t>
            </a:r>
          </a:p>
          <a:p>
            <a:endParaRPr lang="el-GR" baseline="0" dirty="0" smtClean="0"/>
          </a:p>
          <a:p>
            <a:pPr fontAlgn="base"/>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35</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indent="0" algn="just">
              <a:buNone/>
            </a:pPr>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Κάντε κλικ για να επεξεργαστείτε τον υπότιτλο του υποδείγματος</a:t>
            </a:r>
            <a:endParaRPr lang="el-GR" dirty="0"/>
          </a:p>
        </p:txBody>
      </p:sp>
      <p:sp>
        <p:nvSpPr>
          <p:cNvPr id="4" name="3 - Θέση ημερομηνίας"/>
          <p:cNvSpPr>
            <a:spLocks noGrp="1"/>
          </p:cNvSpPr>
          <p:nvPr>
            <p:ph type="dt" sz="half" idx="10"/>
          </p:nvPr>
        </p:nvSpPr>
        <p:spPr/>
        <p:txBody>
          <a:bodyPr/>
          <a:lstStyle>
            <a:lvl1pPr>
              <a:defRPr/>
            </a:lvl1pPr>
          </a:lstStyle>
          <a:p>
            <a:endParaRPr lang="el-GR" dirty="0"/>
          </a:p>
        </p:txBody>
      </p:sp>
      <p:sp>
        <p:nvSpPr>
          <p:cNvPr id="5" name="4 - Θέση υποσέλιδου"/>
          <p:cNvSpPr>
            <a:spLocks noGrp="1"/>
          </p:cNvSpPr>
          <p:nvPr>
            <p:ph type="ftr" sz="quarter" idx="11"/>
          </p:nvPr>
        </p:nvSpPr>
        <p:spPr>
          <a:xfrm>
            <a:off x="1691680" y="6356350"/>
            <a:ext cx="6480720" cy="365125"/>
          </a:xfrm>
        </p:spPr>
        <p:txBody>
          <a:bodyPr/>
          <a:lstStyle/>
          <a:p>
            <a:r>
              <a:rPr lang="el-GR" dirty="0" smtClean="0"/>
              <a:t>Υπουργείο Περιβάλλοντος &amp; Ενέργειας     -    Γενική  Δ/νση Ορυκτών Πρώτων Υλών </a:t>
            </a:r>
            <a:endParaRPr lang="el-GR" dirty="0"/>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78614C1-CDF8-407C-8660-F99B45E60428}" type="datetimeFigureOut">
              <a:rPr lang="el-GR" smtClean="0"/>
              <a:pPr/>
              <a:t>2/6/2017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AB6D73-BDFD-4A17-A566-88227BB9AC09}" type="datetimeFigureOut">
              <a:rPr lang="el-GR" smtClean="0"/>
              <a:pPr/>
              <a:t>2/6/2017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39999">
              <a:schemeClr val="tx2">
                <a:lumMod val="20000"/>
                <a:lumOff val="80000"/>
              </a:schemeClr>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6D73-BDFD-4A17-A566-88227BB9AC09}" type="datetimeFigureOut">
              <a:rPr lang="el-GR" smtClean="0"/>
              <a:pPr/>
              <a:t>2/6/2017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CF33D-7E22-409D-A1AE-42ACEB9B146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40000"/>
                <a:lumOff val="60000"/>
              </a:schemeClr>
            </a:gs>
            <a:gs pos="39999">
              <a:schemeClr val="tx2">
                <a:lumMod val="20000"/>
                <a:lumOff val="80000"/>
              </a:schemeClr>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614C1-CDF8-407C-8660-F99B45E60428}" type="datetimeFigureOut">
              <a:rPr lang="el-GR" smtClean="0"/>
              <a:pPr/>
              <a:t>2/6/2017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741AA-AB99-40CF-B14E-5EDF5339818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bluelagoon.com/resources/2014/tour/tour.html?iframe=true&amp;width=100%25&amp;height=9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mailto:geotherm@prv.ypek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268760"/>
            <a:ext cx="9144000" cy="2259683"/>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ΠΡΟΤΑΣΕΙΣ </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ΓΙΑ ΤΟ ΝΕΟ ΘΕΣΜΙΚΟ ΠΛΑΙΣΙΟ ΑΞΙΟΠΟΙΗΣΗΣ ΤΗΣ ΓΕΩΘΕΡΜΙΑΣ</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Υπότιτλος"/>
          <p:cNvSpPr>
            <a:spLocks noGrp="1"/>
          </p:cNvSpPr>
          <p:nvPr>
            <p:ph type="subTitle" idx="1"/>
          </p:nvPr>
        </p:nvSpPr>
        <p:spPr>
          <a:xfrm>
            <a:off x="0" y="4005064"/>
            <a:ext cx="9144000" cy="1198984"/>
          </a:xfrm>
        </p:spPr>
        <p:txBody>
          <a:bodyPr>
            <a:normAutofit/>
          </a:bodyPr>
          <a:lstStyle/>
          <a:p>
            <a:pPr>
              <a:spcBef>
                <a:spcPts val="0"/>
              </a:spcBef>
            </a:pPr>
            <a:r>
              <a:rPr lang="el-GR" sz="2400" b="1" dirty="0" smtClean="0">
                <a:solidFill>
                  <a:schemeClr val="tx2">
                    <a:lumMod val="75000"/>
                  </a:schemeClr>
                </a:solidFill>
              </a:rPr>
              <a:t>Δρ. Λουκάς Γεωργαλάς</a:t>
            </a:r>
          </a:p>
          <a:p>
            <a:pPr>
              <a:spcBef>
                <a:spcPts val="0"/>
              </a:spcBef>
            </a:pPr>
            <a:r>
              <a:rPr lang="el-GR" sz="2400" b="1" dirty="0" smtClean="0">
                <a:solidFill>
                  <a:schemeClr val="tx2">
                    <a:lumMod val="75000"/>
                  </a:schemeClr>
                </a:solidFill>
              </a:rPr>
              <a:t>Γεν. Διευθυντής Ορυκτών Πρώτων Υλών</a:t>
            </a:r>
          </a:p>
          <a:p>
            <a:pPr>
              <a:spcBef>
                <a:spcPts val="0"/>
              </a:spcBef>
            </a:pPr>
            <a:endParaRPr lang="el-GR" sz="2400" b="1" dirty="0" smtClean="0">
              <a:solidFill>
                <a:schemeClr val="tx2">
                  <a:lumMod val="75000"/>
                </a:schemeClr>
              </a:solidFill>
            </a:endParaRPr>
          </a:p>
        </p:txBody>
      </p:sp>
      <p:pic>
        <p:nvPicPr>
          <p:cNvPr id="10" name="9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410944" cy="2938338"/>
          </a:xfrm>
        </p:spPr>
        <p:txBody>
          <a:bodyPr>
            <a:normAutofit fontScale="90000"/>
          </a:bodyPr>
          <a:lstStyle/>
          <a:p>
            <a:pPr lvl="0"/>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Σημερινή κατάσταση</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Αντλίες θερμότητας</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sz="3600" dirty="0" smtClean="0"/>
              <a:t>Υπολογιζόμενα στοιχεία</a:t>
            </a:r>
            <a:r>
              <a:rPr lang="en-US" sz="3600" dirty="0" smtClean="0"/>
              <a:t> </a:t>
            </a:r>
            <a:r>
              <a:rPr lang="el-GR" sz="3600" dirty="0" smtClean="0"/>
              <a:t>2014</a:t>
            </a:r>
            <a:br>
              <a:rPr lang="el-GR" sz="3600" dirty="0" smtClean="0"/>
            </a:br>
            <a:r>
              <a:rPr lang="el-GR" sz="3600" dirty="0" smtClean="0"/>
              <a:t> </a:t>
            </a:r>
            <a:r>
              <a:rPr lang="el-GR" sz="2000" dirty="0" smtClean="0"/>
              <a:t>Αριθμός μονάδων:                                                      2532</a:t>
            </a:r>
            <a:br>
              <a:rPr lang="el-GR" sz="2000" dirty="0" smtClean="0"/>
            </a:br>
            <a:r>
              <a:rPr lang="el-GR" sz="2000" dirty="0" smtClean="0"/>
              <a:t>Συνολική εγκατεστημένη ισχύς:                         5 </a:t>
            </a:r>
            <a:r>
              <a:rPr lang="en-GB" sz="2000" dirty="0" smtClean="0"/>
              <a:t>MW</a:t>
            </a:r>
            <a:r>
              <a:rPr lang="el-GR" sz="2000" dirty="0" smtClean="0"/>
              <a:t>(</a:t>
            </a:r>
            <a:r>
              <a:rPr lang="en-GB" sz="2000" dirty="0" err="1" smtClean="0"/>
              <a:t>th</a:t>
            </a:r>
            <a:r>
              <a:rPr lang="el-GR" sz="2000" dirty="0" smtClean="0"/>
              <a:t>)</a:t>
            </a:r>
            <a:br>
              <a:rPr lang="el-GR" sz="2000" dirty="0" smtClean="0"/>
            </a:br>
            <a:r>
              <a:rPr lang="el-GR" sz="2000" dirty="0" smtClean="0"/>
              <a:t>Συνολική ετήσια παραγόμενη ενέργεια:</a:t>
            </a:r>
            <a:r>
              <a:rPr lang="en-GB" sz="2000" dirty="0" smtClean="0"/>
              <a:t>   </a:t>
            </a:r>
            <a:r>
              <a:rPr lang="el-GR" sz="2000" dirty="0" smtClean="0"/>
              <a:t>177.500 </a:t>
            </a:r>
            <a:r>
              <a:rPr lang="en-US" sz="2000" dirty="0" err="1" smtClean="0"/>
              <a:t>MWh</a:t>
            </a:r>
            <a:endParaRPr lang="el-GR" dirty="0"/>
          </a:p>
        </p:txBody>
      </p:sp>
      <p:pic>
        <p:nvPicPr>
          <p:cNvPr id="5122" name="Picture 2" descr="C:\Users\georgalasl\Documents\ΓΔΟΠΥ\γεωθερμία\Θεσσαλονίκη\heat_pumps_pezodromia_karpenisi.jpg"/>
          <p:cNvPicPr>
            <a:picLocks noGrp="1" noChangeAspect="1" noChangeArrowheads="1"/>
          </p:cNvPicPr>
          <p:nvPr>
            <p:ph sz="half" idx="2"/>
          </p:nvPr>
        </p:nvPicPr>
        <p:blipFill>
          <a:blip r:embed="rId2" cstate="print"/>
          <a:srcRect/>
          <a:stretch>
            <a:fillRect/>
          </a:stretch>
        </p:blipFill>
        <p:spPr bwMode="auto">
          <a:xfrm>
            <a:off x="4648200" y="3121019"/>
            <a:ext cx="4038600" cy="2520963"/>
          </a:xfrm>
          <a:prstGeom prst="rect">
            <a:avLst/>
          </a:prstGeom>
          <a:noFill/>
        </p:spPr>
      </p:pic>
      <p:pic>
        <p:nvPicPr>
          <p:cNvPr id="5123" name="Picture 3" descr="C:\Users\georgalasl\Documents\ΓΔΟΠΥ\γεωθερμία\house_01.jpg"/>
          <p:cNvPicPr>
            <a:picLocks noGrp="1" noChangeAspect="1" noChangeArrowheads="1"/>
          </p:cNvPicPr>
          <p:nvPr>
            <p:ph sz="half" idx="1"/>
          </p:nvPr>
        </p:nvPicPr>
        <p:blipFill>
          <a:blip r:embed="rId3" cstate="print"/>
          <a:srcRect/>
          <a:stretch>
            <a:fillRect/>
          </a:stretch>
        </p:blipFill>
        <p:spPr bwMode="auto">
          <a:xfrm>
            <a:off x="683568" y="3212976"/>
            <a:ext cx="3031400" cy="2436488"/>
          </a:xfrm>
          <a:prstGeom prst="rect">
            <a:avLst/>
          </a:prstGeom>
          <a:noFill/>
        </p:spPr>
      </p:pic>
      <p:sp>
        <p:nvSpPr>
          <p:cNvPr id="5" name="4 - TextBox"/>
          <p:cNvSpPr txBox="1"/>
          <p:nvPr/>
        </p:nvSpPr>
        <p:spPr>
          <a:xfrm>
            <a:off x="6372200" y="404664"/>
            <a:ext cx="2376264" cy="369332"/>
          </a:xfrm>
          <a:prstGeom prst="rect">
            <a:avLst/>
          </a:prstGeom>
          <a:noFill/>
        </p:spPr>
        <p:txBody>
          <a:bodyPr wrap="square" rtlCol="0">
            <a:spAutoFit/>
          </a:bodyPr>
          <a:lstStyle/>
          <a:p>
            <a:endParaRPr lang="el-GR" dirty="0"/>
          </a:p>
        </p:txBody>
      </p:sp>
      <p:pic>
        <p:nvPicPr>
          <p:cNvPr id="6" name="3 - Θέση περιεχομένου"/>
          <p:cNvPicPr>
            <a:picLocks/>
          </p:cNvPicPr>
          <p:nvPr/>
        </p:nvPicPr>
        <p:blipFill>
          <a:blip r:embed="rId4" cstate="print"/>
          <a:srcRect l="3251" t="7223" r="6453" b="13318"/>
          <a:stretch>
            <a:fillRect/>
          </a:stretch>
        </p:blipFill>
        <p:spPr bwMode="auto">
          <a:xfrm>
            <a:off x="5796136" y="476672"/>
            <a:ext cx="3168352" cy="25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1694"/>
          </a:xfrm>
        </p:spPr>
        <p:txBody>
          <a:bodyPr>
            <a:noAutofit/>
          </a:bodyPr>
          <a:lstStyle/>
          <a:p>
            <a:pPr algn="ctr"/>
            <a:r>
              <a:rPr lang="el-GR"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Επιστημονικές αναφορές </a:t>
            </a:r>
          </a:p>
        </p:txBody>
      </p:sp>
      <p:sp>
        <p:nvSpPr>
          <p:cNvPr id="4" name="3 - Θέση κειμένου"/>
          <p:cNvSpPr>
            <a:spLocks noGrp="1"/>
          </p:cNvSpPr>
          <p:nvPr>
            <p:ph type="body" sz="half" idx="2"/>
          </p:nvPr>
        </p:nvSpPr>
        <p:spPr>
          <a:xfrm>
            <a:off x="395536" y="1124744"/>
            <a:ext cx="5400600" cy="4691063"/>
          </a:xfrm>
        </p:spPr>
        <p:txBody>
          <a:bodyPr>
            <a:normAutofit fontScale="92500" lnSpcReduction="10000"/>
          </a:bodyPr>
          <a:lstStyle/>
          <a:p>
            <a:pPr algn="just"/>
            <a:r>
              <a:rPr lang="el-GR" sz="2400" dirty="0" smtClean="0"/>
              <a:t>Το σημαντικότερο θέμα στην αξιοποίηση ενός γεωθερμικού πεδίου είναι η ορθολογική διαχείριση, ή καλύτερα o προσδιορισμός της </a:t>
            </a:r>
            <a:r>
              <a:rPr lang="el-GR" sz="2400" b="1" dirty="0" smtClean="0"/>
              <a:t>βιώσιμης παραγωγής </a:t>
            </a:r>
            <a:r>
              <a:rPr lang="el-GR" sz="2400" dirty="0" smtClean="0"/>
              <a:t>(ανώτατο όριο), κάτω από την οποία θα είναι δυνατόν να διατηρηθεί η παραγωγή ενέργειας  από το σύστημα, σταθερή για ένα πολύ μεγάλο χρονικό διάστημα. (</a:t>
            </a:r>
            <a:r>
              <a:rPr lang="el-GR" sz="2400" dirty="0" err="1"/>
              <a:t>Axelsson</a:t>
            </a:r>
            <a:r>
              <a:rPr lang="el-GR" sz="2400" dirty="0"/>
              <a:t> </a:t>
            </a:r>
            <a:r>
              <a:rPr lang="el-GR" sz="2400" dirty="0" err="1"/>
              <a:t>et</a:t>
            </a:r>
            <a:r>
              <a:rPr lang="el-GR" sz="2400" dirty="0"/>
              <a:t> </a:t>
            </a:r>
            <a:r>
              <a:rPr lang="el-GR" sz="2400" dirty="0" err="1"/>
              <a:t>al</a:t>
            </a:r>
            <a:r>
              <a:rPr lang="el-GR" sz="2400" dirty="0" smtClean="0"/>
              <a:t>.). </a:t>
            </a:r>
          </a:p>
          <a:p>
            <a:pPr algn="just"/>
            <a:r>
              <a:rPr lang="el-GR" sz="2400" dirty="0" smtClean="0"/>
              <a:t>Ο καθορισμός της βιώσιμης παραγωγής  δεν είναι γνωστός πριν από τη χρήση, αλλά γίνεται σταδιακά στο χρόνο, όταν καταστούν διαθέσιμα στοιχεία της έρευνας  και παραγωγής (</a:t>
            </a:r>
            <a:r>
              <a:rPr lang="el-GR" sz="2400" dirty="0" err="1" smtClean="0"/>
              <a:t>Stefansson</a:t>
            </a:r>
            <a:r>
              <a:rPr lang="el-GR" sz="2400" dirty="0" smtClean="0"/>
              <a:t>  </a:t>
            </a:r>
            <a:r>
              <a:rPr lang="el-GR" sz="2400" dirty="0" err="1" smtClean="0"/>
              <a:t>et</a:t>
            </a:r>
            <a:r>
              <a:rPr lang="el-GR" sz="2400" dirty="0" smtClean="0"/>
              <a:t> </a:t>
            </a:r>
            <a:r>
              <a:rPr lang="el-GR" sz="2400" dirty="0" err="1" smtClean="0"/>
              <a:t>al</a:t>
            </a:r>
            <a:r>
              <a:rPr lang="el-GR" sz="2400" dirty="0" smtClean="0"/>
              <a:t>.).</a:t>
            </a:r>
            <a:endParaRPr lang="el-GR" sz="2400" dirty="0"/>
          </a:p>
          <a:p>
            <a:pPr algn="just"/>
            <a:endParaRPr lang="el-GR" dirty="0"/>
          </a:p>
        </p:txBody>
      </p:sp>
      <p:pic>
        <p:nvPicPr>
          <p:cNvPr id="5" name="4 - Θέση περιεχομένου"/>
          <p:cNvPicPr>
            <a:picLocks noGrp="1"/>
          </p:cNvPicPr>
          <p:nvPr>
            <p:ph idx="1"/>
          </p:nvPr>
        </p:nvPicPr>
        <p:blipFill>
          <a:blip r:embed="rId3" cstate="print">
            <a:lum bright="-20000" contrast="30000"/>
          </a:blip>
          <a:srcRect l="4154" t="9003" r="17460" b="6752"/>
          <a:stretch>
            <a:fillRect/>
          </a:stretch>
        </p:blipFill>
        <p:spPr bwMode="auto">
          <a:xfrm>
            <a:off x="5940152" y="1556792"/>
            <a:ext cx="2952328" cy="1800200"/>
          </a:xfrm>
          <a:prstGeom prst="rect">
            <a:avLst/>
          </a:prstGeom>
          <a:ln>
            <a:noFill/>
          </a:ln>
          <a:effectLst>
            <a:outerShdw blurRad="292100" dist="139700" dir="2700000" algn="tl" rotWithShape="0">
              <a:srgbClr val="333333">
                <a:alpha val="65000"/>
              </a:srgbClr>
            </a:outerShdw>
          </a:effectLst>
        </p:spPr>
      </p:pic>
      <p:pic>
        <p:nvPicPr>
          <p:cNvPr id="6" name="5 - Εικόνα" descr="1.png"/>
          <p:cNvPicPr>
            <a:picLocks noChangeAspect="1"/>
          </p:cNvPicPr>
          <p:nvPr/>
        </p:nvPicPr>
        <p:blipFill>
          <a:blip r:embed="rId4"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Βασικές αρχές</a:t>
            </a:r>
            <a:b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57200" y="836712"/>
            <a:ext cx="8229600" cy="5184575"/>
          </a:xfrm>
        </p:spPr>
        <p:txBody>
          <a:bodyPr>
            <a:normAutofit/>
          </a:bodyPr>
          <a:lstStyle/>
          <a:p>
            <a:pPr lvl="0"/>
            <a:r>
              <a:rPr lang="el-GR" dirty="0" smtClean="0"/>
              <a:t>Η Διαχείριση γίνεται  στο σύνολο του πεδίου.</a:t>
            </a:r>
          </a:p>
          <a:p>
            <a:pPr lvl="0"/>
            <a:r>
              <a:rPr lang="el-GR" dirty="0" smtClean="0"/>
              <a:t>Πρέπει να υπάρχει ένας φορέας που θα ασχολείται με τη διαχείριση σε ένα πεδίο.</a:t>
            </a:r>
          </a:p>
          <a:p>
            <a:pPr lvl="0"/>
            <a:r>
              <a:rPr lang="el-GR" dirty="0" smtClean="0"/>
              <a:t>Γνωρίζουμε ένα γεωθερμικό πεδίο καλύτερα όσο το εκμεταλλευόμαστε. </a:t>
            </a:r>
          </a:p>
          <a:p>
            <a:endParaRPr lang="el-GR" dirty="0"/>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1</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052737"/>
            <a:ext cx="8229600" cy="4824535"/>
          </a:xfrm>
        </p:spPr>
        <p:txBody>
          <a:bodyPr>
            <a:normAutofit fontScale="77500" lnSpcReduction="20000"/>
          </a:bodyPr>
          <a:lstStyle/>
          <a:p>
            <a:pPr algn="just"/>
            <a:r>
              <a:rPr lang="el-GR" dirty="0" smtClean="0"/>
              <a:t>Όλο το προτεινόμενο σχέδιο επικεντρώνεται στις απαιτούμενες δράσεις για την ασφαλή και </a:t>
            </a:r>
            <a:r>
              <a:rPr lang="el-GR" dirty="0" err="1" smtClean="0"/>
              <a:t>αειφορική</a:t>
            </a:r>
            <a:r>
              <a:rPr lang="el-GR" dirty="0" smtClean="0"/>
              <a:t> εξόρυξη του Γεωθερμικού Δυναμικού (άντληση και επαναφορά ρευστού και εξαγωγή ενέργειας και </a:t>
            </a:r>
            <a:r>
              <a:rPr lang="el-GR" dirty="0" err="1" smtClean="0"/>
              <a:t>συμπαραγόμενων</a:t>
            </a:r>
            <a:r>
              <a:rPr lang="el-GR" dirty="0" smtClean="0"/>
              <a:t> προϊόντων) μέχρι την επιφάνεια. </a:t>
            </a:r>
          </a:p>
          <a:p>
            <a:pPr algn="just"/>
            <a:r>
              <a:rPr lang="el-GR" dirty="0" smtClean="0"/>
              <a:t>Κατώτερη θερμοκρασία καθορισμού Γεωθερμικό δυναμικό (ΓΘΔ)  </a:t>
            </a:r>
            <a:r>
              <a:rPr lang="el-GR" b="1" dirty="0" smtClean="0"/>
              <a:t>τριάντα βαθμοί Κελσίου </a:t>
            </a:r>
            <a:r>
              <a:rPr lang="el-GR" dirty="0" smtClean="0"/>
              <a:t>(30°C)</a:t>
            </a:r>
            <a:endParaRPr lang="en-US" dirty="0" smtClean="0"/>
          </a:p>
          <a:p>
            <a:pPr algn="just">
              <a:lnSpc>
                <a:spcPct val="115000"/>
              </a:lnSpc>
              <a:spcAft>
                <a:spcPts val="0"/>
              </a:spcAft>
            </a:pPr>
            <a:r>
              <a:rPr lang="el-GR" dirty="0" smtClean="0"/>
              <a:t>Τα γεωθερμικά πεδία διακρίνονται σε                          </a:t>
            </a:r>
            <a:r>
              <a:rPr lang="el-GR" b="1" dirty="0" smtClean="0"/>
              <a:t>τοπικού</a:t>
            </a:r>
            <a:r>
              <a:rPr lang="el-GR" dirty="0" smtClean="0"/>
              <a:t> (30°C - 90°C)     και </a:t>
            </a:r>
            <a:r>
              <a:rPr lang="el-GR" b="1" dirty="0" smtClean="0"/>
              <a:t>εθνικού  </a:t>
            </a:r>
            <a:r>
              <a:rPr lang="el-GR" dirty="0" smtClean="0"/>
              <a:t>ενδιαφέροντος.</a:t>
            </a:r>
            <a:endParaRPr lang="en-US" dirty="0" smtClean="0"/>
          </a:p>
          <a:p>
            <a:pPr algn="just">
              <a:lnSpc>
                <a:spcPct val="115000"/>
              </a:lnSpc>
              <a:spcAft>
                <a:spcPts val="0"/>
              </a:spcAft>
            </a:pPr>
            <a:r>
              <a:rPr lang="el-GR" dirty="0" smtClean="0"/>
              <a:t>Ο όρος διαχείριση διαχωρίζεται ουσιαστικά  σε διαχείριση και εκμετάλλευση.</a:t>
            </a:r>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2</a:t>
            </a:r>
            <a:endParaRPr lang="el-GR" dirty="0"/>
          </a:p>
        </p:txBody>
      </p:sp>
      <p:sp>
        <p:nvSpPr>
          <p:cNvPr id="3" name="2 - Θέση περιεχομένου"/>
          <p:cNvSpPr>
            <a:spLocks noGrp="1"/>
          </p:cNvSpPr>
          <p:nvPr>
            <p:ph idx="1"/>
          </p:nvPr>
        </p:nvSpPr>
        <p:spPr>
          <a:xfrm>
            <a:off x="457200" y="1340769"/>
            <a:ext cx="8229600" cy="4608512"/>
          </a:xfrm>
        </p:spPr>
        <p:txBody>
          <a:bodyPr>
            <a:normAutofit fontScale="85000" lnSpcReduction="10000"/>
          </a:bodyPr>
          <a:lstStyle/>
          <a:p>
            <a:pPr algn="just"/>
            <a:r>
              <a:rPr lang="el-GR" dirty="0" smtClean="0"/>
              <a:t>Αρμόδιος για την έρευνα, διαχείριση και εκμετάλλευση του γεωθερμικού δυναμικού είναι ο Υπουργός Περιβάλλοντος και Ενέργειας, με εξαίρεση τα πεδία τοπικού ενδιαφέροντος και τις ΠΓΘΕ, όπου αρμόδιος είναι ο Γενικός Γραμματέας της Αποκεντρωμένης Διοίκησης.</a:t>
            </a:r>
          </a:p>
          <a:p>
            <a:pPr algn="just">
              <a:lnSpc>
                <a:spcPct val="115000"/>
              </a:lnSpc>
            </a:pPr>
            <a:r>
              <a:rPr lang="el-GR" dirty="0" smtClean="0"/>
              <a:t>Αυξάνεται η διάρκεια μίσθωσης του δικαιώματος διαχείρισης και εκμετάλλευσης ή μόνον εκμετάλλευσης μέχρι τριάντα (30) έτη, µε δικαίωμα μονομερούς παράτασης από το μισθωτή μέχρι είκοσι (20) επιπλέον έτη, αντί 25 +10 συνολικά.</a:t>
            </a:r>
            <a:endParaRPr lang="en-US" dirty="0" smtClean="0"/>
          </a:p>
          <a:p>
            <a:pPr algn="just">
              <a:lnSpc>
                <a:spcPct val="115000"/>
              </a:lnSpc>
              <a:spcAft>
                <a:spcPts val="0"/>
              </a:spcAft>
            </a:pPr>
            <a:endParaRPr lang="el-GR" dirty="0" smtClean="0">
              <a:solidFill>
                <a:srgbClr val="000000"/>
              </a:solidFill>
              <a:latin typeface="Arial Narrow"/>
              <a:ea typeface="Calibri"/>
              <a:cs typeface="Times New Roman"/>
            </a:endParaRPr>
          </a:p>
          <a:p>
            <a:endParaRPr lang="el-GR" dirty="0" smtClean="0">
              <a:latin typeface="Calibri"/>
              <a:ea typeface="Calibri"/>
              <a:cs typeface="Times New Roman"/>
            </a:endParaRPr>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3</a:t>
            </a:r>
            <a:endParaRPr lang="el-GR" dirty="0"/>
          </a:p>
        </p:txBody>
      </p:sp>
      <p:sp>
        <p:nvSpPr>
          <p:cNvPr id="3" name="2 - Θέση περιεχομένου"/>
          <p:cNvSpPr>
            <a:spLocks noGrp="1"/>
          </p:cNvSpPr>
          <p:nvPr>
            <p:ph idx="1"/>
          </p:nvPr>
        </p:nvSpPr>
        <p:spPr>
          <a:xfrm>
            <a:off x="457200" y="1268761"/>
            <a:ext cx="8229600" cy="4392488"/>
          </a:xfrm>
        </p:spPr>
        <p:txBody>
          <a:bodyPr>
            <a:normAutofit fontScale="92500" lnSpcReduction="10000"/>
          </a:bodyPr>
          <a:lstStyle/>
          <a:p>
            <a:pPr indent="12700" algn="just">
              <a:buNone/>
            </a:pPr>
            <a:r>
              <a:rPr lang="el-GR" dirty="0" smtClean="0"/>
              <a:t>Η Αποκεντρωμένη Διοίκηση έχει τη δυνατότητα να μισθώσει τη διαχείριση μαζί με την εκμετάλλευση για το σύνολο του πεδίου.</a:t>
            </a:r>
          </a:p>
          <a:p>
            <a:pPr indent="12700" algn="just">
              <a:buNone/>
            </a:pPr>
            <a:r>
              <a:rPr lang="el-GR" dirty="0" smtClean="0"/>
              <a:t>Θεωρείται όμως ότι το δικαίωμα της διαχείρισης ενός πεδίου τοπικού ενδιαφέροντος θα πρέπει να το έχει η Αποκεντρωμένη Διοίκηση, η οποία θα λειτουργεί ως </a:t>
            </a:r>
            <a:r>
              <a:rPr lang="el-GR" b="1" dirty="0" smtClean="0"/>
              <a:t>φορέας διαχείρισης, </a:t>
            </a:r>
            <a:r>
              <a:rPr lang="el-GR" dirty="0" smtClean="0"/>
              <a:t>ώστε να γίνεται ορθολογική διαχείριση του κάθε πεδίου με ξεκάθαρες διαδικασίες.</a:t>
            </a:r>
            <a:endParaRPr lang="el-GR" dirty="0"/>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4</a:t>
            </a:r>
            <a:endParaRPr lang="el-GR" dirty="0"/>
          </a:p>
        </p:txBody>
      </p:sp>
      <p:sp>
        <p:nvSpPr>
          <p:cNvPr id="3" name="2 - Θέση περιεχομένου"/>
          <p:cNvSpPr>
            <a:spLocks noGrp="1"/>
          </p:cNvSpPr>
          <p:nvPr>
            <p:ph idx="1"/>
          </p:nvPr>
        </p:nvSpPr>
        <p:spPr>
          <a:xfrm>
            <a:off x="457200" y="1124744"/>
            <a:ext cx="8229600" cy="5001419"/>
          </a:xfrm>
        </p:spPr>
        <p:txBody>
          <a:bodyPr>
            <a:noAutofit/>
          </a:bodyPr>
          <a:lstStyle/>
          <a:p>
            <a:pPr algn="just"/>
            <a:r>
              <a:rPr lang="el-GR" sz="2000" dirty="0" smtClean="0"/>
              <a:t>Προβλέπεται η σύνταξη από κάθε Αποκεντρωμένη Διοίκηση </a:t>
            </a:r>
            <a:r>
              <a:rPr lang="el-GR" sz="2000" u="sng" dirty="0" smtClean="0"/>
              <a:t>ετήσιας έκθεσης πεπραγμένων </a:t>
            </a:r>
            <a:r>
              <a:rPr lang="el-GR" sz="2000" dirty="0" smtClean="0"/>
              <a:t>του προηγούμενου έτους. Προβλέπεται επίσης τουλάχιστον ανά 5ετία η σύνταξη </a:t>
            </a:r>
            <a:r>
              <a:rPr lang="el-GR" sz="2000" b="1" dirty="0" smtClean="0"/>
              <a:t>Σχεδίου Ανάπτυξης</a:t>
            </a:r>
            <a:r>
              <a:rPr lang="el-GR" sz="2000" dirty="0" smtClean="0"/>
              <a:t>, το οποίο αξιολογείται εντός διμήνου επί τεχνικών θεμάτων από το  ΙΓΜΕ.</a:t>
            </a:r>
          </a:p>
          <a:p>
            <a:pPr algn="just"/>
            <a:r>
              <a:rPr lang="el-GR" sz="2000" dirty="0" smtClean="0"/>
              <a:t>Το Σχέδιο Ανάπτυξης περιλαμβάνει δράσεις έρευνας και εκμετάλλευσης όπως ενδεικτικά αίτημα αύξησης του προς εκμετάλλευση δυναμικού σε ένα γεωθερμικό πεδίο ή καθορισμού νέων Περιοχών Γεωθερμικού Ενδιαφέροντος (ΠΓΘΕ). Το τελικό κείμενο δημοσιοποιείται από την Αποκεντρωμένη Διοίκηση με ενσωματωμένες τις τυχόν τροποποιήσεις.</a:t>
            </a:r>
          </a:p>
          <a:p>
            <a:pPr algn="just"/>
            <a:r>
              <a:rPr lang="el-GR" sz="2000" dirty="0" smtClean="0"/>
              <a:t>Η Αποκεντρωμένη Διοίκηση,  δύνανται να έχει πέραν του ΙΓΜΕ, επιστημονικούς συμβούλους από οιοσδήποτε Επιστημονικό, Ερευνητικό ή Ακαδημαϊκό φορέα, ακόμη και μεμονωμένους επιστήμονες της επιλογής της προκειμένου να βοηθηθούν στο έργο της.</a:t>
            </a:r>
            <a:endParaRPr lang="el-GR" sz="2000" dirty="0"/>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5 </a:t>
            </a:r>
            <a:endParaRPr lang="el-GR" dirty="0"/>
          </a:p>
        </p:txBody>
      </p:sp>
      <p:sp>
        <p:nvSpPr>
          <p:cNvPr id="3" name="2 - Θέση περιεχομένου"/>
          <p:cNvSpPr>
            <a:spLocks noGrp="1"/>
          </p:cNvSpPr>
          <p:nvPr>
            <p:ph idx="1"/>
          </p:nvPr>
        </p:nvSpPr>
        <p:spPr>
          <a:xfrm>
            <a:off x="457200" y="1268761"/>
            <a:ext cx="8229600" cy="4392488"/>
          </a:xfrm>
        </p:spPr>
        <p:txBody>
          <a:bodyPr>
            <a:normAutofit fontScale="77500" lnSpcReduction="20000"/>
          </a:bodyPr>
          <a:lstStyle/>
          <a:p>
            <a:pPr indent="12700" algn="just">
              <a:buNone/>
            </a:pPr>
            <a:r>
              <a:rPr lang="el-GR" dirty="0" smtClean="0"/>
              <a:t>Προτείνεται </a:t>
            </a:r>
            <a:r>
              <a:rPr lang="el-GR" dirty="0" smtClean="0"/>
              <a:t>η διαχείρισή των </a:t>
            </a:r>
            <a:r>
              <a:rPr lang="el-GR" b="1" dirty="0" smtClean="0"/>
              <a:t>ιαματικών πόρων με θερμοκρασία  νερού άνω των 30°C </a:t>
            </a:r>
            <a:r>
              <a:rPr lang="el-GR" dirty="0" smtClean="0"/>
              <a:t>να </a:t>
            </a:r>
            <a:r>
              <a:rPr lang="el-GR" dirty="0" smtClean="0"/>
              <a:t>ενταχθεί στις αρμοδιότητες της Αποκεντρωμένης Διοίκησης, αφού η ορθή διαχείριση απαιτεί ο διαχειριστής να είναι υπεύθυνος για το σύνολο του πόρου. </a:t>
            </a:r>
          </a:p>
          <a:p>
            <a:pPr indent="12700" algn="just">
              <a:buNone/>
            </a:pPr>
            <a:r>
              <a:rPr lang="el-GR" dirty="0" smtClean="0"/>
              <a:t>Στη περίπτωση αυτή η ιαματική χρήση θεωρείται ως </a:t>
            </a:r>
            <a:r>
              <a:rPr lang="el-GR" b="1" dirty="0" smtClean="0"/>
              <a:t>πρωτεύουσα χρήση </a:t>
            </a:r>
            <a:r>
              <a:rPr lang="el-GR" dirty="0" smtClean="0"/>
              <a:t>και προστατεύεται έναντι άλλης χρήσης.</a:t>
            </a:r>
          </a:p>
          <a:p>
            <a:pPr indent="12700" algn="just">
              <a:buNone/>
            </a:pPr>
            <a:r>
              <a:rPr lang="el-GR" dirty="0" smtClean="0"/>
              <a:t>Όμως θα μπορεί να γίνεται απρόσκοπτα από τον διαχειριστή η ενεργειακή αξιοποίηση, μετά </a:t>
            </a:r>
            <a:r>
              <a:rPr lang="el-GR" dirty="0" smtClean="0"/>
              <a:t>φυσικά την </a:t>
            </a:r>
            <a:r>
              <a:rPr lang="el-GR" dirty="0" smtClean="0"/>
              <a:t>εξασφάλιση της πρωτεύουσας χρήσης.  </a:t>
            </a:r>
            <a:endParaRPr lang="en-US" dirty="0" smtClean="0"/>
          </a:p>
          <a:p>
            <a:pPr indent="12700" algn="just">
              <a:buNone/>
            </a:pPr>
            <a:r>
              <a:rPr lang="el-GR" dirty="0" smtClean="0"/>
              <a:t>Το Υπ. Τουρισμού και ο ΕΟΤ θα παραμένουν υπεύθυνοι για την ιαματική χρήση και τον τρόπο διαχείρισής της.  </a:t>
            </a:r>
          </a:p>
          <a:p>
            <a:pPr indent="12700" algn="just">
              <a:buNone/>
            </a:pPr>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6 </a:t>
            </a:r>
            <a:endParaRPr lang="el-GR" dirty="0"/>
          </a:p>
        </p:txBody>
      </p:sp>
      <p:sp>
        <p:nvSpPr>
          <p:cNvPr id="3" name="2 - Θέση περιεχομένου"/>
          <p:cNvSpPr>
            <a:spLocks noGrp="1"/>
          </p:cNvSpPr>
          <p:nvPr>
            <p:ph idx="1"/>
          </p:nvPr>
        </p:nvSpPr>
        <p:spPr/>
        <p:txBody>
          <a:bodyPr>
            <a:normAutofit fontScale="55000" lnSpcReduction="20000"/>
          </a:bodyPr>
          <a:lstStyle/>
          <a:p>
            <a:pPr algn="just"/>
            <a:r>
              <a:rPr lang="el-GR" sz="4400" dirty="0" smtClean="0"/>
              <a:t>Δίνεται η δυνατότητα με ΚΥΑ των Υπουργών Οικονομίας και Οικονομικών και ΠΕΝ να θεσπίζονται ειδικά κίνητρα για την ανάπτυξη της γεωθερμίας.</a:t>
            </a:r>
          </a:p>
          <a:p>
            <a:pPr algn="just"/>
            <a:r>
              <a:rPr lang="el-GR" sz="4400" dirty="0" smtClean="0"/>
              <a:t>Συστήνεται Εθνικό Μητρώο Γεωθερμικών Σημείων, ουσιαστικό εργαλείο για την διαχειριστή.</a:t>
            </a:r>
          </a:p>
          <a:p>
            <a:pPr algn="just"/>
            <a:r>
              <a:rPr lang="el-GR" sz="4400" dirty="0" smtClean="0"/>
              <a:t>Προβλέπεται η σύσταση Επιτροπής  Αντιμετώπισης Προβλημάτων σε κάθε Αποκεντρωμένη Διοίκηση για την επίλυση ζητημάτων αξιοποίησης ΓΘΔ και διαχείρισης υδάτων (καμία σχέση με ιαματικά).</a:t>
            </a:r>
          </a:p>
          <a:p>
            <a:pPr algn="just"/>
            <a:r>
              <a:rPr lang="el-GR" sz="4400" dirty="0" smtClean="0"/>
              <a:t>Προτείνεται η ίδρυση Τμημάτων Γεωθερμίας στις Αποκεντρωμένες Διοικήσεις Μακεδονίας-Θράκης και Αιγαίου.</a:t>
            </a:r>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Κέρδη στην υψηλή θερμοκρασία 1</a:t>
            </a:r>
            <a:endParaRPr lang="el-GR" dirty="0"/>
          </a:p>
        </p:txBody>
      </p:sp>
      <p:sp>
        <p:nvSpPr>
          <p:cNvPr id="3" name="2 - Θέση περιεχομένου"/>
          <p:cNvSpPr>
            <a:spLocks noGrp="1"/>
          </p:cNvSpPr>
          <p:nvPr>
            <p:ph idx="1"/>
          </p:nvPr>
        </p:nvSpPr>
        <p:spPr>
          <a:xfrm>
            <a:off x="457200" y="1268760"/>
            <a:ext cx="8229600" cy="4857403"/>
          </a:xfrm>
        </p:spPr>
        <p:txBody>
          <a:bodyPr>
            <a:normAutofit fontScale="70000" lnSpcReduction="20000"/>
          </a:bodyPr>
          <a:lstStyle/>
          <a:p>
            <a:pPr marL="0" indent="0" algn="just">
              <a:buNone/>
            </a:pPr>
            <a:r>
              <a:rPr lang="el-GR" dirty="0" smtClean="0"/>
              <a:t>Το γεωθερμικό δυναμικό σε Μήλο και Νίσυρο, υπολογίζεται  ότι ξεπερνά τα  170 Μ</a:t>
            </a:r>
            <a:r>
              <a:rPr lang="en-US" dirty="0" smtClean="0"/>
              <a:t>W</a:t>
            </a:r>
            <a:r>
              <a:rPr lang="el-GR" dirty="0" smtClean="0"/>
              <a:t>e. </a:t>
            </a:r>
          </a:p>
          <a:p>
            <a:pPr marL="0" lvl="0" indent="0" algn="just">
              <a:buNone/>
            </a:pPr>
            <a:r>
              <a:rPr lang="el-GR" dirty="0" smtClean="0"/>
              <a:t>Η αξιοποίηση των δύο πεδίων για ηλεκτροπαραγωγή θα επιφέρει ετήσια εξοικονόμηση 30 εκατ. τόνων πετρελαίου που μεταφράζεται σε ετήσια μείωση των εκπομπών κατά: </a:t>
            </a:r>
          </a:p>
          <a:p>
            <a:pPr marL="0" indent="0" algn="just"/>
            <a:r>
              <a:rPr lang="el-GR" dirty="0" smtClean="0"/>
              <a:t> 22 εκατ. τόνοι CO</a:t>
            </a:r>
            <a:r>
              <a:rPr lang="el-GR" baseline="-25000" dirty="0" smtClean="0"/>
              <a:t>2</a:t>
            </a:r>
            <a:r>
              <a:rPr lang="el-GR" dirty="0" smtClean="0"/>
              <a:t> </a:t>
            </a:r>
          </a:p>
          <a:p>
            <a:pPr marL="0" indent="0" algn="just"/>
            <a:r>
              <a:rPr lang="el-GR" dirty="0" smtClean="0"/>
              <a:t> 200 χιλιάδες τόνοι SO</a:t>
            </a:r>
            <a:r>
              <a:rPr lang="el-GR" baseline="-25000" dirty="0" smtClean="0"/>
              <a:t>2</a:t>
            </a:r>
            <a:r>
              <a:rPr lang="el-GR" dirty="0" smtClean="0"/>
              <a:t> </a:t>
            </a:r>
          </a:p>
          <a:p>
            <a:pPr marL="0" indent="0" algn="just"/>
            <a:r>
              <a:rPr lang="el-GR" dirty="0" smtClean="0"/>
              <a:t> 80 χιλιάδες τόνοι </a:t>
            </a:r>
            <a:r>
              <a:rPr lang="el-GR" dirty="0" err="1" smtClean="0"/>
              <a:t>NOx</a:t>
            </a:r>
            <a:r>
              <a:rPr lang="el-GR" dirty="0" smtClean="0"/>
              <a:t> </a:t>
            </a:r>
          </a:p>
          <a:p>
            <a:pPr marL="0" indent="0" algn="just"/>
            <a:r>
              <a:rPr lang="el-GR" dirty="0" smtClean="0"/>
              <a:t> 110 χιλιάδες τόνοι σωματιδίων       (Φυτίκας 2014)</a:t>
            </a:r>
          </a:p>
          <a:p>
            <a:pPr marL="0" indent="0" algn="just">
              <a:buNone/>
            </a:pPr>
            <a:r>
              <a:rPr lang="el-GR" dirty="0" smtClean="0"/>
              <a:t>Όμως για την πλήρη ανάπτυξη των πεδίων Μήλου-Κιμώλου-</a:t>
            </a:r>
            <a:r>
              <a:rPr lang="el-GR" dirty="0" err="1" smtClean="0"/>
              <a:t>Πολυαίγου </a:t>
            </a:r>
            <a:r>
              <a:rPr lang="el-GR" dirty="0" smtClean="0"/>
              <a:t>απαιτείται η </a:t>
            </a:r>
            <a:r>
              <a:rPr lang="el-GR" b="1" dirty="0" smtClean="0"/>
              <a:t>ολοκλήρωση των Διασυνδέσεων</a:t>
            </a:r>
            <a:r>
              <a:rPr lang="en-US" b="1" dirty="0" smtClean="0"/>
              <a:t> </a:t>
            </a:r>
            <a:r>
              <a:rPr lang="el-GR" dirty="0" smtClean="0"/>
              <a:t>και φυσικά</a:t>
            </a:r>
            <a:r>
              <a:rPr lang="el-GR" b="1" dirty="0" smtClean="0"/>
              <a:t> η συναίνεση των κατοίκων</a:t>
            </a:r>
            <a:r>
              <a:rPr lang="el-GR" dirty="0" smtClean="0"/>
              <a:t>.</a:t>
            </a:r>
            <a:endParaRPr lang="en-US" dirty="0" smtClean="0"/>
          </a:p>
          <a:p>
            <a:pPr marL="0" indent="0" algn="just">
              <a:buNone/>
            </a:pPr>
            <a:r>
              <a:rPr lang="el-GR" dirty="0" smtClean="0"/>
              <a:t>Η</a:t>
            </a:r>
            <a:r>
              <a:rPr lang="en-US" dirty="0" smtClean="0"/>
              <a:t> </a:t>
            </a:r>
            <a:r>
              <a:rPr lang="en-US" dirty="0" err="1" smtClean="0"/>
              <a:t>Enel</a:t>
            </a:r>
            <a:r>
              <a:rPr lang="en-US" dirty="0" smtClean="0"/>
              <a:t> Green Power </a:t>
            </a:r>
            <a:r>
              <a:rPr lang="el-GR" dirty="0" smtClean="0"/>
              <a:t>εφαρμόζει το </a:t>
            </a:r>
            <a:r>
              <a:rPr lang="en-US" dirty="0" smtClean="0"/>
              <a:t>AMIS system (Mercury and Hydrogen </a:t>
            </a:r>
            <a:r>
              <a:rPr lang="en-US" dirty="0" err="1" smtClean="0"/>
              <a:t>Sulphide</a:t>
            </a:r>
            <a:r>
              <a:rPr lang="en-US" dirty="0" smtClean="0"/>
              <a:t> Emissions Abatement)</a:t>
            </a:r>
            <a:r>
              <a:rPr lang="el-GR" dirty="0" smtClean="0"/>
              <a:t> με το οποίο γίνεται κατακράτηση πρακτικά του συνόλου των αποβλήτων.</a:t>
            </a:r>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Τι είναι γεωθερμική ενέργεια;</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dirty="0" smtClean="0"/>
              <a:t>«Γεωθερμική ενέργεια είναι η ενέργεια που είναι αποθηκευμένη με μορφή θερμότητας κάτω από την επιφάνεια της Γής.»</a:t>
            </a:r>
          </a:p>
          <a:p>
            <a:pPr marL="0" indent="0" algn="r">
              <a:buNone/>
            </a:pPr>
            <a:r>
              <a:rPr lang="el-GR" sz="2000" dirty="0" smtClean="0"/>
              <a:t>Ευρωπαϊκό Συμβούλιο Γεωθερμικής Ενέργειας</a:t>
            </a:r>
          </a:p>
          <a:p>
            <a:pPr marL="0" indent="0" algn="r">
              <a:buNone/>
            </a:pPr>
            <a:endParaRPr lang="el-GR" sz="2000" dirty="0" smtClean="0"/>
          </a:p>
          <a:p>
            <a:pPr marL="0" indent="0">
              <a:buNone/>
            </a:pPr>
            <a:r>
              <a:rPr lang="el-GR" dirty="0" smtClean="0"/>
              <a:t>Αποτελεί μία :</a:t>
            </a:r>
          </a:p>
          <a:p>
            <a:pPr marL="0" indent="0" algn="ctr">
              <a:buNone/>
            </a:pPr>
            <a:r>
              <a:rPr lang="el-GR" dirty="0" smtClean="0"/>
              <a:t>Ήπια</a:t>
            </a:r>
          </a:p>
          <a:p>
            <a:pPr marL="0" indent="0" algn="ctr">
              <a:buNone/>
            </a:pPr>
            <a:r>
              <a:rPr lang="el-GR" dirty="0" smtClean="0"/>
              <a:t>Καθαρή </a:t>
            </a:r>
          </a:p>
          <a:p>
            <a:pPr marL="0" indent="0" algn="ctr">
              <a:buNone/>
            </a:pPr>
            <a:r>
              <a:rPr lang="el-GR" dirty="0" smtClean="0"/>
              <a:t>Φιλική στο Περιβάλλον </a:t>
            </a:r>
          </a:p>
          <a:p>
            <a:pPr marL="0" indent="0" algn="ctr">
              <a:buNone/>
            </a:pPr>
            <a:r>
              <a:rPr lang="el-GR" dirty="0" smtClean="0"/>
              <a:t>Ανανεώσιμη Πηγή Ενέργειας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Κέρδη στην υψηλή θερμοκρασία 1</a:t>
            </a:r>
            <a:endParaRPr lang="el-GR" dirty="0"/>
          </a:p>
        </p:txBody>
      </p:sp>
      <p:sp>
        <p:nvSpPr>
          <p:cNvPr id="3" name="2 - Θέση περιεχομένου"/>
          <p:cNvSpPr>
            <a:spLocks noGrp="1"/>
          </p:cNvSpPr>
          <p:nvPr>
            <p:ph idx="1"/>
          </p:nvPr>
        </p:nvSpPr>
        <p:spPr/>
        <p:txBody>
          <a:bodyPr/>
          <a:lstStyle/>
          <a:p>
            <a:pPr>
              <a:buNone/>
            </a:pPr>
            <a:r>
              <a:rPr lang="el-GR" dirty="0" smtClean="0"/>
              <a:t>Κόστος ηλεκτροδότησης μέσω ΥΚΩ 2013 για </a:t>
            </a:r>
          </a:p>
          <a:p>
            <a:r>
              <a:rPr lang="el-GR" dirty="0" smtClean="0"/>
              <a:t>ΚΩ-ΚΑΛΥΜΝΟ  34 εκ. €  </a:t>
            </a:r>
          </a:p>
          <a:p>
            <a:r>
              <a:rPr lang="el-GR" dirty="0" smtClean="0"/>
              <a:t>ΜΗΛΟ  8 εκ. € </a:t>
            </a:r>
          </a:p>
          <a:p>
            <a:r>
              <a:rPr lang="el-GR" dirty="0" smtClean="0"/>
              <a:t>ΜΥΚΟΝΟ 29,6 εκ. € </a:t>
            </a:r>
          </a:p>
          <a:p>
            <a:r>
              <a:rPr lang="el-GR" dirty="0" smtClean="0"/>
              <a:t>ΘΗΡΑ  23 εκ. € </a:t>
            </a:r>
          </a:p>
          <a:p>
            <a:endParaRPr lang="el-GR" dirty="0" smtClean="0"/>
          </a:p>
          <a:p>
            <a:pPr algn="r">
              <a:buNone/>
            </a:pPr>
            <a:r>
              <a:rPr lang="el-GR" dirty="0" smtClean="0"/>
              <a:t>(πηγή ΡΑΕ)</a:t>
            </a:r>
          </a:p>
          <a:p>
            <a:endParaRPr lang="el-GR" dirty="0"/>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Εφαρμογές στο εξωτερικό</a:t>
            </a:r>
            <a:endParaRPr lang="el-GR" dirty="0"/>
          </a:p>
        </p:txBody>
      </p:sp>
      <p:sp>
        <p:nvSpPr>
          <p:cNvPr id="3" name="2 - Θέση περιεχομένου"/>
          <p:cNvSpPr>
            <a:spLocks noGrp="1"/>
          </p:cNvSpPr>
          <p:nvPr>
            <p:ph idx="1"/>
          </p:nvPr>
        </p:nvSpPr>
        <p:spPr>
          <a:xfrm>
            <a:off x="457200" y="1340768"/>
            <a:ext cx="8229600" cy="4785395"/>
          </a:xfrm>
        </p:spPr>
        <p:txBody>
          <a:bodyPr>
            <a:normAutofit fontScale="70000" lnSpcReduction="20000"/>
          </a:bodyPr>
          <a:lstStyle/>
          <a:p>
            <a:pPr marL="0" indent="0" algn="ctr">
              <a:buNone/>
            </a:pPr>
            <a:r>
              <a:rPr lang="el-GR" u="sng" dirty="0" smtClean="0"/>
              <a:t>Αξιοποίηση  κανονικής  γεωθερμικής βαθμίδας</a:t>
            </a:r>
          </a:p>
          <a:p>
            <a:pPr marL="0" lvl="0" indent="0" algn="just">
              <a:buNone/>
            </a:pPr>
            <a:r>
              <a:rPr lang="el-GR" dirty="0" smtClean="0"/>
              <a:t>Πρόσφατα ολοκληρώθηκε το γεωτρητικό έργο για θέρμανση  στους δήμους </a:t>
            </a:r>
            <a:r>
              <a:rPr lang="el-GR" dirty="0" err="1" smtClean="0"/>
              <a:t>Grigny</a:t>
            </a:r>
            <a:r>
              <a:rPr lang="el-GR" dirty="0" smtClean="0"/>
              <a:t> και </a:t>
            </a:r>
            <a:r>
              <a:rPr lang="el-GR" dirty="0" err="1" smtClean="0"/>
              <a:t>Viry</a:t>
            </a:r>
            <a:r>
              <a:rPr lang="el-GR" dirty="0" smtClean="0"/>
              <a:t>-</a:t>
            </a:r>
            <a:r>
              <a:rPr lang="el-GR" dirty="0" err="1" smtClean="0"/>
              <a:t>Chatillon</a:t>
            </a:r>
            <a:r>
              <a:rPr lang="el-GR" dirty="0" smtClean="0"/>
              <a:t>, στην περιοχή του Παρισιού, από την </a:t>
            </a:r>
            <a:r>
              <a:rPr lang="el-GR" dirty="0" err="1" smtClean="0"/>
              <a:t>Societe</a:t>
            </a:r>
            <a:r>
              <a:rPr lang="el-GR" dirty="0" smtClean="0"/>
              <a:t> </a:t>
            </a:r>
            <a:r>
              <a:rPr lang="el-GR" dirty="0" err="1" smtClean="0"/>
              <a:t>d'Exploitation</a:t>
            </a:r>
            <a:r>
              <a:rPr lang="el-GR" dirty="0" smtClean="0"/>
              <a:t> </a:t>
            </a:r>
            <a:r>
              <a:rPr lang="el-GR" dirty="0" err="1" smtClean="0"/>
              <a:t>de</a:t>
            </a:r>
            <a:r>
              <a:rPr lang="el-GR" dirty="0" smtClean="0"/>
              <a:t> </a:t>
            </a:r>
            <a:r>
              <a:rPr lang="el-GR" dirty="0" err="1" smtClean="0"/>
              <a:t>Energies</a:t>
            </a:r>
            <a:r>
              <a:rPr lang="el-GR" dirty="0" smtClean="0"/>
              <a:t> </a:t>
            </a:r>
            <a:r>
              <a:rPr lang="el-GR" dirty="0" err="1" smtClean="0"/>
              <a:t>Renouvelables</a:t>
            </a:r>
            <a:r>
              <a:rPr lang="el-GR" dirty="0" smtClean="0"/>
              <a:t> (SEER). Η διάτρηση έφτασε σε βάθος 1.650 μέτρων, στο σχηματισμό </a:t>
            </a:r>
            <a:r>
              <a:rPr lang="el-GR" dirty="0" err="1" smtClean="0"/>
              <a:t>Dogger</a:t>
            </a:r>
            <a:r>
              <a:rPr lang="el-GR" dirty="0" smtClean="0"/>
              <a:t>. Μεταξύ Σεπτεμβρίου και Δεκεμβρίου 2016, έγιναν δύο γεωτρήσεις μία για παραγωγή και μία για επανεισαγωγή. Το νερό που θα αντλείται θα  έχει θερμοκρασία 71°C με παροχή 300 m</a:t>
            </a:r>
            <a:r>
              <a:rPr lang="el-GR" baseline="30000" dirty="0" smtClean="0"/>
              <a:t>3</a:t>
            </a:r>
            <a:r>
              <a:rPr lang="el-GR" dirty="0" smtClean="0"/>
              <a:t>/h και ετήσια παραγωγή θερμότητας  50.000 </a:t>
            </a:r>
            <a:r>
              <a:rPr lang="el-GR" dirty="0" err="1" smtClean="0"/>
              <a:t>MWh</a:t>
            </a:r>
            <a:r>
              <a:rPr lang="el-GR" dirty="0" smtClean="0"/>
              <a:t>. Στόχος να καλυφτούν θερμικά 9.000 σπίτια. </a:t>
            </a:r>
          </a:p>
          <a:p>
            <a:pPr marL="0" lvl="0" indent="0" algn="just">
              <a:buNone/>
            </a:pPr>
            <a:r>
              <a:rPr lang="el-GR" dirty="0" smtClean="0"/>
              <a:t>Ετήσια μείωση των εκπομπών 21.000 τόνων CO</a:t>
            </a:r>
            <a:r>
              <a:rPr lang="el-GR" baseline="-25000" dirty="0" smtClean="0"/>
              <a:t>2 </a:t>
            </a:r>
            <a:r>
              <a:rPr lang="el-GR" dirty="0" smtClean="0"/>
              <a:t>στην ατμόσφαιρα. Κόστος 29,1 </a:t>
            </a:r>
            <a:r>
              <a:rPr lang="el-GR" dirty="0" err="1" smtClean="0"/>
              <a:t>εκ.€</a:t>
            </a:r>
            <a:r>
              <a:rPr lang="el-GR" dirty="0" smtClean="0"/>
              <a:t>, 12,9 εκ. το δίκτυο</a:t>
            </a:r>
          </a:p>
          <a:p>
            <a:pPr marL="0" lvl="0" indent="0" algn="just">
              <a:buNone/>
            </a:pPr>
            <a:r>
              <a:rPr lang="el-GR" dirty="0" smtClean="0"/>
              <a:t>Πρόσφατα ανακοινώθηκαν επίσης τα φιλόδοξα σχέδια για να καλυφτεί πλήρως η πόλη του Μονάχου με τηλεθέρμανση από γεωθερμική ενέργεια.</a:t>
            </a:r>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4 - Θέση περιεχομένου" descr="SIPPEREC.jpg"/>
          <p:cNvPicPr>
            <a:picLocks noGrp="1" noChangeAspect="1"/>
          </p:cNvPicPr>
          <p:nvPr>
            <p:ph idx="1"/>
          </p:nvPr>
        </p:nvPicPr>
        <p:blipFill>
          <a:blip r:embed="rId3" cstate="print"/>
          <a:stretch>
            <a:fillRect/>
          </a:stretch>
        </p:blipFill>
        <p:spPr>
          <a:xfrm>
            <a:off x="2915816" y="332656"/>
            <a:ext cx="3236420" cy="2232248"/>
          </a:xfrm>
        </p:spPr>
      </p:pic>
      <p:sp>
        <p:nvSpPr>
          <p:cNvPr id="4" name="3 - Θέση κειμένου"/>
          <p:cNvSpPr>
            <a:spLocks noGrp="1"/>
          </p:cNvSpPr>
          <p:nvPr>
            <p:ph type="body" sz="half" idx="2"/>
          </p:nvPr>
        </p:nvSpPr>
        <p:spPr>
          <a:xfrm>
            <a:off x="457200" y="2780927"/>
            <a:ext cx="8147248" cy="2952329"/>
          </a:xfrm>
        </p:spPr>
        <p:txBody>
          <a:bodyPr>
            <a:noAutofit/>
          </a:bodyPr>
          <a:lstStyle/>
          <a:p>
            <a:pPr algn="just"/>
            <a:r>
              <a:rPr lang="el-GR" sz="2400" dirty="0" smtClean="0"/>
              <a:t>Το </a:t>
            </a:r>
            <a:r>
              <a:rPr lang="el-GR" sz="2400" dirty="0" err="1" smtClean="0"/>
              <a:t>Sipperec</a:t>
            </a:r>
            <a:r>
              <a:rPr lang="el-GR" sz="2400" dirty="0" smtClean="0"/>
              <a:t>  (από το 1924), είναι μια κοινή ένωση που περιλαμβάνει περισσότερες από 100 κοινότητες της λεκάνης των Παρισίων. Παρέχει τεχνογνωσία σε θέματα ενέργειας, τηλεπικοινωνιών  και προσφέρει γενικότερες υπηρεσίες όπως ομάδες διοίκησης ή ελέγχου έργων κ.α. </a:t>
            </a:r>
          </a:p>
          <a:p>
            <a:endParaRPr lang="el-GR" sz="2400" dirty="0"/>
          </a:p>
        </p:txBody>
      </p:sp>
      <p:pic>
        <p:nvPicPr>
          <p:cNvPr id="6" name="5 - Εικόνα" descr="1.png"/>
          <p:cNvPicPr>
            <a:picLocks noChangeAspect="1"/>
          </p:cNvPicPr>
          <p:nvPr/>
        </p:nvPicPr>
        <p:blipFill>
          <a:blip r:embed="rId4"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003232" cy="923702"/>
          </a:xfrm>
        </p:spPr>
        <p:txBody>
          <a:bodyPr>
            <a:normAutofit/>
          </a:bodyPr>
          <a:lstStyle/>
          <a:p>
            <a:pPr algn="ctr"/>
            <a:r>
              <a:rPr lang="el-GR"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Ενεργειακοί συνεταιρισμοί</a:t>
            </a:r>
          </a:p>
        </p:txBody>
      </p:sp>
      <p:sp>
        <p:nvSpPr>
          <p:cNvPr id="4" name="3 - Θέση κειμένου"/>
          <p:cNvSpPr>
            <a:spLocks noGrp="1"/>
          </p:cNvSpPr>
          <p:nvPr>
            <p:ph type="body" sz="half" idx="2"/>
          </p:nvPr>
        </p:nvSpPr>
        <p:spPr>
          <a:xfrm>
            <a:off x="457200" y="1435100"/>
            <a:ext cx="8075240" cy="4691063"/>
          </a:xfrm>
        </p:spPr>
        <p:txBody>
          <a:bodyPr/>
          <a:lstStyle/>
          <a:p>
            <a:endParaRPr lang="el-GR" sz="2400" dirty="0" smtClean="0"/>
          </a:p>
          <a:p>
            <a:pPr algn="just">
              <a:spcBef>
                <a:spcPts val="0"/>
              </a:spcBef>
              <a:defRPr/>
            </a:pPr>
            <a:r>
              <a:rPr lang="el-GR" sz="2400" dirty="0" smtClean="0"/>
              <a:t>Στα άμεσα σχέδια του υπουργείου είναι η θεσμοθέτηση των ενεργειακών κοινοτήτων - συνεταιρισμών. Η προσπάθεια είναι στο πλαίσιο της προώθηση τόσο από  την κυβέρνηση όσο και από την ευρωπαϊκή ένωση της άμεσης συμμετοχής των πολιτών και των κοινωνικών φορέων στην προώθηση των ενεργειακών πολιτικών.  </a:t>
            </a:r>
          </a:p>
          <a:p>
            <a:pPr algn="just"/>
            <a:r>
              <a:rPr lang="el-GR" sz="2400" dirty="0" smtClean="0"/>
              <a:t>Σχεδιάζεται να λειτουργούν σε τοπικό επίπεδο, από τοπικές ομάδες,  Δήμους ή άλλες μορφές συμπράξεων, και θα παράγουν, θα </a:t>
            </a:r>
            <a:r>
              <a:rPr lang="el-GR" sz="2400" dirty="0" err="1" smtClean="0"/>
              <a:t>ιδιοκαταναλώνουν</a:t>
            </a:r>
            <a:r>
              <a:rPr lang="el-GR" sz="2400" dirty="0" smtClean="0"/>
              <a:t>  αλλά και θα πωλούν ενέργεια.</a:t>
            </a:r>
          </a:p>
          <a:p>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ΕΡΩΤΗΜΑ</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p:txBody>
          <a:bodyPr>
            <a:normAutofit/>
          </a:bodyPr>
          <a:lstStyle/>
          <a:p>
            <a:pPr marL="0" indent="0" algn="just">
              <a:buNone/>
            </a:pPr>
            <a:r>
              <a:rPr lang="el-GR" dirty="0" smtClean="0"/>
              <a:t>Τι κοινό έχουν τα κτίρια της Διεθνούς Επιτροπής του Ερυθρού Σταυρού, της Διεθνούς Οργάνωσης Εργασίας και των Ηνωμένων  Εθνών στη Γενεύη? </a:t>
            </a:r>
            <a:endParaRPr lang="en-US" dirty="0" smtClean="0"/>
          </a:p>
          <a:p>
            <a:pPr marL="0" indent="0" algn="just">
              <a:buNone/>
            </a:pPr>
            <a:r>
              <a:rPr lang="el-GR" dirty="0" smtClean="0"/>
              <a:t>Το νερό που χρησιμοποιείται για τον κλιματισμό τους προέρχεται από τη λίμνη της Γενεύης. </a:t>
            </a:r>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ΠΡΟΤΕΙΝΟΜΕΝΟ ΣΧΕΔΙΟ ΝΟΜΟΥ 7 </a:t>
            </a:r>
            <a:r>
              <a:rPr lang="el-GR" sz="3600" dirty="0" smtClean="0"/>
              <a:t>Ενεργειακά συστήματα θέρμανσης ή ψύξης</a:t>
            </a:r>
            <a:endParaRPr lang="el-GR" sz="3600" dirty="0"/>
          </a:p>
        </p:txBody>
      </p:sp>
      <p:sp>
        <p:nvSpPr>
          <p:cNvPr id="3" name="2 - Θέση περιεχομένου"/>
          <p:cNvSpPr>
            <a:spLocks noGrp="1"/>
          </p:cNvSpPr>
          <p:nvPr>
            <p:ph idx="1"/>
          </p:nvPr>
        </p:nvSpPr>
        <p:spPr/>
        <p:txBody>
          <a:bodyPr>
            <a:normAutofit fontScale="70000" lnSpcReduction="20000"/>
          </a:bodyPr>
          <a:lstStyle/>
          <a:p>
            <a:pPr indent="12700" algn="just">
              <a:buNone/>
            </a:pPr>
            <a:r>
              <a:rPr lang="el-GR" dirty="0" smtClean="0"/>
              <a:t>Όσον αφορά τα</a:t>
            </a:r>
            <a:r>
              <a:rPr lang="el-GR" b="1" dirty="0" smtClean="0"/>
              <a:t> ενεργειακά συστήματα θέρμανσης ή ψύξης, δεν γίνεται καμία αλλαγή σε σχέση με τον 3175/2003  </a:t>
            </a:r>
            <a:r>
              <a:rPr lang="el-GR" dirty="0" smtClean="0"/>
              <a:t>αντίθετα προστίθεται ότι:</a:t>
            </a:r>
          </a:p>
          <a:p>
            <a:pPr indent="12700" algn="just">
              <a:buNone/>
            </a:pPr>
            <a:r>
              <a:rPr lang="el-GR" dirty="0" smtClean="0"/>
              <a:t>Επιτρέπεται η ανάπτυξη αντλιών θερμότητας με αξιοποίηση του θερμικού φορτίου, θάλασσας ποταμού ή λίμνης, με απευθείας παραχώρηση, χωρίς αντάλλαγμα, της απλής χρήσης του αιγιαλού της παραλίας, της όχθης και της παρόχθιας περιοχής.</a:t>
            </a:r>
          </a:p>
          <a:p>
            <a:pPr indent="12700" algn="just">
              <a:buNone/>
            </a:pPr>
            <a:r>
              <a:rPr lang="el-GR" dirty="0" smtClean="0"/>
              <a:t>Όποιος εγκαθιστά σύστημα αξιοποίηση γεωθερμικού δυναμικού ή ενεργειακού συστήματος θέρμανσης ή ψύξης δεν έχει υποχρέωση σχεδιασμού ή και εγκατάστασης υποδομών οποιουδήποτε συστήματος θέρμανσης ή ψύξης από διαφορετική ενεργειακή πηγή (π.χ. υποχρέωση μελέτης για εγκατάσταση φυσικού αερίου).</a:t>
            </a:r>
          </a:p>
          <a:p>
            <a:pPr indent="12700" algn="just">
              <a:buNone/>
            </a:pPr>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Ενεργειακά συστήματα θέρμανσης ή ψύξης</a:t>
            </a:r>
            <a:br>
              <a:rPr lang="el-G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Τι ισχύει σήμερα </a:t>
            </a:r>
            <a:endParaRPr lang="el-G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57200" y="1600201"/>
            <a:ext cx="8229600" cy="4133056"/>
          </a:xfrm>
        </p:spPr>
        <p:txBody>
          <a:bodyPr>
            <a:normAutofit fontScale="77500" lnSpcReduction="20000"/>
          </a:bodyPr>
          <a:lstStyle/>
          <a:p>
            <a:pPr marL="0" indent="0" algn="just">
              <a:buNone/>
            </a:pPr>
            <a:r>
              <a:rPr lang="el-GR" dirty="0" smtClean="0"/>
              <a:t>Ισχύει η απόφαση «Άδειες εγκατάστασης για ίδια χρήση ενεργειακών συστημάτων θέρμανσης - ψύξης χώρων μέσω εκμετάλλευσης της θερμότητας των γεωλογικών σχηματισμών και των νερών, επιφανειακών και υπόγειων, που δεν χαρακτηρίζονται γεωθερμικό δυναμικό» Δ9Β,Δ/Φ166/οικ13068/ΓΔΦΠ2488/11.6.2009</a:t>
            </a:r>
          </a:p>
          <a:p>
            <a:pPr algn="just">
              <a:buNone/>
            </a:pPr>
            <a:r>
              <a:rPr lang="el-GR" dirty="0" smtClean="0"/>
              <a:t>Και αναφέρεται σε όλα τα συστήματα θέρμανσης ψύξης.</a:t>
            </a:r>
          </a:p>
          <a:p>
            <a:pPr marL="0" indent="0" algn="just">
              <a:buNone/>
            </a:pPr>
            <a:r>
              <a:rPr lang="el-GR" dirty="0" smtClean="0"/>
              <a:t>Η άδεια εκδίδεται από τη Διεύθυνση Ανάπτυξης της Νομαρχιακής Αυτοδιοίκησης στην αρμοδιότητα της οποίας υπάγεται το ακίνητο, στο οποίο θα γίνει η εγκατάσταση του ενεργειακού συστήματος. </a:t>
            </a:r>
          </a:p>
          <a:p>
            <a:endParaRPr lang="el-GR" dirty="0" smtClean="0"/>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Χρηματοδοτήσεις</a:t>
            </a:r>
          </a:p>
        </p:txBody>
      </p:sp>
      <p:sp>
        <p:nvSpPr>
          <p:cNvPr id="3" name="2 - Θέση περιεχομένου"/>
          <p:cNvSpPr>
            <a:spLocks noGrp="1"/>
          </p:cNvSpPr>
          <p:nvPr>
            <p:ph idx="1"/>
          </p:nvPr>
        </p:nvSpPr>
        <p:spPr>
          <a:xfrm>
            <a:off x="457200" y="1124745"/>
            <a:ext cx="8229600" cy="4536504"/>
          </a:xfrm>
        </p:spPr>
        <p:txBody>
          <a:bodyPr>
            <a:normAutofit fontScale="70000" lnSpcReduction="20000"/>
          </a:bodyPr>
          <a:lstStyle/>
          <a:p>
            <a:pPr marL="0" indent="0">
              <a:buNone/>
            </a:pPr>
            <a:endParaRPr lang="el-GR" dirty="0" smtClean="0"/>
          </a:p>
          <a:p>
            <a:pPr marL="0" indent="0">
              <a:buNone/>
            </a:pPr>
            <a:r>
              <a:rPr lang="el-GR" b="1" dirty="0" err="1" smtClean="0"/>
              <a:t>ΕΠΑνΕκ</a:t>
            </a:r>
            <a:r>
              <a:rPr lang="el-GR" b="1" dirty="0" smtClean="0"/>
              <a:t> 2014-2020 </a:t>
            </a:r>
            <a:r>
              <a:rPr lang="el-GR" sz="3300" b="1" dirty="0" smtClean="0"/>
              <a:t>(ΕΠ Ανταγωνιστικότητα Καινοτομία) </a:t>
            </a:r>
          </a:p>
          <a:p>
            <a:pPr marL="0" indent="0">
              <a:buNone/>
            </a:pPr>
            <a:r>
              <a:rPr lang="el-GR" dirty="0" smtClean="0"/>
              <a:t>Προβλέπεται ΔΡΑΣΗ «Ενίσχυση επιχειρήσεων για παραγωγή ηλεκτρικής ενέργειας και θερμότητας μέσω εφαρμογών γεωθερμίας»</a:t>
            </a:r>
          </a:p>
          <a:p>
            <a:pPr marL="0" indent="0">
              <a:buNone/>
            </a:pPr>
            <a:r>
              <a:rPr lang="el-GR" dirty="0" smtClean="0"/>
              <a:t> Σκοπός η στήριξη των επιχειρήσεων παραγωγής ηλεκτρικής ενέργειας και θερμότητας μέσω εφαρμογών γεωθερμίας για την υλοποίηση επενδύσεων</a:t>
            </a:r>
          </a:p>
          <a:p>
            <a:pPr marL="0" indent="0">
              <a:buNone/>
            </a:pPr>
            <a:r>
              <a:rPr lang="el-GR" dirty="0" smtClean="0"/>
              <a:t>Έχουν σταλεί ήδη προτάσεις στο πλαίσιο της εξειδίκευσης του</a:t>
            </a:r>
          </a:p>
          <a:p>
            <a:pPr marL="0" indent="0" algn="just"/>
            <a:r>
              <a:rPr lang="el-GR" dirty="0" smtClean="0"/>
              <a:t>Προώθηση συστημάτων τηλεθέρμανσης. </a:t>
            </a:r>
          </a:p>
          <a:p>
            <a:pPr marL="0" indent="0" algn="just"/>
            <a:r>
              <a:rPr lang="el-GR" dirty="0" smtClean="0"/>
              <a:t>Προώθηση συστημάτων θέρμανσης ψύξης για ιδιοκατανάλωση.</a:t>
            </a:r>
          </a:p>
          <a:p>
            <a:pPr marL="180975" indent="-180975" algn="just">
              <a:buNone/>
            </a:pPr>
            <a:endParaRPr lang="el-GR" dirty="0" smtClean="0"/>
          </a:p>
          <a:p>
            <a:pPr marL="180975" indent="-180975" algn="just">
              <a:buNone/>
            </a:pPr>
            <a:r>
              <a:rPr lang="el-GR" dirty="0" smtClean="0"/>
              <a:t>Και οι προτάσεις του ΥΠΕΝ συνεχίζονται….</a:t>
            </a:r>
          </a:p>
          <a:p>
            <a:pPr marL="180975" indent="-180975" algn="just"/>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Ορθή αξιοποίηση</a:t>
            </a:r>
            <a:endParaRPr lang="el-GR" dirty="0"/>
          </a:p>
        </p:txBody>
      </p:sp>
      <p:sp>
        <p:nvSpPr>
          <p:cNvPr id="3" name="2 - Θέση περιεχομένου"/>
          <p:cNvSpPr>
            <a:spLocks noGrp="1"/>
          </p:cNvSpPr>
          <p:nvPr>
            <p:ph idx="1"/>
          </p:nvPr>
        </p:nvSpPr>
        <p:spPr/>
        <p:txBody>
          <a:bodyPr>
            <a:normAutofit fontScale="85000" lnSpcReduction="20000"/>
          </a:bodyPr>
          <a:lstStyle/>
          <a:p>
            <a:pPr marL="0" indent="0">
              <a:buNone/>
            </a:pPr>
            <a:r>
              <a:rPr lang="el-GR" dirty="0" smtClean="0"/>
              <a:t>Για να είναι αποτελεσματική και φθηνή η χρήση της γεωθερμίας θα πρέπει οι διάφορες χρήσεις της να μπούνε σε σειρά αξιοποίησης με το κατάλληλο δίκτυο. Έτσι για παράδειγμα η τηλεθέρμανση που χρειάζεται περίπου 70°C  να ακολουθείται από τη χρήση σε θερμοκήπια που απαιτούνται 50°C  ή από άλλες χρήσεις, όπως ιχθυοτροφεία, πισίνες, αθλητικές εγκαταστάσεις </a:t>
            </a:r>
            <a:r>
              <a:rPr lang="el-GR" dirty="0" err="1" smtClean="0"/>
              <a:t>κ.λ.π</a:t>
            </a:r>
            <a:r>
              <a:rPr lang="el-GR" dirty="0" smtClean="0"/>
              <a:t>. Μόνο έτσι θα μειωθεί το κόστος χρήσης της γεωθερμίας σημαντικά, κόστος που επιβαρύνεται πολλές φορές από τις σημαντικές φθορές των εγκαταστάσεων από το γεωθερμικό ρευστό. </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Επισημάνσεις</a:t>
            </a:r>
          </a:p>
        </p:txBody>
      </p:sp>
      <p:sp>
        <p:nvSpPr>
          <p:cNvPr id="3" name="2 - Θέση περιεχομένου"/>
          <p:cNvSpPr>
            <a:spLocks noGrp="1"/>
          </p:cNvSpPr>
          <p:nvPr>
            <p:ph idx="1"/>
          </p:nvPr>
        </p:nvSpPr>
        <p:spPr>
          <a:xfrm>
            <a:off x="457200" y="1340768"/>
            <a:ext cx="8229600" cy="4680521"/>
          </a:xfrm>
        </p:spPr>
        <p:txBody>
          <a:bodyPr>
            <a:normAutofit fontScale="92500" lnSpcReduction="10000"/>
          </a:bodyPr>
          <a:lstStyle/>
          <a:p>
            <a:pPr algn="just"/>
            <a:r>
              <a:rPr lang="el-GR" dirty="0" smtClean="0"/>
              <a:t>Η γεωθερμία είναι ενεργειακός πόρος ο οποίος  δεν υπόκεινται στις διακυμάνσεις της αγοράς και άλλους γεωπολιτικούς κινδύνους.</a:t>
            </a:r>
          </a:p>
          <a:p>
            <a:pPr algn="just"/>
            <a:r>
              <a:rPr lang="el-GR" dirty="0" smtClean="0"/>
              <a:t>Οι μονάδες ηλεκτροπαραγωγής από γεωθερμία είναι μονάδες βάσης.</a:t>
            </a:r>
          </a:p>
          <a:p>
            <a:pPr algn="just"/>
            <a:r>
              <a:rPr lang="el-GR" dirty="0" smtClean="0"/>
              <a:t>Οι συνέργειες που προκύπτουν από την συνδυασμένη αξιοποίηση της γεωθερμίας, μαζί με την αξιοποίηση των παραπροϊόντων οδηγούν στην αύξηση της οικονομικής βιωσιμότητας των γεωθερμικών έργων.</a:t>
            </a:r>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332656"/>
            <a:ext cx="7772400" cy="1470025"/>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Γεωθερμία στην Ελλάδα</a:t>
            </a:r>
          </a:p>
        </p:txBody>
      </p:sp>
      <p:sp>
        <p:nvSpPr>
          <p:cNvPr id="3" name="2 - Υπότιτλος"/>
          <p:cNvSpPr>
            <a:spLocks noGrp="1"/>
          </p:cNvSpPr>
          <p:nvPr>
            <p:ph type="subTitle" idx="1"/>
          </p:nvPr>
        </p:nvSpPr>
        <p:spPr>
          <a:xfrm>
            <a:off x="1371600" y="1628800"/>
            <a:ext cx="6400800" cy="4010000"/>
          </a:xfrm>
        </p:spPr>
        <p:txBody>
          <a:bodyPr>
            <a:normAutofit fontScale="32500" lnSpcReduction="20000"/>
          </a:bodyPr>
          <a:lstStyle/>
          <a:p>
            <a:pPr algn="just"/>
            <a:r>
              <a:rPr lang="el-GR" sz="6700" dirty="0" smtClean="0">
                <a:solidFill>
                  <a:schemeClr val="tx1"/>
                </a:solidFill>
              </a:rPr>
              <a:t>Σύμφωνα με τον καθ. κ. Μ. </a:t>
            </a:r>
            <a:r>
              <a:rPr lang="el-GR" sz="6700" dirty="0" err="1" smtClean="0">
                <a:solidFill>
                  <a:schemeClr val="tx1"/>
                </a:solidFill>
              </a:rPr>
              <a:t>Φυτίκα</a:t>
            </a:r>
            <a:r>
              <a:rPr lang="el-GR" sz="6700" dirty="0" smtClean="0">
                <a:solidFill>
                  <a:schemeClr val="tx1"/>
                </a:solidFill>
              </a:rPr>
              <a:t> (2014) το συνολικό βεβαιωμένο γεωθερμικό δυναμικό ξεπερνά τα 500 </a:t>
            </a:r>
            <a:r>
              <a:rPr lang="el-GR" sz="6700" dirty="0" err="1" smtClean="0">
                <a:solidFill>
                  <a:schemeClr val="tx1"/>
                </a:solidFill>
              </a:rPr>
              <a:t>MWe</a:t>
            </a:r>
            <a:r>
              <a:rPr lang="el-GR" sz="6700" dirty="0" smtClean="0">
                <a:solidFill>
                  <a:schemeClr val="tx1"/>
                </a:solidFill>
              </a:rPr>
              <a:t> (170 </a:t>
            </a:r>
            <a:r>
              <a:rPr lang="el-GR" sz="6700" dirty="0" err="1" smtClean="0">
                <a:solidFill>
                  <a:schemeClr val="tx1"/>
                </a:solidFill>
              </a:rPr>
              <a:t>MWe</a:t>
            </a:r>
            <a:r>
              <a:rPr lang="el-GR" sz="6700" dirty="0" smtClean="0">
                <a:solidFill>
                  <a:schemeClr val="tx1"/>
                </a:solidFill>
              </a:rPr>
              <a:t> από τα γ/θ πεδία υψηλής ενθαλπίας της Μήλου και της Νισύρου), ενώ τα βεβαιωμένα και πολύ πιθανά αποθέματα χαμηλής ενθαλπίας ξεπερνούν τα 1000 </a:t>
            </a:r>
            <a:r>
              <a:rPr lang="el-GR" sz="6700" dirty="0" err="1" smtClean="0">
                <a:solidFill>
                  <a:schemeClr val="tx1"/>
                </a:solidFill>
              </a:rPr>
              <a:t>MWth</a:t>
            </a:r>
            <a:r>
              <a:rPr lang="el-GR" sz="6700" dirty="0" smtClean="0">
                <a:solidFill>
                  <a:schemeClr val="tx1"/>
                </a:solidFill>
              </a:rPr>
              <a:t>. Κατ΄ άλλους ξεπερνούν τα 1.000 MW υψηλής ενθαλπίας, και 2.500 MW μέσης και χαμηλής ενθαλπίας. </a:t>
            </a:r>
          </a:p>
          <a:p>
            <a:pPr algn="just"/>
            <a:r>
              <a:rPr lang="el-GR" sz="6700" dirty="0" smtClean="0">
                <a:solidFill>
                  <a:schemeClr val="tx1"/>
                </a:solidFill>
              </a:rPr>
              <a:t>Λιγότερο από το 1% του βεβαιωμένου γεωθερμικού δυναμικού της χώρας έχει αξιοποιηθεί μέχρι σήμερα.</a:t>
            </a:r>
            <a:r>
              <a:rPr lang="en-US" sz="6700" dirty="0" smtClean="0">
                <a:solidFill>
                  <a:schemeClr val="tx1"/>
                </a:solidFill>
              </a:rPr>
              <a:t> </a:t>
            </a:r>
            <a:r>
              <a:rPr lang="el-GR" sz="6700" dirty="0" smtClean="0">
                <a:solidFill>
                  <a:schemeClr val="tx1"/>
                </a:solidFill>
              </a:rPr>
              <a:t>Ιδιαίτερη ανάπτυξη παρουσιάζει μόνον η χρήση των Γεωθερμικών Αντλιών Θερμότητας. </a:t>
            </a:r>
          </a:p>
          <a:p>
            <a:pPr algn="just"/>
            <a:endParaRPr lang="el-GR" sz="3300" dirty="0" smtClean="0">
              <a:solidFill>
                <a:schemeClr val="tx1"/>
              </a:solidFill>
            </a:endParaRPr>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Picture 3" descr="C:\Users\georgalasl\Documents\ΓΔΟΠΥ\γεωθερμία\100CANON\IMG_0028.JPG"/>
          <p:cNvPicPr>
            <a:picLocks noChangeAspect="1" noChangeArrowheads="1"/>
          </p:cNvPicPr>
          <p:nvPr/>
        </p:nvPicPr>
        <p:blipFill>
          <a:blip r:embed="rId2" cstate="print"/>
          <a:srcRect t="38326" r="233" b="41988"/>
          <a:stretch>
            <a:fillRect/>
          </a:stretch>
        </p:blipFill>
        <p:spPr bwMode="auto">
          <a:xfrm>
            <a:off x="544413" y="404664"/>
            <a:ext cx="8599587" cy="1272788"/>
          </a:xfrm>
          <a:prstGeom prst="rect">
            <a:avLst/>
          </a:prstGeom>
          <a:noFill/>
        </p:spPr>
      </p:pic>
      <p:pic>
        <p:nvPicPr>
          <p:cNvPr id="6" name="Picture 2" descr="C:\Users\georgalasl\Documents\ΓΔΟΠΥ\γεωθερμία\100CANON\IMG_0034.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pic>
        <p:nvPicPr>
          <p:cNvPr id="4098" name="Picture 2" descr="C:\Users\georgalasl\Documents\ΓΔΟΠΥ\γεωθερμία\100CANON\IMG_0036.JPG"/>
          <p:cNvPicPr>
            <a:picLocks noGrp="1" noChangeAspect="1" noChangeArrowheads="1"/>
          </p:cNvPicPr>
          <p:nvPr>
            <p:ph sz="half" idx="1"/>
          </p:nvPr>
        </p:nvPicPr>
        <p:blipFill>
          <a:blip r:embed="rId4" cstate="print"/>
          <a:srcRect/>
          <a:stretch>
            <a:fillRect/>
          </a:stretch>
        </p:blipFill>
        <p:spPr bwMode="auto">
          <a:xfrm>
            <a:off x="457200" y="2348706"/>
            <a:ext cx="4038600" cy="30289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6" name="Picture 2" descr="E:\ΘερμοκήπιαSELECTA\1_20161018-0001.jpe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1027" name="Picture 3" descr="E:\ΘερμοκήπιαSELECTA\9_20161214-0017.jpe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pic>
        <p:nvPicPr>
          <p:cNvPr id="1029" name="Picture 5" descr="C:\Users\georgalasl\Documents\ΓΔΟΠΥ\γεωθερμία\100CANON\IMG_0011.JPG"/>
          <p:cNvPicPr>
            <a:picLocks noChangeAspect="1" noChangeArrowheads="1"/>
          </p:cNvPicPr>
          <p:nvPr/>
        </p:nvPicPr>
        <p:blipFill>
          <a:blip r:embed="rId4" cstate="print"/>
          <a:srcRect l="20468" t="20826" r="24296" b="36155"/>
          <a:stretch>
            <a:fillRect/>
          </a:stretch>
        </p:blipFill>
        <p:spPr bwMode="auto">
          <a:xfrm>
            <a:off x="2771800" y="260648"/>
            <a:ext cx="3888432" cy="22714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descr="C:\Users\georgalasl\Documents\ΓΔΟΠΥ\γεωθερμία\100CANON\IMG_0076.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2051" name="Picture 3" descr="C:\Users\georgalasl\Documents\ΓΔΟΠΥ\γεωθερμία\100CANON\IMG_0074.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pic>
        <p:nvPicPr>
          <p:cNvPr id="2052" name="Picture 4" descr="C:\Users\georgalasl\Documents\ΓΔΟΠΥ\γεωθερμία\100CANON\IMG_0071.JPG"/>
          <p:cNvPicPr>
            <a:picLocks noChangeAspect="1" noChangeArrowheads="1"/>
          </p:cNvPicPr>
          <p:nvPr/>
        </p:nvPicPr>
        <p:blipFill>
          <a:blip r:embed="rId4" cstate="print"/>
          <a:srcRect t="32150" r="28737" b="51050"/>
          <a:stretch>
            <a:fillRect/>
          </a:stretch>
        </p:blipFill>
        <p:spPr bwMode="auto">
          <a:xfrm>
            <a:off x="1043608" y="260648"/>
            <a:ext cx="6516216" cy="115212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Miskolc</a:t>
            </a:r>
            <a:r>
              <a:rPr lang="el-GR" dirty="0" smtClean="0"/>
              <a:t> Ουγγαρία</a:t>
            </a:r>
            <a:endParaRPr lang="el-GR" dirty="0"/>
          </a:p>
        </p:txBody>
      </p:sp>
      <p:pic>
        <p:nvPicPr>
          <p:cNvPr id="5" name="4 - Θέση περιεχομένου" descr="Miskolc_spa_Hungary.jpg"/>
          <p:cNvPicPr>
            <a:picLocks noGrp="1" noChangeAspect="1"/>
          </p:cNvPicPr>
          <p:nvPr>
            <p:ph sz="half" idx="1"/>
          </p:nvPr>
        </p:nvPicPr>
        <p:blipFill>
          <a:blip r:embed="rId2" cstate="print"/>
          <a:stretch>
            <a:fillRect/>
          </a:stretch>
        </p:blipFill>
        <p:spPr>
          <a:xfrm>
            <a:off x="457200" y="2516324"/>
            <a:ext cx="4038600" cy="2693715"/>
          </a:xfrm>
        </p:spPr>
      </p:pic>
      <p:sp>
        <p:nvSpPr>
          <p:cNvPr id="4" name="3 - Θέση περιεχομένου"/>
          <p:cNvSpPr>
            <a:spLocks noGrp="1"/>
          </p:cNvSpPr>
          <p:nvPr>
            <p:ph sz="half" idx="2"/>
          </p:nvPr>
        </p:nvSpPr>
        <p:spPr/>
        <p:txBody>
          <a:bodyPr>
            <a:normAutofit/>
          </a:bodyPr>
          <a:lstStyle/>
          <a:p>
            <a:r>
              <a:rPr lang="el-GR" dirty="0" smtClean="0"/>
              <a:t>2 γεωτρήσεις παραγωγής </a:t>
            </a:r>
          </a:p>
          <a:p>
            <a:pPr indent="19050">
              <a:buNone/>
            </a:pPr>
            <a:r>
              <a:rPr lang="el-GR" dirty="0" smtClean="0"/>
              <a:t> (2300μ.  105 °C και 1500μ.  95°C ) </a:t>
            </a:r>
          </a:p>
          <a:p>
            <a:r>
              <a:rPr lang="el-GR" smtClean="0"/>
              <a:t>3 γεωτρήσεις επανεισαγωγής </a:t>
            </a:r>
            <a:endParaRPr lang="el-GR" dirty="0" smtClean="0"/>
          </a:p>
          <a:p>
            <a:r>
              <a:rPr lang="el-GR" dirty="0" smtClean="0"/>
              <a:t>Ετήσια θερμική παραγωγή  26.000 ΤΟΕ</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Αζόρες (Πορτογαλία)</a:t>
            </a:r>
            <a:endParaRPr lang="el-GR" dirty="0"/>
          </a:p>
        </p:txBody>
      </p:sp>
      <p:pic>
        <p:nvPicPr>
          <p:cNvPr id="6" name="5 - Θέση περιεχομένου" descr="Αζόρες2.jpg"/>
          <p:cNvPicPr>
            <a:picLocks noGrp="1" noChangeAspect="1"/>
          </p:cNvPicPr>
          <p:nvPr>
            <p:ph sz="half" idx="2"/>
          </p:nvPr>
        </p:nvPicPr>
        <p:blipFill>
          <a:blip r:embed="rId2" cstate="print"/>
          <a:stretch>
            <a:fillRect/>
          </a:stretch>
        </p:blipFill>
        <p:spPr>
          <a:xfrm>
            <a:off x="4648200" y="2348706"/>
            <a:ext cx="4038600" cy="3028950"/>
          </a:xfrm>
        </p:spPr>
      </p:pic>
      <p:sp>
        <p:nvSpPr>
          <p:cNvPr id="7" name="6 - Θέση περιεχομένου"/>
          <p:cNvSpPr>
            <a:spLocks noGrp="1"/>
          </p:cNvSpPr>
          <p:nvPr>
            <p:ph sz="half" idx="1"/>
          </p:nvPr>
        </p:nvSpPr>
        <p:spPr/>
        <p:txBody>
          <a:bodyPr/>
          <a:lstStyle/>
          <a:p>
            <a:pPr>
              <a:buNone/>
            </a:pPr>
            <a:r>
              <a:rPr lang="en-US" dirty="0" smtClean="0"/>
              <a:t> </a:t>
            </a:r>
            <a:r>
              <a:rPr lang="el-GR" dirty="0" smtClean="0"/>
              <a:t>εγκατεστημένα </a:t>
            </a:r>
          </a:p>
          <a:p>
            <a:pPr>
              <a:buNone/>
            </a:pPr>
            <a:r>
              <a:rPr lang="el-GR" dirty="0" smtClean="0"/>
              <a:t>  28,5 </a:t>
            </a:r>
            <a:r>
              <a:rPr lang="en-US" dirty="0" err="1" smtClean="0"/>
              <a:t>Mwe</a:t>
            </a:r>
            <a:endParaRPr lang="el-GR" dirty="0" smtClean="0"/>
          </a:p>
          <a:p>
            <a:pPr>
              <a:buNone/>
            </a:pPr>
            <a:endParaRPr lang="el-GR" dirty="0" smtClean="0"/>
          </a:p>
          <a:p>
            <a:pPr marL="95250" indent="-95250">
              <a:buNone/>
            </a:pPr>
            <a:r>
              <a:rPr lang="el-GR" dirty="0" smtClean="0"/>
              <a:t>22% της συνολικής παραγωγής ηλεκτρικής ενέργειας</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5715000"/>
            <a:ext cx="8568952" cy="1143000"/>
          </a:xfrm>
        </p:spPr>
        <p:txBody>
          <a:bodyPr>
            <a:normAutofit/>
          </a:bodyPr>
          <a:lstStyle/>
          <a:p>
            <a:r>
              <a:rPr lang="en-US" sz="2000" dirty="0" smtClean="0">
                <a:hlinkClick r:id="rId3"/>
              </a:rPr>
              <a:t>http://www.bluelagoon.com/resources/2014/tour/tour.html?iframe=true&amp;width=100%25&amp;height=90</a:t>
            </a:r>
            <a:r>
              <a:rPr lang="el-GR" sz="2000" dirty="0" smtClean="0"/>
              <a:t/>
            </a:r>
            <a:br>
              <a:rPr lang="el-GR" sz="2000" dirty="0" smtClean="0"/>
            </a:br>
            <a:endParaRPr lang="el-GR" sz="2000" dirty="0"/>
          </a:p>
        </p:txBody>
      </p:sp>
      <p:pic>
        <p:nvPicPr>
          <p:cNvPr id="1026" name="Picture 2"/>
          <p:cNvPicPr>
            <a:picLocks noGrp="1" noChangeAspect="1" noChangeArrowheads="1"/>
          </p:cNvPicPr>
          <p:nvPr>
            <p:ph idx="1"/>
          </p:nvPr>
        </p:nvPicPr>
        <p:blipFill>
          <a:blip r:embed="rId4" cstate="print"/>
          <a:srcRect l="987" t="6996" r="281" b="8681"/>
          <a:stretch>
            <a:fillRect/>
          </a:stretch>
        </p:blipFill>
        <p:spPr bwMode="auto">
          <a:xfrm>
            <a:off x="282090" y="260648"/>
            <a:ext cx="8579821" cy="5184576"/>
          </a:xfrm>
          <a:prstGeom prst="rect">
            <a:avLst/>
          </a:prstGeom>
          <a:ln w="57150">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548680"/>
            <a:ext cx="9144000" cy="2664296"/>
          </a:xfrm>
        </p:spPr>
        <p:txBody>
          <a:bodyPr/>
          <a:lstStyle/>
          <a:p>
            <a:pPr algn="ctr">
              <a:buNone/>
            </a:pPr>
            <a:r>
              <a:rPr lang="el-GR" b="1" dirty="0" smtClean="0">
                <a:solidFill>
                  <a:srgbClr val="0000FF"/>
                </a:solidFill>
              </a:rPr>
              <a:t>ΓΕΝΙΚΗ Δ/ΝΣΗ ΟΠΥ</a:t>
            </a:r>
          </a:p>
          <a:p>
            <a:pPr algn="ctr">
              <a:buNone/>
            </a:pPr>
            <a:r>
              <a:rPr lang="el-GR" b="1" dirty="0" smtClean="0">
                <a:solidFill>
                  <a:srgbClr val="0000FF"/>
                </a:solidFill>
              </a:rPr>
              <a:t>Δ/ΝΣΗ ΠΟΛΙΤΙΚΗΣ &amp; ΕΡΕΥΝΩΝ</a:t>
            </a:r>
          </a:p>
          <a:p>
            <a:pPr algn="ctr">
              <a:buNone/>
            </a:pPr>
            <a:r>
              <a:rPr lang="el-GR" b="1" dirty="0" smtClean="0">
                <a:solidFill>
                  <a:srgbClr val="0000FF"/>
                </a:solidFill>
              </a:rPr>
              <a:t>ή</a:t>
            </a:r>
            <a:endParaRPr lang="el-GR" b="1" dirty="0" smtClean="0">
              <a:solidFill>
                <a:srgbClr val="0000FF"/>
              </a:solidFill>
              <a:hlinkClick r:id="rId3"/>
            </a:endParaRPr>
          </a:p>
          <a:p>
            <a:pPr algn="ctr">
              <a:buNone/>
            </a:pPr>
            <a:r>
              <a:rPr lang="en-US" dirty="0" smtClean="0">
                <a:solidFill>
                  <a:schemeClr val="tx2">
                    <a:lumMod val="75000"/>
                  </a:schemeClr>
                </a:solidFill>
                <a:hlinkClick r:id="rId3"/>
              </a:rPr>
              <a:t>geotherm@prv.ypeka.gr</a:t>
            </a:r>
            <a:endParaRPr lang="el-GR" dirty="0" smtClean="0">
              <a:solidFill>
                <a:schemeClr val="tx2">
                  <a:lumMod val="75000"/>
                </a:schemeClr>
              </a:solidFill>
              <a:hlinkClick r:id="rId3"/>
            </a:endParaRPr>
          </a:p>
          <a:p>
            <a:endParaRPr lang="el-GR" dirty="0" smtClean="0"/>
          </a:p>
          <a:p>
            <a:pPr>
              <a:buNone/>
            </a:pPr>
            <a:endParaRPr lang="el-GR" dirty="0"/>
          </a:p>
        </p:txBody>
      </p:sp>
      <p:pic>
        <p:nvPicPr>
          <p:cNvPr id="4" name="3 - Εικόνα" descr="1.png"/>
          <p:cNvPicPr>
            <a:picLocks noChangeAspect="1"/>
          </p:cNvPicPr>
          <p:nvPr/>
        </p:nvPicPr>
        <p:blipFill>
          <a:blip r:embed="rId4" cstate="print"/>
          <a:stretch>
            <a:fillRect/>
          </a:stretch>
        </p:blipFill>
        <p:spPr>
          <a:xfrm>
            <a:off x="179512" y="5949280"/>
            <a:ext cx="8784976" cy="720080"/>
          </a:xfrm>
          <a:prstGeom prst="rect">
            <a:avLst/>
          </a:prstGeom>
          <a:ln>
            <a:solidFill>
              <a:schemeClr val="tx2">
                <a:lumMod val="75000"/>
              </a:schemeClr>
            </a:solidFill>
          </a:ln>
        </p:spPr>
      </p:pic>
      <p:sp>
        <p:nvSpPr>
          <p:cNvPr id="5" name="4 - Ορθογώνιο"/>
          <p:cNvSpPr/>
          <p:nvPr/>
        </p:nvSpPr>
        <p:spPr>
          <a:xfrm rot="21206227">
            <a:off x="2124422" y="3657105"/>
            <a:ext cx="5045160"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buNone/>
            </a:pPr>
            <a:r>
              <a:rPr lang="el-GR" sz="3200" b="1" dirty="0" smtClean="0">
                <a:ln w="1905"/>
                <a:solidFill>
                  <a:schemeClr val="bg1">
                    <a:lumMod val="95000"/>
                  </a:schemeClr>
                </a:solidFill>
                <a:effectLst>
                  <a:innerShdw blurRad="69850" dist="43180" dir="5400000">
                    <a:srgbClr val="000000">
                      <a:alpha val="65000"/>
                    </a:srgbClr>
                  </a:innerShdw>
                </a:effectLst>
                <a:latin typeface="Segoe Script" pitchFamily="34" charset="0"/>
              </a:rPr>
              <a:t>Ευχαριστώ  πολύ    για την προσοχή σας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6401" t="21928" r="64893" b="18242"/>
          <a:stretch>
            <a:fillRect/>
          </a:stretch>
        </p:blipFill>
        <p:spPr bwMode="auto">
          <a:xfrm>
            <a:off x="2843808" y="332656"/>
            <a:ext cx="3816424" cy="5369314"/>
          </a:xfrm>
          <a:prstGeom prst="rect">
            <a:avLst/>
          </a:prstGeom>
          <a:ln>
            <a:solidFill>
              <a:schemeClr val="tx2">
                <a:lumMod val="75000"/>
              </a:schemeClr>
            </a:solidFill>
          </a:ln>
          <a:effectLst>
            <a:glow rad="63500">
              <a:schemeClr val="accent4">
                <a:satMod val="175000"/>
                <a:alpha val="40000"/>
              </a:schemeClr>
            </a:glow>
            <a:outerShdw blurRad="292100" dist="139700" dir="2700000" algn="tl" rotWithShape="0">
              <a:srgbClr val="333333">
                <a:alpha val="65000"/>
              </a:srgbClr>
            </a:outerShdw>
          </a:effectLst>
        </p:spPr>
      </p:pic>
      <p:pic>
        <p:nvPicPr>
          <p:cNvPr id="4" name="3 - Εικόνα" descr="1.png"/>
          <p:cNvPicPr>
            <a:picLocks noChangeAspect="1"/>
          </p:cNvPicPr>
          <p:nvPr/>
        </p:nvPicPr>
        <p:blipFill>
          <a:blip r:embed="rId4"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
            </a:r>
            <a:br>
              <a:rPr lang="el-GR" sz="4000" dirty="0" smtClean="0"/>
            </a:b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Υψηλή </a:t>
            </a:r>
            <a:r>
              <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θερμοκρασία (&gt; 90°C</a:t>
            </a: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67544" y="1340768"/>
            <a:ext cx="8229600" cy="4569371"/>
          </a:xfrm>
        </p:spPr>
        <p:txBody>
          <a:bodyPr>
            <a:normAutofit fontScale="92500" lnSpcReduction="10000"/>
          </a:bodyPr>
          <a:lstStyle/>
          <a:p>
            <a:pPr marL="177800" indent="-177800" algn="just"/>
            <a:r>
              <a:rPr lang="el-GR" sz="2000" dirty="0"/>
              <a:t>H Δ.Ε.Η. Α.Ε</a:t>
            </a:r>
            <a:r>
              <a:rPr lang="el-GR" sz="2000" dirty="0" smtClean="0"/>
              <a:t>. (Δ.Ε.Η. ΑΝΑΝΕΩΣΙΜΕΣ Α.Ε.) </a:t>
            </a:r>
            <a:r>
              <a:rPr lang="el-GR" sz="2000" dirty="0"/>
              <a:t>έχει μισθώσει το δικαίωμα έρευνας και εκμετάλλευσης γεωθερμικού δυναμικού, με σκοπό την ηλεκτροπαραγωγή, σε 4 περιοχές της χώρας (</a:t>
            </a:r>
            <a:r>
              <a:rPr lang="el-GR" sz="2000" b="1" dirty="0"/>
              <a:t>Λέσβο- Μήλο/Κίμωλο/</a:t>
            </a:r>
            <a:r>
              <a:rPr lang="el-GR" sz="2000" b="1" dirty="0" err="1"/>
              <a:t>Πολύαιγο-</a:t>
            </a:r>
            <a:r>
              <a:rPr lang="el-GR" sz="2000" b="1" dirty="0"/>
              <a:t> Νίσυρο- Μέθανα</a:t>
            </a:r>
            <a:r>
              <a:rPr lang="el-GR" sz="2000" dirty="0"/>
              <a:t>). </a:t>
            </a:r>
            <a:endParaRPr lang="el-GR" sz="2000" dirty="0" smtClean="0"/>
          </a:p>
          <a:p>
            <a:pPr marL="173038" lvl="0" indent="0" algn="just">
              <a:buNone/>
            </a:pPr>
            <a:r>
              <a:rPr lang="el-GR" sz="2000" b="1" dirty="0" smtClean="0"/>
              <a:t>Μέθανα</a:t>
            </a:r>
            <a:r>
              <a:rPr lang="el-GR" sz="2000" dirty="0" smtClean="0"/>
              <a:t>  με ΥΑ το 2000 εκμισθώθηκε  στη ΔΕΗ του δικαιώματος αναζήτησης, έρευνας και εκμετάλλευσης του Γεωθερμικού Δυναμικού Μέσης/Υψηλής ενθαλπίας της Χερσονήσου των Μεθάνων. Διάρκεια μίσθωσης 30ετής (+5) με δυνατότητα 20ετούς παράτασης.</a:t>
            </a:r>
          </a:p>
          <a:p>
            <a:pPr marL="177800" indent="0" algn="just">
              <a:buNone/>
            </a:pPr>
            <a:r>
              <a:rPr lang="el-GR" sz="2000" dirty="0" smtClean="0"/>
              <a:t>Από την έναρξη των μισθώσεων έως σήμερα έχει αντικειμενικά γίνει ελάχιστη πρόοδος στην έρευνα και στην αξιοποίηση των πεδίων.</a:t>
            </a:r>
            <a:r>
              <a:rPr lang="en-US" sz="2000" dirty="0" smtClean="0"/>
              <a:t> </a:t>
            </a:r>
            <a:r>
              <a:rPr lang="el-GR" sz="2000" dirty="0" smtClean="0"/>
              <a:t>Πρόσφατα ξεκίνησαν προσπάθειες με σκοπό την αξιοποίηση.  </a:t>
            </a:r>
          </a:p>
          <a:p>
            <a:pPr marL="177800" indent="-177800" algn="just"/>
            <a:r>
              <a:rPr lang="el-GR" sz="2000" dirty="0" smtClean="0"/>
              <a:t>Πέρα από τις ιδιαιτερότητες των μισθώσεων της ΔΕΗ ΑΝ., για τις οποίες δεν απαιτείται κάποια ιδιαίτερη νομοθετική ρύθμιση ώστε να υλοποιήσει τις υποχρεώσεις της η ΔΕΗ ΑΝ., θα πρέπει να γίνουν αλλαγές που θα επιτρέψουν τη τροποποίηση της σχετικής ΥΑ για τις διαγωνιστικές διαδικασίες, ώστε να προστατεύεται η πολιτεία  και οι σοβαροί επενδυτές.</a:t>
            </a:r>
            <a:endParaRPr lang="el-GR" sz="2000"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r>
              <a:rPr lang="el-GR" sz="4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Χαμηλή </a:t>
            </a:r>
            <a:r>
              <a:rPr lang="el-GR"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θερμοκρασία (&lt; 90°C</a:t>
            </a:r>
            <a:r>
              <a:rPr lang="el-GR" sz="4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a:t>
            </a:r>
            <a:endParaRPr lang="el-GR" dirty="0"/>
          </a:p>
        </p:txBody>
      </p:sp>
      <p:sp>
        <p:nvSpPr>
          <p:cNvPr id="3" name="2 - Θέση περιεχομένου"/>
          <p:cNvSpPr>
            <a:spLocks noGrp="1"/>
          </p:cNvSpPr>
          <p:nvPr>
            <p:ph idx="1"/>
          </p:nvPr>
        </p:nvSpPr>
        <p:spPr>
          <a:xfrm>
            <a:off x="457200" y="1124744"/>
            <a:ext cx="8229600" cy="5001419"/>
          </a:xfrm>
        </p:spPr>
        <p:txBody>
          <a:bodyPr>
            <a:normAutofit/>
          </a:bodyPr>
          <a:lstStyle/>
          <a:p>
            <a:pPr algn="just"/>
            <a:r>
              <a:rPr lang="el-GR" dirty="0" smtClean="0"/>
              <a:t>Έχουν καθοριστεί 25 βεβαιωμένα πεδία και 18 πιθανά πεδία χαμηλής θερμοκρασίας (43 συν.) από το 2005 μέχρι σήμερα,  και έχουμε 11 γόνιμους διαγωνισμούς σε πεδία ή τμήματά τους για έρευνα ή διαχείριση. </a:t>
            </a:r>
          </a:p>
          <a:p>
            <a:pPr algn="just"/>
            <a:r>
              <a:rPr lang="el-GR" dirty="0" smtClean="0"/>
              <a:t>Υπολογίζεται ότι αξιοποιείται σήμερα λιγότερο από το 10% του βεβαιωμένου δυναμικού. </a:t>
            </a:r>
          </a:p>
          <a:p>
            <a:pPr algn="just"/>
            <a:endParaRPr lang="el-GR" dirty="0" smtClean="0"/>
          </a:p>
          <a:p>
            <a:endParaRPr lang="el-GR" dirty="0"/>
          </a:p>
        </p:txBody>
      </p:sp>
      <p:pic>
        <p:nvPicPr>
          <p:cNvPr id="4" name="3 - Εικόνα" descr="1.png"/>
          <p:cNvPicPr>
            <a:picLocks noChangeAspect="1"/>
          </p:cNvPicPr>
          <p:nvPr/>
        </p:nvPicPr>
        <p:blipFill>
          <a:blip r:embed="rId2"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Χαμηλή θερμοκρασία (&lt; 90°C) 2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908721"/>
            <a:ext cx="8229600" cy="4464496"/>
          </a:xfrm>
        </p:spPr>
        <p:txBody>
          <a:bodyPr>
            <a:noAutofit/>
          </a:bodyPr>
          <a:lstStyle/>
          <a:p>
            <a:pPr marL="0" indent="0" algn="just">
              <a:buNone/>
            </a:pPr>
            <a:r>
              <a:rPr lang="el-GR" sz="2000" dirty="0" smtClean="0"/>
              <a:t>Ο ισχύων νόμος 3175/2003 προβλέπει την ολοκλήρωση της έρευνας για την πλήρη γνώση ενός γ/θ πεδίου και το χαρακτηρισμό του ως «βεβαιωμένου πεδίου», και στη συνέχεια τις εργασίες για τη διαχείριση του πεδίου με τελικό σκοπό την αξιοποίησή του. Προκύπτουν δύο βασικά προβλήματα:</a:t>
            </a:r>
          </a:p>
          <a:p>
            <a:pPr marL="177800" indent="0" algn="just"/>
            <a:r>
              <a:rPr lang="el-GR" sz="2000" dirty="0" smtClean="0"/>
              <a:t>Ο χαρακτηρισμός ενός πεδίου ως  «βεβαιωμένο» είναι πλασματικός αφού στην ουσία πρόκειται για πεδίο με βεβαιωμένα χαρακτηριστικά. </a:t>
            </a:r>
          </a:p>
          <a:p>
            <a:pPr marL="177800" indent="0" algn="just"/>
            <a:r>
              <a:rPr lang="el-GR" sz="2000" dirty="0" smtClean="0"/>
              <a:t>Αναζητείται διαχειριστής ό οποίος θα διαθέσει σημαντικά κεφάλαια για την υποδομή, ώστε να έρθουν επενδύσεις. Αυτό το σχήμα, μετά από 14 χρόνια, δεν είχε επιτυχία αφού το επενδυτικό ρίσκο είναι ιδιαίτερα υψηλό.</a:t>
            </a:r>
          </a:p>
          <a:p>
            <a:pPr marL="0" indent="0" algn="just">
              <a:buNone/>
            </a:pPr>
            <a:r>
              <a:rPr lang="el-GR" sz="2000" dirty="0" smtClean="0"/>
              <a:t>Επιπλέον στη πράξη σήμερα  </a:t>
            </a:r>
            <a:r>
              <a:rPr lang="el-GR" sz="2000" u="sng" dirty="0" smtClean="0"/>
              <a:t>δεν γίνεται διαχείριση</a:t>
            </a:r>
            <a:r>
              <a:rPr lang="el-GR" sz="2000" dirty="0" smtClean="0"/>
              <a:t> σε κανένα πεδίο. Να υπενθυμίσουμε τις κατατμήσεις πεδίων. </a:t>
            </a:r>
            <a:endParaRPr lang="el-GR" sz="2000"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778098"/>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Ιαματικοί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Πόροι  άνω των </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30°C</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57200" y="1052736"/>
            <a:ext cx="8229600" cy="5073427"/>
          </a:xfrm>
        </p:spPr>
        <p:txBody>
          <a:bodyPr>
            <a:normAutofit fontScale="92500" lnSpcReduction="20000"/>
          </a:bodyPr>
          <a:lstStyle/>
          <a:p>
            <a:pPr algn="just"/>
            <a:r>
              <a:rPr lang="el-GR" sz="2600" dirty="0" smtClean="0"/>
              <a:t>Υπάρχουν πολλοί ιαματικοί </a:t>
            </a:r>
            <a:r>
              <a:rPr lang="el-GR" sz="2600" dirty="0"/>
              <a:t>πόροι με θερμοκρασία του νερού πάνω από </a:t>
            </a:r>
            <a:r>
              <a:rPr lang="el-GR" sz="2600" dirty="0" smtClean="0"/>
              <a:t>30°C.</a:t>
            </a:r>
            <a:endParaRPr lang="el-GR" sz="2600" dirty="0"/>
          </a:p>
          <a:p>
            <a:pPr algn="just"/>
            <a:r>
              <a:rPr lang="el-GR" sz="2600" dirty="0" smtClean="0"/>
              <a:t>Δεν έχουν καθοριστεί οι ζώνες προστασίας των ιαματικών φυσικών πόρων, με ΠΔ σύμφωνα με τις διατάξεις του  </a:t>
            </a:r>
            <a:r>
              <a:rPr lang="el-GR" sz="2600" dirty="0" err="1" smtClean="0"/>
              <a:t>αρθ</a:t>
            </a:r>
            <a:r>
              <a:rPr lang="el-GR" sz="2600" dirty="0" smtClean="0"/>
              <a:t>. 9 του νόμου 3498/2006 «Ανάπτυξη ιαματικού τουρισμού και λοιπές διατάξεις», με αποτέλεσμα να παρουσιάζονται, μεταξύ άλλων, προβλήματα και στην αξιοποίηση των γεωθερμικών πεδίων.</a:t>
            </a:r>
          </a:p>
          <a:p>
            <a:pPr algn="just"/>
            <a:r>
              <a:rPr lang="el-GR" sz="2600" dirty="0" smtClean="0"/>
              <a:t>Επίσης καταγράφονται φαινόμενα σπατάλης σημαντικού ποσού ενέργειας το οποίο αν αξιοποιηθεί θα εξοικονομήσει πόρους για επένδυση σε άλλους τομείς. Για παράδειγμα, θερμό νερό απορρίπτεται μέχρις ότου η θερμοκρασία του φτάσει στα επιθυμητά για τους λουόμενους επίπεδα. Η σχετική κανονιστική ΥΑ από τον Υπουργό Τουριστικής Ανάπτυξης δεν έχει εκδοθεί.</a:t>
            </a:r>
          </a:p>
          <a:p>
            <a:endParaRPr lang="el-GR" dirty="0"/>
          </a:p>
          <a:p>
            <a:endParaRPr lang="el-GR" dirty="0"/>
          </a:p>
        </p:txBody>
      </p:sp>
      <p:pic>
        <p:nvPicPr>
          <p:cNvPr id="4" name="3 - Εικόνα" descr="1.png"/>
          <p:cNvPicPr>
            <a:picLocks noChangeAspect="1"/>
          </p:cNvPicPr>
          <p:nvPr/>
        </p:nvPicPr>
        <p:blipFill>
          <a:blip r:embed="rId3" cstate="print"/>
          <a:stretch>
            <a:fillRect/>
          </a:stretch>
        </p:blipFill>
        <p:spPr>
          <a:xfrm>
            <a:off x="179512" y="5949280"/>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0106"/>
          </a:xfrm>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Ιαματικοί Πόροι ΓΕΩΤΕΕ</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0" y="908720"/>
            <a:ext cx="8964488" cy="5073427"/>
          </a:xfrm>
        </p:spPr>
        <p:txBody>
          <a:bodyPr>
            <a:noAutofit/>
          </a:bodyPr>
          <a:lstStyle/>
          <a:p>
            <a:pPr marL="93663" indent="-93663" algn="just">
              <a:buNone/>
            </a:pPr>
            <a:r>
              <a:rPr lang="el-GR" sz="2200" dirty="0" smtClean="0"/>
              <a:t>« Όσον αφορά τα ιαματικά λουτρά στην περιοχή μας εντοπίζονται ένα πλήθος αυτών, μερικά των οποίων είναι αξιόλογα, που όμως </a:t>
            </a:r>
            <a:r>
              <a:rPr lang="el-GR" sz="2200" u="sng" dirty="0" smtClean="0"/>
              <a:t>ούτε τις απαραίτητες υποδομές διαθέτουν αλλά ούτε και τις απαιτούμενες (διεθνώς αποδεκτές) υπηρεσίες μπορούν να προσφέρουν</a:t>
            </a:r>
            <a:r>
              <a:rPr lang="el-GR" sz="2200" dirty="0" smtClean="0"/>
              <a:t>. Έτσι χάνονται στην αφάνεια, διατηρούν έναν μόνο τοπικό χαρακτήρα και σε καμία περίπτωση δεν μπορούν να ανταγωνισθούν ιαματικά λουτρά από άλλες χώρες…….</a:t>
            </a:r>
          </a:p>
          <a:p>
            <a:pPr marL="93663" indent="-93663" algn="just">
              <a:buNone/>
            </a:pPr>
            <a:r>
              <a:rPr lang="el-GR" sz="2200" dirty="0" smtClean="0"/>
              <a:t> Αντίθετα στη δυνατότητα ανάπτυξης των ιαματικών λουτρών λειτουργεί και η πολυδιάσπαση που παρατηρείται στην περιοχή μας. Αντί να έχουμε ιαματικά λουτρά υψηλών απαιτήσεων σε ένα μόνο σημείο, όπου όμως θα φροντίσουμε τις υποδομές και τις προσφερόμενες υπηρεσίες, προσφέρουμε το ίδιο προϊόν και σε πολλές άλλες τοποθεσίες με τις γνωστές υπηρεσίες.» </a:t>
            </a:r>
          </a:p>
          <a:p>
            <a:pPr>
              <a:buNone/>
            </a:pPr>
            <a:r>
              <a:rPr lang="el-GR" sz="2200" dirty="0" smtClean="0"/>
              <a:t>       </a:t>
            </a:r>
            <a:r>
              <a:rPr lang="el-GR" sz="2200" b="1" dirty="0" smtClean="0"/>
              <a:t>ΓΕΩΤΕΕ Παράρτημα Ανατολικής Μακεδονίας </a:t>
            </a:r>
          </a:p>
        </p:txBody>
      </p:sp>
      <p:pic>
        <p:nvPicPr>
          <p:cNvPr id="4" name="3 - Εικόνα" descr="1.png"/>
          <p:cNvPicPr>
            <a:picLocks noChangeAspect="1"/>
          </p:cNvPicPr>
          <p:nvPr/>
        </p:nvPicPr>
        <p:blipFill>
          <a:blip r:embed="rId3" cstate="print"/>
          <a:stretch>
            <a:fillRect/>
          </a:stretch>
        </p:blipFill>
        <p:spPr>
          <a:xfrm>
            <a:off x="0" y="5877272"/>
            <a:ext cx="8784976" cy="720080"/>
          </a:xfrm>
          <a:prstGeom prst="rect">
            <a:avLst/>
          </a:prstGeom>
          <a:ln>
            <a:solidFill>
              <a:schemeClr val="tx2">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5923</TotalTime>
  <Words>2164</Words>
  <Application>Microsoft Office PowerPoint</Application>
  <PresentationFormat>Προβολή στην οθόνη (4:3)</PresentationFormat>
  <Paragraphs>165</Paragraphs>
  <Slides>36</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36</vt:i4>
      </vt:variant>
    </vt:vector>
  </HeadingPairs>
  <TitlesOfParts>
    <vt:vector size="38" baseType="lpstr">
      <vt:lpstr>Θέμα του Office</vt:lpstr>
      <vt:lpstr>Προσαρμοσμένη σχεδίαση</vt:lpstr>
      <vt:lpstr>ΠΡΟΤΑΣΕΙΣ  ΓΙΑ ΤΟ ΝΕΟ ΘΕΣΜΙΚΟ ΠΛΑΙΣΙΟ ΑΞΙΟΠΟΙΗΣΗΣ ΤΗΣ ΓΕΩΘΕΡΜΙΑΣ</vt:lpstr>
      <vt:lpstr>Τι είναι γεωθερμική ενέργεια;</vt:lpstr>
      <vt:lpstr>Γεωθερμία στην Ελλάδα</vt:lpstr>
      <vt:lpstr>Διαφάνεια 4</vt:lpstr>
      <vt:lpstr> Υψηλή θερμοκρασία (&gt; 90°C)  </vt:lpstr>
      <vt:lpstr>Χαμηλή θερμοκρασία (&lt; 90°C) 1</vt:lpstr>
      <vt:lpstr>Χαμηλή θερμοκρασία (&lt; 90°C) 2  </vt:lpstr>
      <vt:lpstr>Ιαματικοί Πόροι  άνω των 30°C</vt:lpstr>
      <vt:lpstr>Ιαματικοί Πόροι ΓΕΩΤΕΕ</vt:lpstr>
      <vt:lpstr>Σημερινή κατάσταση Αντλίες θερμότητας Υπολογιζόμενα στοιχεία 2014  Αριθμός μονάδων:                                                      2532 Συνολική εγκατεστημένη ισχύς:                         5 MW(th) Συνολική ετήσια παραγόμενη ενέργεια:   177.500 MWh</vt:lpstr>
      <vt:lpstr>Επιστημονικές αναφορές </vt:lpstr>
      <vt:lpstr>Βασικές αρχές </vt:lpstr>
      <vt:lpstr>ΠΡΟΤΕΙΝΟΜΕΝΟ ΣΧΕΔΙΟ ΝΟΜΟΥ 1 </vt:lpstr>
      <vt:lpstr>ΠΡΟΤΕΙΝΟΜΕΝΟ ΣΧΕΔΙΟ ΝΟΜΟΥ 2</vt:lpstr>
      <vt:lpstr>ΠΡΟΤΕΙΝΟΜΕΝΟ ΣΧΕΔΙΟ ΝΟΜΟΥ 3</vt:lpstr>
      <vt:lpstr>ΠΡΟΤΕΙΝΟΜΕΝΟ ΣΧΕΔΙΟ ΝΟΜΟΥ 4</vt:lpstr>
      <vt:lpstr>ΠΡΟΤΕΙΝΟΜΕΝΟ ΣΧΕΔΙΟ ΝΟΜΟΥ 5 </vt:lpstr>
      <vt:lpstr>ΠΡΟΤΕΙΝΟΜΕΝΟ ΣΧΕΔΙΟ ΝΟΜΟΥ 6 </vt:lpstr>
      <vt:lpstr>Κέρδη στην υψηλή θερμοκρασία 1</vt:lpstr>
      <vt:lpstr>Κέρδη στην υψηλή θερμοκρασία 1</vt:lpstr>
      <vt:lpstr>Εφαρμογές στο εξωτερικό</vt:lpstr>
      <vt:lpstr>Διαφάνεια 22</vt:lpstr>
      <vt:lpstr>Ενεργειακοί συνεταιρισμοί</vt:lpstr>
      <vt:lpstr>ΕΡΩΤΗΜΑ</vt:lpstr>
      <vt:lpstr>ΠΡΟΤΕΙΝΟΜΕΝΟ ΣΧΕΔΙΟ ΝΟΜΟΥ 7 Ενεργειακά συστήματα θέρμανσης ή ψύξης</vt:lpstr>
      <vt:lpstr>Ενεργειακά συστήματα θέρμανσης ή ψύξης Τι ισχύει σήμερα </vt:lpstr>
      <vt:lpstr>Χρηματοδοτήσεις</vt:lpstr>
      <vt:lpstr>Ορθή αξιοποίηση</vt:lpstr>
      <vt:lpstr>Επισημάνσεις</vt:lpstr>
      <vt:lpstr>Διαφάνεια 30</vt:lpstr>
      <vt:lpstr>Διαφάνεια 31</vt:lpstr>
      <vt:lpstr>Διαφάνεια 32</vt:lpstr>
      <vt:lpstr>Miskolc Ουγγαρία</vt:lpstr>
      <vt:lpstr>Αζόρες (Πορτογαλία)</vt:lpstr>
      <vt:lpstr>http://www.bluelagoon.com/resources/2014/tour/tour.html?iframe=true&amp;width=100%25&amp;height=90 </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Προτάσεις για ανάπτυξης της γεωθερμίας χαμηλής θερμοκρασίας</dc:title>
  <dc:creator>georgalasl</dc:creator>
  <cp:lastModifiedBy>Maria</cp:lastModifiedBy>
  <cp:revision>401</cp:revision>
  <dcterms:created xsi:type="dcterms:W3CDTF">2016-05-16T09:30:17Z</dcterms:created>
  <dcterms:modified xsi:type="dcterms:W3CDTF">2017-06-02T16:27:18Z</dcterms:modified>
</cp:coreProperties>
</file>