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3" r:id="rId3"/>
  </p:sldMasterIdLst>
  <p:notesMasterIdLst>
    <p:notesMasterId r:id="rId38"/>
  </p:notesMasterIdLst>
  <p:handoutMasterIdLst>
    <p:handoutMasterId r:id="rId39"/>
  </p:handoutMasterIdLst>
  <p:sldIdLst>
    <p:sldId id="285" r:id="rId4"/>
    <p:sldId id="272" r:id="rId5"/>
    <p:sldId id="274" r:id="rId6"/>
    <p:sldId id="276" r:id="rId7"/>
    <p:sldId id="273" r:id="rId8"/>
    <p:sldId id="278" r:id="rId9"/>
    <p:sldId id="270" r:id="rId10"/>
    <p:sldId id="325" r:id="rId11"/>
    <p:sldId id="339" r:id="rId12"/>
    <p:sldId id="281" r:id="rId13"/>
    <p:sldId id="338" r:id="rId14"/>
    <p:sldId id="279" r:id="rId15"/>
    <p:sldId id="296" r:id="rId16"/>
    <p:sldId id="290" r:id="rId17"/>
    <p:sldId id="292" r:id="rId18"/>
    <p:sldId id="297" r:id="rId19"/>
    <p:sldId id="306" r:id="rId20"/>
    <p:sldId id="344" r:id="rId21"/>
    <p:sldId id="330" r:id="rId22"/>
    <p:sldId id="331" r:id="rId23"/>
    <p:sldId id="332" r:id="rId24"/>
    <p:sldId id="333" r:id="rId25"/>
    <p:sldId id="334" r:id="rId26"/>
    <p:sldId id="335" r:id="rId27"/>
    <p:sldId id="336" r:id="rId28"/>
    <p:sldId id="337" r:id="rId29"/>
    <p:sldId id="318" r:id="rId30"/>
    <p:sldId id="329" r:id="rId31"/>
    <p:sldId id="320" r:id="rId32"/>
    <p:sldId id="321" r:id="rId33"/>
    <p:sldId id="322" r:id="rId34"/>
    <p:sldId id="323" r:id="rId35"/>
    <p:sldId id="341" r:id="rId36"/>
    <p:sldId id="343"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o maro" initials="mm" lastIdx="1" clrIdx="0">
    <p:extLst>
      <p:ext uri="{19B8F6BF-5375-455C-9EA6-DF929625EA0E}">
        <p15:presenceInfo xmlns:p15="http://schemas.microsoft.com/office/powerpoint/2012/main" userId="11f93d0df5ad6cc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869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16" autoAdjust="0"/>
    <p:restoredTop sz="91648" autoAdjust="0"/>
  </p:normalViewPr>
  <p:slideViewPr>
    <p:cSldViewPr>
      <p:cViewPr>
        <p:scale>
          <a:sx n="73" d="100"/>
          <a:sy n="73" d="100"/>
        </p:scale>
        <p:origin x="701" y="43"/>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48" d="100"/>
          <a:sy n="48" d="100"/>
        </p:scale>
        <p:origin x="974"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E593B8-B15A-4972-92BF-447D11345FCF}" type="datetimeFigureOut">
              <a:rPr lang="el-GR" smtClean="0"/>
              <a:t>3/6/2017</a:t>
            </a:fld>
            <a:endParaRPr lang="el-G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EFEE6E-AEAD-42F1-A91B-3B0BB709A691}" type="slidenum">
              <a:rPr lang="el-GR" smtClean="0"/>
              <a:t>‹#›</a:t>
            </a:fld>
            <a:endParaRPr lang="el-GR" dirty="0"/>
          </a:p>
        </p:txBody>
      </p:sp>
    </p:spTree>
    <p:extLst>
      <p:ext uri="{BB962C8B-B14F-4D97-AF65-F5344CB8AC3E}">
        <p14:creationId xmlns:p14="http://schemas.microsoft.com/office/powerpoint/2010/main" val="39257423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88246E-42A3-4BBE-A9B8-2ACC6C716811}" type="datetimeFigureOut">
              <a:rPr lang="en-US" smtClean="0"/>
              <a:t>6/3/2017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99272E-650B-40B0-AF47-036C7276BA43}" type="slidenum">
              <a:rPr lang="en-US" smtClean="0"/>
              <a:t>‹#›</a:t>
            </a:fld>
            <a:endParaRPr lang="en-US" dirty="0"/>
          </a:p>
        </p:txBody>
      </p:sp>
    </p:spTree>
    <p:extLst>
      <p:ext uri="{BB962C8B-B14F-4D97-AF65-F5344CB8AC3E}">
        <p14:creationId xmlns:p14="http://schemas.microsoft.com/office/powerpoint/2010/main" val="604689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6/3/2017 11:43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Trebuchet MS" pitchFamily="34" charset="0"/>
              </a:rPr>
              <a:t>© 2008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a:p>
            <a:endParaRPr lang="en-US" sz="500" dirty="0">
              <a:latin typeface="Trebuchet MS"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7</a:t>
            </a:fld>
            <a:endParaRPr lang="en-US" dirty="0"/>
          </a:p>
        </p:txBody>
      </p:sp>
    </p:spTree>
    <p:extLst>
      <p:ext uri="{BB962C8B-B14F-4D97-AF65-F5344CB8AC3E}">
        <p14:creationId xmlns:p14="http://schemas.microsoft.com/office/powerpoint/2010/main" val="4258808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C899272E-650B-40B0-AF47-036C7276BA43}" type="slidenum">
              <a:rPr lang="en-US" smtClean="0"/>
              <a:t>9</a:t>
            </a:fld>
            <a:endParaRPr lang="en-US" dirty="0"/>
          </a:p>
        </p:txBody>
      </p:sp>
    </p:spTree>
    <p:extLst>
      <p:ext uri="{BB962C8B-B14F-4D97-AF65-F5344CB8AC3E}">
        <p14:creationId xmlns:p14="http://schemas.microsoft.com/office/powerpoint/2010/main" val="514990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C899272E-650B-40B0-AF47-036C7276BA43}" type="slidenum">
              <a:rPr lang="en-US" smtClean="0"/>
              <a:t>11</a:t>
            </a:fld>
            <a:endParaRPr lang="en-US" dirty="0"/>
          </a:p>
        </p:txBody>
      </p:sp>
    </p:spTree>
    <p:extLst>
      <p:ext uri="{BB962C8B-B14F-4D97-AF65-F5344CB8AC3E}">
        <p14:creationId xmlns:p14="http://schemas.microsoft.com/office/powerpoint/2010/main" val="3071562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9300" indent="-287338">
              <a:spcBef>
                <a:spcPct val="30000"/>
              </a:spcBef>
              <a:defRPr sz="1200">
                <a:solidFill>
                  <a:schemeClr val="tx1"/>
                </a:solidFill>
                <a:latin typeface="Arial" panose="020B0604020202020204" pitchFamily="34" charset="0"/>
              </a:defRPr>
            </a:lvl2pPr>
            <a:lvl3pPr marL="1152525" indent="-230188">
              <a:spcBef>
                <a:spcPct val="30000"/>
              </a:spcBef>
              <a:defRPr sz="1200">
                <a:solidFill>
                  <a:schemeClr val="tx1"/>
                </a:solidFill>
                <a:latin typeface="Arial" panose="020B0604020202020204" pitchFamily="34" charset="0"/>
              </a:defRPr>
            </a:lvl3pPr>
            <a:lvl4pPr marL="1614488" indent="-230188">
              <a:spcBef>
                <a:spcPct val="30000"/>
              </a:spcBef>
              <a:defRPr sz="1200">
                <a:solidFill>
                  <a:schemeClr val="tx1"/>
                </a:solidFill>
                <a:latin typeface="Arial" panose="020B0604020202020204" pitchFamily="34" charset="0"/>
              </a:defRPr>
            </a:lvl4pPr>
            <a:lvl5pPr marL="2076450" indent="-230188">
              <a:spcBef>
                <a:spcPct val="30000"/>
              </a:spcBef>
              <a:defRPr sz="1200">
                <a:solidFill>
                  <a:schemeClr val="tx1"/>
                </a:solidFill>
                <a:latin typeface="Arial" panose="020B0604020202020204" pitchFamily="34" charset="0"/>
              </a:defRPr>
            </a:lvl5pPr>
            <a:lvl6pPr marL="2533650" indent="-230188" eaLnBrk="0" fontAlgn="base" hangingPunct="0">
              <a:spcBef>
                <a:spcPct val="30000"/>
              </a:spcBef>
              <a:spcAft>
                <a:spcPct val="0"/>
              </a:spcAft>
              <a:defRPr sz="1200">
                <a:solidFill>
                  <a:schemeClr val="tx1"/>
                </a:solidFill>
                <a:latin typeface="Arial" panose="020B0604020202020204" pitchFamily="34" charset="0"/>
              </a:defRPr>
            </a:lvl6pPr>
            <a:lvl7pPr marL="2990850" indent="-230188" eaLnBrk="0" fontAlgn="base" hangingPunct="0">
              <a:spcBef>
                <a:spcPct val="30000"/>
              </a:spcBef>
              <a:spcAft>
                <a:spcPct val="0"/>
              </a:spcAft>
              <a:defRPr sz="1200">
                <a:solidFill>
                  <a:schemeClr val="tx1"/>
                </a:solidFill>
                <a:latin typeface="Arial" panose="020B0604020202020204" pitchFamily="34" charset="0"/>
              </a:defRPr>
            </a:lvl7pPr>
            <a:lvl8pPr marL="3448050" indent="-230188" eaLnBrk="0" fontAlgn="base" hangingPunct="0">
              <a:spcBef>
                <a:spcPct val="30000"/>
              </a:spcBef>
              <a:spcAft>
                <a:spcPct val="0"/>
              </a:spcAft>
              <a:defRPr sz="1200">
                <a:solidFill>
                  <a:schemeClr val="tx1"/>
                </a:solidFill>
                <a:latin typeface="Arial" panose="020B0604020202020204" pitchFamily="34" charset="0"/>
              </a:defRPr>
            </a:lvl8pPr>
            <a:lvl9pPr marL="3905250" indent="-2301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9CA5DF4-32B8-4129-A1E6-A43F1405F21F}" type="slidenum">
              <a:rPr lang="el-GR" altLang="el-GR" smtClean="0"/>
              <a:pPr>
                <a:spcBef>
                  <a:spcPct val="0"/>
                </a:spcBef>
              </a:pPr>
              <a:t>14</a:t>
            </a:fld>
            <a:endParaRPr lang="el-GR" altLang="el-GR" dirty="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l-GR" dirty="0" smtClean="0"/>
          </a:p>
        </p:txBody>
      </p:sp>
    </p:spTree>
    <p:extLst>
      <p:ext uri="{BB962C8B-B14F-4D97-AF65-F5344CB8AC3E}">
        <p14:creationId xmlns:p14="http://schemas.microsoft.com/office/powerpoint/2010/main" val="3181323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9300" indent="-287338">
              <a:spcBef>
                <a:spcPct val="30000"/>
              </a:spcBef>
              <a:defRPr sz="1200">
                <a:solidFill>
                  <a:schemeClr val="tx1"/>
                </a:solidFill>
                <a:latin typeface="Arial" panose="020B0604020202020204" pitchFamily="34" charset="0"/>
              </a:defRPr>
            </a:lvl2pPr>
            <a:lvl3pPr marL="1152525" indent="-230188">
              <a:spcBef>
                <a:spcPct val="30000"/>
              </a:spcBef>
              <a:defRPr sz="1200">
                <a:solidFill>
                  <a:schemeClr val="tx1"/>
                </a:solidFill>
                <a:latin typeface="Arial" panose="020B0604020202020204" pitchFamily="34" charset="0"/>
              </a:defRPr>
            </a:lvl3pPr>
            <a:lvl4pPr marL="1614488" indent="-230188">
              <a:spcBef>
                <a:spcPct val="30000"/>
              </a:spcBef>
              <a:defRPr sz="1200">
                <a:solidFill>
                  <a:schemeClr val="tx1"/>
                </a:solidFill>
                <a:latin typeface="Arial" panose="020B0604020202020204" pitchFamily="34" charset="0"/>
              </a:defRPr>
            </a:lvl4pPr>
            <a:lvl5pPr marL="2076450" indent="-230188">
              <a:spcBef>
                <a:spcPct val="30000"/>
              </a:spcBef>
              <a:defRPr sz="1200">
                <a:solidFill>
                  <a:schemeClr val="tx1"/>
                </a:solidFill>
                <a:latin typeface="Arial" panose="020B0604020202020204" pitchFamily="34" charset="0"/>
              </a:defRPr>
            </a:lvl5pPr>
            <a:lvl6pPr marL="2533650" indent="-230188" eaLnBrk="0" fontAlgn="base" hangingPunct="0">
              <a:spcBef>
                <a:spcPct val="30000"/>
              </a:spcBef>
              <a:spcAft>
                <a:spcPct val="0"/>
              </a:spcAft>
              <a:defRPr sz="1200">
                <a:solidFill>
                  <a:schemeClr val="tx1"/>
                </a:solidFill>
                <a:latin typeface="Arial" panose="020B0604020202020204" pitchFamily="34" charset="0"/>
              </a:defRPr>
            </a:lvl6pPr>
            <a:lvl7pPr marL="2990850" indent="-230188" eaLnBrk="0" fontAlgn="base" hangingPunct="0">
              <a:spcBef>
                <a:spcPct val="30000"/>
              </a:spcBef>
              <a:spcAft>
                <a:spcPct val="0"/>
              </a:spcAft>
              <a:defRPr sz="1200">
                <a:solidFill>
                  <a:schemeClr val="tx1"/>
                </a:solidFill>
                <a:latin typeface="Arial" panose="020B0604020202020204" pitchFamily="34" charset="0"/>
              </a:defRPr>
            </a:lvl7pPr>
            <a:lvl8pPr marL="3448050" indent="-230188" eaLnBrk="0" fontAlgn="base" hangingPunct="0">
              <a:spcBef>
                <a:spcPct val="30000"/>
              </a:spcBef>
              <a:spcAft>
                <a:spcPct val="0"/>
              </a:spcAft>
              <a:defRPr sz="1200">
                <a:solidFill>
                  <a:schemeClr val="tx1"/>
                </a:solidFill>
                <a:latin typeface="Arial" panose="020B0604020202020204" pitchFamily="34" charset="0"/>
              </a:defRPr>
            </a:lvl8pPr>
            <a:lvl9pPr marL="3905250" indent="-2301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EA15B75-85D8-4755-BA31-D8CF0CCAC72E}" type="slidenum">
              <a:rPr lang="el-GR" altLang="el-GR" smtClean="0"/>
              <a:pPr>
                <a:spcBef>
                  <a:spcPct val="0"/>
                </a:spcBef>
              </a:pPr>
              <a:t>16</a:t>
            </a:fld>
            <a:endParaRPr lang="el-GR" altLang="el-GR"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l-GR" dirty="0" smtClean="0"/>
          </a:p>
        </p:txBody>
      </p:sp>
    </p:spTree>
    <p:extLst>
      <p:ext uri="{BB962C8B-B14F-4D97-AF65-F5344CB8AC3E}">
        <p14:creationId xmlns:p14="http://schemas.microsoft.com/office/powerpoint/2010/main" val="3219627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9300" indent="-287338">
              <a:spcBef>
                <a:spcPct val="30000"/>
              </a:spcBef>
              <a:defRPr sz="1200">
                <a:solidFill>
                  <a:schemeClr val="tx1"/>
                </a:solidFill>
                <a:latin typeface="Arial" panose="020B0604020202020204" pitchFamily="34" charset="0"/>
              </a:defRPr>
            </a:lvl2pPr>
            <a:lvl3pPr marL="1152525" indent="-230188">
              <a:spcBef>
                <a:spcPct val="30000"/>
              </a:spcBef>
              <a:defRPr sz="1200">
                <a:solidFill>
                  <a:schemeClr val="tx1"/>
                </a:solidFill>
                <a:latin typeface="Arial" panose="020B0604020202020204" pitchFamily="34" charset="0"/>
              </a:defRPr>
            </a:lvl3pPr>
            <a:lvl4pPr marL="1614488" indent="-230188">
              <a:spcBef>
                <a:spcPct val="30000"/>
              </a:spcBef>
              <a:defRPr sz="1200">
                <a:solidFill>
                  <a:schemeClr val="tx1"/>
                </a:solidFill>
                <a:latin typeface="Arial" panose="020B0604020202020204" pitchFamily="34" charset="0"/>
              </a:defRPr>
            </a:lvl4pPr>
            <a:lvl5pPr marL="2076450" indent="-230188">
              <a:spcBef>
                <a:spcPct val="30000"/>
              </a:spcBef>
              <a:defRPr sz="1200">
                <a:solidFill>
                  <a:schemeClr val="tx1"/>
                </a:solidFill>
                <a:latin typeface="Arial" panose="020B0604020202020204" pitchFamily="34" charset="0"/>
              </a:defRPr>
            </a:lvl5pPr>
            <a:lvl6pPr marL="2533650" indent="-230188" eaLnBrk="0" fontAlgn="base" hangingPunct="0">
              <a:spcBef>
                <a:spcPct val="30000"/>
              </a:spcBef>
              <a:spcAft>
                <a:spcPct val="0"/>
              </a:spcAft>
              <a:defRPr sz="1200">
                <a:solidFill>
                  <a:schemeClr val="tx1"/>
                </a:solidFill>
                <a:latin typeface="Arial" panose="020B0604020202020204" pitchFamily="34" charset="0"/>
              </a:defRPr>
            </a:lvl6pPr>
            <a:lvl7pPr marL="2990850" indent="-230188" eaLnBrk="0" fontAlgn="base" hangingPunct="0">
              <a:spcBef>
                <a:spcPct val="30000"/>
              </a:spcBef>
              <a:spcAft>
                <a:spcPct val="0"/>
              </a:spcAft>
              <a:defRPr sz="1200">
                <a:solidFill>
                  <a:schemeClr val="tx1"/>
                </a:solidFill>
                <a:latin typeface="Arial" panose="020B0604020202020204" pitchFamily="34" charset="0"/>
              </a:defRPr>
            </a:lvl7pPr>
            <a:lvl8pPr marL="3448050" indent="-230188" eaLnBrk="0" fontAlgn="base" hangingPunct="0">
              <a:spcBef>
                <a:spcPct val="30000"/>
              </a:spcBef>
              <a:spcAft>
                <a:spcPct val="0"/>
              </a:spcAft>
              <a:defRPr sz="1200">
                <a:solidFill>
                  <a:schemeClr val="tx1"/>
                </a:solidFill>
                <a:latin typeface="Arial" panose="020B0604020202020204" pitchFamily="34" charset="0"/>
              </a:defRPr>
            </a:lvl8pPr>
            <a:lvl9pPr marL="3905250" indent="-2301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A4473D1-FCD7-4E4E-BA38-9E5D883DAE7A}" type="slidenum">
              <a:rPr lang="el-GR" altLang="el-GR" smtClean="0"/>
              <a:pPr>
                <a:spcBef>
                  <a:spcPct val="0"/>
                </a:spcBef>
              </a:pPr>
              <a:t>17</a:t>
            </a:fld>
            <a:endParaRPr lang="el-GR" altLang="el-GR" dirty="0" smtClean="0"/>
          </a:p>
        </p:txBody>
      </p:sp>
      <p:sp>
        <p:nvSpPr>
          <p:cNvPr id="51203" name="Rectangle 2"/>
          <p:cNvSpPr>
            <a:spLocks noGrp="1" noRot="1" noChangeAspect="1" noChangeArrowheads="1" noTextEdit="1"/>
          </p:cNvSpPr>
          <p:nvPr>
            <p:ph type="sldImg"/>
          </p:nvPr>
        </p:nvSpPr>
        <p:spPr>
          <a:xfrm>
            <a:off x="960438" y="539750"/>
            <a:ext cx="2003425" cy="1503363"/>
          </a:xfrm>
          <a:ln w="12700" cap="flat">
            <a:solidFill>
              <a:schemeClr val="tx1"/>
            </a:solidFill>
          </a:ln>
        </p:spPr>
      </p:sp>
      <p:sp>
        <p:nvSpPr>
          <p:cNvPr id="51204" name="Rectangle 3"/>
          <p:cNvSpPr>
            <a:spLocks noGrp="1" noChangeArrowheads="1"/>
          </p:cNvSpPr>
          <p:nvPr>
            <p:ph type="body" idx="1"/>
          </p:nvPr>
        </p:nvSpPr>
        <p:spPr>
          <a:xfrm>
            <a:off x="933450" y="2154238"/>
            <a:ext cx="5041900" cy="7234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0" tIns="46466" rIns="91330" bIns="46466"/>
          <a:lstStyle/>
          <a:p>
            <a:pPr eaLnBrk="1" hangingPunct="1"/>
            <a:endParaRPr lang="en-GB" altLang="el-GR" dirty="0" smtClean="0"/>
          </a:p>
        </p:txBody>
      </p:sp>
    </p:spTree>
    <p:extLst>
      <p:ext uri="{BB962C8B-B14F-4D97-AF65-F5344CB8AC3E}">
        <p14:creationId xmlns:p14="http://schemas.microsoft.com/office/powerpoint/2010/main" val="2603888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C899272E-650B-40B0-AF47-036C7276BA43}" type="slidenum">
              <a:rPr lang="en-US" smtClean="0"/>
              <a:t>28</a:t>
            </a:fld>
            <a:endParaRPr lang="en-US" dirty="0"/>
          </a:p>
        </p:txBody>
      </p:sp>
    </p:spTree>
    <p:extLst>
      <p:ext uri="{BB962C8B-B14F-4D97-AF65-F5344CB8AC3E}">
        <p14:creationId xmlns:p14="http://schemas.microsoft.com/office/powerpoint/2010/main" val="42553579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20574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Demo, Video etc. &quot;special&quot; slide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420813"/>
            <a:ext cx="8032750"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50" y="3352800"/>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bwMode="auto">
          <a:xfrm>
            <a:off x="0" y="5715000"/>
            <a:ext cx="9144000" cy="1141413"/>
          </a:xfrm>
          <a:prstGeom prst="rect">
            <a:avLst/>
          </a:prstGeom>
          <a:gradFill>
            <a:gsLst>
              <a:gs pos="0">
                <a:schemeClr val="accent5">
                  <a:lumMod val="50000"/>
                  <a:alpha val="30000"/>
                </a:schemeClr>
              </a:gs>
              <a:gs pos="100000">
                <a:schemeClr val="accent5">
                  <a:lumMod val="50000"/>
                </a:schemeClr>
              </a:gs>
            </a:gsLst>
          </a:gradFill>
          <a:ln>
            <a:headEnd type="none" w="med" len="med"/>
            <a:tailEnd type="none" w="med" len="med"/>
          </a:ln>
          <a:effectLst/>
          <a:scene3d>
            <a:camera prst="orthographicFront" fov="0">
              <a:rot lat="0" lon="0" rev="0"/>
            </a:camera>
            <a:lightRig rig="glow" dir="t">
              <a:rot lat="0" lon="0" rev="6360000"/>
            </a:lightRig>
          </a:scene3d>
          <a:sp3d prstMaterial="flat">
            <a:bevelT w="0" h="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7" name="Text Placeholder 6"/>
          <p:cNvSpPr>
            <a:spLocks noGrp="1"/>
          </p:cNvSpPr>
          <p:nvPr>
            <p:ph type="body" sz="quarter" idx="10" hasCustomPrompt="1"/>
          </p:nvPr>
        </p:nvSpPr>
        <p:spPr>
          <a:xfrm>
            <a:off x="1072886" y="4648200"/>
            <a:ext cx="7690114" cy="1073150"/>
          </a:xfrm>
          <a:effectLst>
            <a:reflection blurRad="6350" stA="52000" endA="300" endPos="35000" dir="5400000" sy="-100000" algn="bl" rotWithShape="0"/>
          </a:effectLst>
        </p:spPr>
        <p:txBody>
          <a:bodyPr anchor="t" anchorCtr="0">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098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420813"/>
            <a:ext cx="8032750"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50" y="3352800"/>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bwMode="auto">
          <a:xfrm>
            <a:off x="0" y="5715000"/>
            <a:ext cx="9144000" cy="1141413"/>
          </a:xfrm>
          <a:prstGeom prst="rect">
            <a:avLst/>
          </a:prstGeom>
          <a:gradFill>
            <a:gsLst>
              <a:gs pos="0">
                <a:schemeClr val="accent5">
                  <a:lumMod val="50000"/>
                  <a:alpha val="30000"/>
                </a:schemeClr>
              </a:gs>
              <a:gs pos="100000">
                <a:schemeClr val="accent5">
                  <a:lumMod val="50000"/>
                </a:schemeClr>
              </a:gs>
            </a:gsLst>
          </a:gradFill>
          <a:ln>
            <a:headEnd type="none" w="med" len="med"/>
            <a:tailEnd type="none" w="med" len="med"/>
          </a:ln>
          <a:effectLst/>
          <a:scene3d>
            <a:camera prst="orthographicFront" fov="0">
              <a:rot lat="0" lon="0" rev="0"/>
            </a:camera>
            <a:lightRig rig="glow" dir="t">
              <a:rot lat="0" lon="0" rev="6360000"/>
            </a:lightRig>
          </a:scene3d>
          <a:sp3d prstMaterial="flat">
            <a:bevelT w="0" h="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7" name="Text Placeholder 6"/>
          <p:cNvSpPr>
            <a:spLocks noGrp="1"/>
          </p:cNvSpPr>
          <p:nvPr>
            <p:ph type="body" sz="quarter" idx="10" hasCustomPrompt="1"/>
          </p:nvPr>
        </p:nvSpPr>
        <p:spPr>
          <a:xfrm>
            <a:off x="1072886" y="4648200"/>
            <a:ext cx="7690114" cy="1073150"/>
          </a:xfrm>
          <a:effectLst>
            <a:reflection blurRad="6350" stA="52000" endA="300" endPos="35000" dir="5400000" sy="-100000" algn="bl" rotWithShape="0"/>
          </a:effectLst>
        </p:spPr>
        <p:txBody>
          <a:bodyPr anchor="t" anchorCtr="0">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61" r:id="rId1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457200" indent="-457200" algn="l" defTabSz="914363" rtl="0" eaLnBrk="1" latinLnBrk="0" hangingPunct="1">
        <a:lnSpc>
          <a:spcPct val="90000"/>
        </a:lnSpc>
        <a:spcBef>
          <a:spcPct val="20000"/>
        </a:spcBef>
        <a:buFontTx/>
        <a:buBlip>
          <a:blip r:embed="rId14"/>
        </a:buBlip>
        <a:defRPr sz="3200" kern="1200">
          <a:solidFill>
            <a:schemeClr val="tx1"/>
          </a:solidFill>
          <a:effectLst>
            <a:outerShdw blurRad="38100" dist="38100" dir="2700000" algn="tl">
              <a:srgbClr val="000000">
                <a:alpha val="43137"/>
              </a:srgbClr>
            </a:outerShdw>
          </a:effectLst>
          <a:latin typeface="+mn-lt"/>
          <a:ea typeface="+mn-ea"/>
          <a:cs typeface="+mn-cs"/>
        </a:defRPr>
      </a:lvl1pPr>
      <a:lvl2pPr marL="854075" indent="-396875" algn="l" defTabSz="914363" rtl="0" eaLnBrk="1" latinLnBrk="0" hangingPunct="1">
        <a:lnSpc>
          <a:spcPct val="90000"/>
        </a:lnSpc>
        <a:spcBef>
          <a:spcPct val="20000"/>
        </a:spcBef>
        <a:buFontTx/>
        <a:buBlip>
          <a:blip r:embed="rId15"/>
        </a:buBlip>
        <a:defRPr sz="2800" kern="1200">
          <a:solidFill>
            <a:schemeClr val="tx1"/>
          </a:solidFill>
          <a:effectLst>
            <a:outerShdw blurRad="38100" dist="38100" dir="2700000" algn="tl">
              <a:srgbClr val="000000">
                <a:alpha val="43137"/>
              </a:srgbClr>
            </a:outerShdw>
          </a:effectLst>
          <a:latin typeface="+mn-lt"/>
          <a:ea typeface="+mn-ea"/>
          <a:cs typeface="+mn-cs"/>
        </a:defRPr>
      </a:lvl2pPr>
      <a:lvl3pPr marL="1258888" indent="-404813" algn="l" defTabSz="914363" rtl="0" eaLnBrk="1" latinLnBrk="0" hangingPunct="1">
        <a:lnSpc>
          <a:spcPct val="90000"/>
        </a:lnSpc>
        <a:spcBef>
          <a:spcPct val="20000"/>
        </a:spcBef>
        <a:buFontTx/>
        <a:buBlip>
          <a:blip r:embed="rId15"/>
        </a:buBlip>
        <a:defRPr sz="2400" kern="1200">
          <a:solidFill>
            <a:schemeClr val="tx1"/>
          </a:soli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400" kern="1200">
          <a:solidFill>
            <a:schemeClr val="tx1"/>
          </a:soli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400" kern="1200">
          <a:solidFill>
            <a:schemeClr val="tx1"/>
          </a:soli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4"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82886"/>
            <a:ext cx="9144000" cy="1569660"/>
          </a:xfrm>
          <a:prstGeom prst="rect">
            <a:avLst/>
          </a:prstGeom>
        </p:spPr>
        <p:txBody>
          <a:bodyPr wrap="square">
            <a:spAutoFit/>
          </a:bodyPr>
          <a:lstStyle/>
          <a:p>
            <a:pPr algn="ctr"/>
            <a:r>
              <a:rPr lang="el-GR" sz="3200" b="1" dirty="0">
                <a:solidFill>
                  <a:srgbClr val="FFFF00"/>
                </a:solidFill>
                <a:latin typeface="Arial" panose="020B0604020202020204" pitchFamily="34" charset="0"/>
                <a:cs typeface="Arial" panose="020B0604020202020204" pitchFamily="34" charset="0"/>
              </a:rPr>
              <a:t>Η συμβολή της Ιαματικής </a:t>
            </a:r>
            <a:r>
              <a:rPr lang="en-US" sz="3200" b="1" dirty="0" smtClean="0">
                <a:solidFill>
                  <a:srgbClr val="FFFF00"/>
                </a:solidFill>
                <a:latin typeface="Arial" panose="020B0604020202020204" pitchFamily="34" charset="0"/>
                <a:cs typeface="Arial" panose="020B0604020202020204" pitchFamily="34" charset="0"/>
              </a:rPr>
              <a:t> </a:t>
            </a:r>
            <a:r>
              <a:rPr lang="el-GR" sz="3200" b="1" dirty="0" smtClean="0">
                <a:solidFill>
                  <a:srgbClr val="FFFF00"/>
                </a:solidFill>
                <a:latin typeface="Arial" panose="020B0604020202020204" pitchFamily="34" charset="0"/>
                <a:cs typeface="Arial" panose="020B0604020202020204" pitchFamily="34" charset="0"/>
              </a:rPr>
              <a:t>Λουτροθεραπείας </a:t>
            </a:r>
            <a:endParaRPr lang="en-US" sz="3200" b="1" dirty="0" smtClean="0">
              <a:solidFill>
                <a:srgbClr val="FFFF00"/>
              </a:solidFill>
              <a:latin typeface="Arial" panose="020B0604020202020204" pitchFamily="34" charset="0"/>
              <a:cs typeface="Arial" panose="020B0604020202020204" pitchFamily="34" charset="0"/>
            </a:endParaRPr>
          </a:p>
          <a:p>
            <a:pPr algn="ctr"/>
            <a:endParaRPr lang="en-US" sz="3200" b="1" dirty="0">
              <a:solidFill>
                <a:srgbClr val="FFFF00"/>
              </a:solidFill>
              <a:latin typeface="Arial" panose="020B0604020202020204" pitchFamily="34" charset="0"/>
              <a:cs typeface="Arial" panose="020B0604020202020204" pitchFamily="34" charset="0"/>
            </a:endParaRPr>
          </a:p>
          <a:p>
            <a:pPr algn="ctr"/>
            <a:r>
              <a:rPr lang="el-GR" sz="3200" b="1" dirty="0" smtClean="0">
                <a:solidFill>
                  <a:srgbClr val="FFFF00"/>
                </a:solidFill>
                <a:latin typeface="Arial" panose="020B0604020202020204" pitchFamily="34" charset="0"/>
                <a:cs typeface="Arial" panose="020B0604020202020204" pitchFamily="34" charset="0"/>
              </a:rPr>
              <a:t>στα </a:t>
            </a:r>
            <a:r>
              <a:rPr lang="el-GR" sz="3200" b="1" dirty="0">
                <a:solidFill>
                  <a:srgbClr val="FFFF00"/>
                </a:solidFill>
                <a:latin typeface="Arial" panose="020B0604020202020204" pitchFamily="34" charset="0"/>
                <a:cs typeface="Arial" panose="020B0604020202020204" pitchFamily="34" charset="0"/>
              </a:rPr>
              <a:t>πλαίσια </a:t>
            </a:r>
            <a:r>
              <a:rPr lang="el-GR" sz="3200" b="1" dirty="0" smtClean="0">
                <a:solidFill>
                  <a:srgbClr val="FFFF00"/>
                </a:solidFill>
                <a:latin typeface="Arial" panose="020B0604020202020204" pitchFamily="34" charset="0"/>
                <a:cs typeface="Arial" panose="020B0604020202020204" pitchFamily="34" charset="0"/>
              </a:rPr>
              <a:t>της </a:t>
            </a:r>
            <a:r>
              <a:rPr lang="el-GR" sz="3200" b="1" dirty="0">
                <a:solidFill>
                  <a:srgbClr val="FFFF00"/>
                </a:solidFill>
                <a:latin typeface="Arial" panose="020B0604020202020204" pitchFamily="34" charset="0"/>
                <a:cs typeface="Arial" panose="020B0604020202020204" pitchFamily="34" charset="0"/>
              </a:rPr>
              <a:t>Αποκατάστασης</a:t>
            </a:r>
            <a:endParaRPr lang="el-GR" sz="3200" dirty="0">
              <a:solidFill>
                <a:srgbClr val="FFFF00"/>
              </a:solidFill>
            </a:endParaRPr>
          </a:p>
        </p:txBody>
      </p:sp>
      <p:sp>
        <p:nvSpPr>
          <p:cNvPr id="6" name="Rectangle 5"/>
          <p:cNvSpPr/>
          <p:nvPr/>
        </p:nvSpPr>
        <p:spPr>
          <a:xfrm>
            <a:off x="179512" y="2564904"/>
            <a:ext cx="8964488" cy="1938992"/>
          </a:xfrm>
          <a:prstGeom prst="rect">
            <a:avLst/>
          </a:prstGeom>
        </p:spPr>
        <p:txBody>
          <a:bodyPr wrap="square">
            <a:spAutoFit/>
          </a:bodyPr>
          <a:lstStyle/>
          <a:p>
            <a:pPr algn="ctr"/>
            <a:endParaRPr lang="en-US" sz="3200" b="1" dirty="0" smtClean="0">
              <a:latin typeface="Arial" panose="020B0604020202020204" pitchFamily="34" charset="0"/>
              <a:cs typeface="Arial" panose="020B0604020202020204" pitchFamily="34" charset="0"/>
            </a:endParaRPr>
          </a:p>
          <a:p>
            <a:pPr algn="ctr"/>
            <a:r>
              <a:rPr lang="el-GR" sz="3200" b="1" dirty="0" smtClean="0">
                <a:latin typeface="Arial" panose="020B0604020202020204" pitchFamily="34" charset="0"/>
                <a:cs typeface="Arial" panose="020B0604020202020204" pitchFamily="34" charset="0"/>
              </a:rPr>
              <a:t>Ξανθή</a:t>
            </a:r>
            <a:r>
              <a:rPr lang="el-GR" sz="2800" b="1" dirty="0" smtClean="0">
                <a:latin typeface="Arial" panose="020B0604020202020204" pitchFamily="34" charset="0"/>
                <a:cs typeface="Arial" panose="020B0604020202020204" pitchFamily="34" charset="0"/>
              </a:rPr>
              <a:t> </a:t>
            </a:r>
            <a:r>
              <a:rPr lang="el-GR" sz="2800" b="1" dirty="0">
                <a:latin typeface="Arial" panose="020B0604020202020204" pitchFamily="34" charset="0"/>
                <a:cs typeface="Arial" panose="020B0604020202020204" pitchFamily="34" charset="0"/>
              </a:rPr>
              <a:t>Μιχαήλ </a:t>
            </a:r>
            <a:r>
              <a:rPr lang="en-US" sz="2800" b="1" dirty="0" smtClean="0">
                <a:latin typeface="Arial" panose="020B0604020202020204" pitchFamily="34" charset="0"/>
                <a:cs typeface="Arial" panose="020B0604020202020204" pitchFamily="34" charset="0"/>
              </a:rPr>
              <a:t> </a:t>
            </a:r>
            <a:r>
              <a:rPr lang="el-GR" sz="2800" b="1" dirty="0" smtClean="0">
                <a:latin typeface="Arial" panose="020B0604020202020204" pitchFamily="34" charset="0"/>
                <a:cs typeface="Arial" panose="020B0604020202020204" pitchFamily="34" charset="0"/>
              </a:rPr>
              <a:t>-</a:t>
            </a:r>
            <a:r>
              <a:rPr lang="en-US" sz="2800" b="1" dirty="0" smtClean="0">
                <a:latin typeface="Arial" panose="020B0604020202020204" pitchFamily="34" charset="0"/>
                <a:cs typeface="Arial" panose="020B0604020202020204" pitchFamily="34" charset="0"/>
              </a:rPr>
              <a:t>   </a:t>
            </a:r>
            <a:r>
              <a:rPr lang="el-GR" sz="2800" b="1" dirty="0" smtClean="0">
                <a:latin typeface="Arial" panose="020B0604020202020204" pitchFamily="34" charset="0"/>
                <a:cs typeface="Arial" panose="020B0604020202020204" pitchFamily="34" charset="0"/>
              </a:rPr>
              <a:t>Μαριάνθη </a:t>
            </a:r>
            <a:r>
              <a:rPr lang="el-GR" sz="2800" b="1" dirty="0">
                <a:latin typeface="Arial" panose="020B0604020202020204" pitchFamily="34" charset="0"/>
                <a:cs typeface="Arial" panose="020B0604020202020204" pitchFamily="34" charset="0"/>
              </a:rPr>
              <a:t>Τζάρα</a:t>
            </a:r>
          </a:p>
          <a:p>
            <a:pPr algn="ctr"/>
            <a:r>
              <a:rPr lang="el-GR" sz="2800" b="1" dirty="0">
                <a:latin typeface="Arial" panose="020B0604020202020204" pitchFamily="34" charset="0"/>
                <a:cs typeface="Arial" panose="020B0604020202020204" pitchFamily="34" charset="0"/>
              </a:rPr>
              <a:t> </a:t>
            </a:r>
          </a:p>
          <a:p>
            <a:pPr algn="ctr"/>
            <a:r>
              <a:rPr lang="el-GR" sz="2800" b="1" dirty="0">
                <a:latin typeface="Arial" panose="020B0604020202020204" pitchFamily="34" charset="0"/>
                <a:cs typeface="Arial" panose="020B0604020202020204" pitchFamily="34" charset="0"/>
              </a:rPr>
              <a:t>Ιατροί Φυσικής Ιατρικής &amp; Αποκατάστασης </a:t>
            </a:r>
          </a:p>
        </p:txBody>
      </p:sp>
      <p:sp>
        <p:nvSpPr>
          <p:cNvPr id="7" name="Rectangle 6"/>
          <p:cNvSpPr/>
          <p:nvPr/>
        </p:nvSpPr>
        <p:spPr>
          <a:xfrm>
            <a:off x="0" y="4581128"/>
            <a:ext cx="9144000" cy="1569660"/>
          </a:xfrm>
          <a:prstGeom prst="rect">
            <a:avLst/>
          </a:prstGeom>
        </p:spPr>
        <p:txBody>
          <a:bodyPr wrap="square">
            <a:spAutoFit/>
          </a:bodyPr>
          <a:lstStyle/>
          <a:p>
            <a:pPr algn="ctr"/>
            <a:endParaRPr lang="el-GR" sz="2400" dirty="0">
              <a:solidFill>
                <a:srgbClr val="FFFF00"/>
              </a:solidFill>
              <a:latin typeface="Arial" panose="020B0604020202020204" pitchFamily="34" charset="0"/>
              <a:cs typeface="Arial" panose="020B0604020202020204" pitchFamily="34" charset="0"/>
            </a:endParaRPr>
          </a:p>
          <a:p>
            <a:pPr algn="ctr"/>
            <a:endParaRPr lang="en-US" sz="2400" dirty="0" smtClean="0">
              <a:solidFill>
                <a:srgbClr val="FFFF00"/>
              </a:solidFill>
              <a:latin typeface="Arial" panose="020B0604020202020204" pitchFamily="34" charset="0"/>
              <a:cs typeface="Arial" panose="020B0604020202020204" pitchFamily="34" charset="0"/>
            </a:endParaRPr>
          </a:p>
          <a:p>
            <a:pPr algn="ctr"/>
            <a:r>
              <a:rPr lang="el-GR" sz="2400" dirty="0" smtClean="0">
                <a:solidFill>
                  <a:srgbClr val="FFFF00"/>
                </a:solidFill>
                <a:latin typeface="Arial" panose="020B0604020202020204" pitchFamily="34" charset="0"/>
                <a:cs typeface="Arial" panose="020B0604020202020204" pitchFamily="34" charset="0"/>
              </a:rPr>
              <a:t>Δύο ημέρες για τον Ελληνικό  Θερμαλισμό</a:t>
            </a:r>
            <a:endParaRPr lang="el-GR" sz="2400" dirty="0">
              <a:solidFill>
                <a:srgbClr val="FFFF00"/>
              </a:solidFill>
              <a:latin typeface="Arial" panose="020B0604020202020204" pitchFamily="34" charset="0"/>
              <a:cs typeface="Arial" panose="020B0604020202020204" pitchFamily="34" charset="0"/>
            </a:endParaRPr>
          </a:p>
          <a:p>
            <a:pPr algn="ctr"/>
            <a:r>
              <a:rPr lang="el-GR" sz="2400" dirty="0" smtClean="0">
                <a:solidFill>
                  <a:srgbClr val="FFFF00"/>
                </a:solidFill>
                <a:latin typeface="Arial" panose="020B0604020202020204" pitchFamily="34" charset="0"/>
                <a:cs typeface="Arial" panose="020B0604020202020204" pitchFamily="34" charset="0"/>
              </a:rPr>
              <a:t>Μέθανα  3/6 - 4/6/2017  </a:t>
            </a:r>
            <a:endParaRPr lang="el-GR" sz="24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018567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04664"/>
            <a:ext cx="9144000" cy="3970318"/>
          </a:xfrm>
          <a:prstGeom prst="rect">
            <a:avLst/>
          </a:prstGeom>
        </p:spPr>
        <p:txBody>
          <a:bodyPr wrap="square">
            <a:spAutoFit/>
          </a:bodyPr>
          <a:lstStyle/>
          <a:p>
            <a:r>
              <a:rPr lang="el-GR" sz="2800" dirty="0">
                <a:solidFill>
                  <a:srgbClr val="FFFF00"/>
                </a:solidFill>
                <a:latin typeface="Arial" panose="020B0604020202020204" pitchFamily="34" charset="0"/>
                <a:ea typeface="Times New Roman" panose="02020603050405020304" pitchFamily="18" charset="0"/>
              </a:rPr>
              <a:t>Η  </a:t>
            </a:r>
            <a:r>
              <a:rPr lang="el-GR" sz="2800" dirty="0" smtClean="0">
                <a:solidFill>
                  <a:srgbClr val="FFFF00"/>
                </a:solidFill>
                <a:latin typeface="Arial" panose="020B0604020202020204" pitchFamily="34" charset="0"/>
                <a:ea typeface="Times New Roman" panose="02020603050405020304" pitchFamily="18" charset="0"/>
              </a:rPr>
              <a:t>Ιαματική </a:t>
            </a:r>
            <a:r>
              <a:rPr lang="el-GR" sz="2800" dirty="0">
                <a:solidFill>
                  <a:srgbClr val="FFFF00"/>
                </a:solidFill>
                <a:latin typeface="Arial" panose="020B0604020202020204" pitchFamily="34" charset="0"/>
                <a:ea typeface="Times New Roman" panose="02020603050405020304" pitchFamily="18" charset="0"/>
              </a:rPr>
              <a:t>Λουτροθεραπεία </a:t>
            </a:r>
            <a:r>
              <a:rPr lang="el-GR" sz="2800" dirty="0">
                <a:latin typeface="Arial" panose="020B0604020202020204" pitchFamily="34" charset="0"/>
                <a:ea typeface="Times New Roman" panose="02020603050405020304" pitchFamily="18" charset="0"/>
              </a:rPr>
              <a:t>βρίσκει ευρύτερη εφαρμογή  στην Ευρώπη τους δύο τελευταίους </a:t>
            </a:r>
            <a:r>
              <a:rPr lang="el-GR" sz="2800" dirty="0" smtClean="0">
                <a:latin typeface="Arial" panose="020B0604020202020204" pitchFamily="34" charset="0"/>
                <a:ea typeface="Times New Roman" panose="02020603050405020304" pitchFamily="18" charset="0"/>
              </a:rPr>
              <a:t>αιώνες</a:t>
            </a:r>
          </a:p>
          <a:p>
            <a:endParaRPr lang="el-GR" sz="2800" dirty="0" smtClean="0">
              <a:latin typeface="Arial" panose="020B0604020202020204" pitchFamily="34" charset="0"/>
              <a:ea typeface="Times New Roman" panose="02020603050405020304" pitchFamily="18" charset="0"/>
            </a:endParaRPr>
          </a:p>
          <a:p>
            <a:pPr algn="ctr"/>
            <a:r>
              <a:rPr lang="el-GR" sz="2800" dirty="0" smtClean="0">
                <a:latin typeface="Arial" panose="020B0604020202020204" pitchFamily="34" charset="0"/>
                <a:ea typeface="Times New Roman" panose="02020603050405020304" pitchFamily="18" charset="0"/>
              </a:rPr>
              <a:t> </a:t>
            </a:r>
            <a:r>
              <a:rPr lang="el-GR" sz="2800" dirty="0" smtClean="0">
                <a:solidFill>
                  <a:srgbClr val="FFFF00"/>
                </a:solidFill>
                <a:latin typeface="Arial" panose="020B0604020202020204" pitchFamily="34" charset="0"/>
                <a:ea typeface="Times New Roman" panose="02020603050405020304" pitchFamily="18" charset="0"/>
              </a:rPr>
              <a:t>νέα θερμαλιστικά </a:t>
            </a:r>
            <a:r>
              <a:rPr lang="el-GR" sz="2800" dirty="0">
                <a:solidFill>
                  <a:srgbClr val="FFFF00"/>
                </a:solidFill>
                <a:latin typeface="Arial" panose="020B0604020202020204" pitchFamily="34" charset="0"/>
                <a:ea typeface="Times New Roman" panose="02020603050405020304" pitchFamily="18" charset="0"/>
              </a:rPr>
              <a:t>κέντρα </a:t>
            </a:r>
          </a:p>
          <a:p>
            <a:r>
              <a:rPr lang="el-GR" sz="2800" dirty="0" smtClean="0">
                <a:latin typeface="Arial" panose="020B0604020202020204" pitchFamily="34" charset="0"/>
                <a:ea typeface="Times New Roman" panose="02020603050405020304" pitchFamily="18" charset="0"/>
              </a:rPr>
              <a:t>σε </a:t>
            </a:r>
            <a:r>
              <a:rPr lang="el-GR" sz="2800" dirty="0">
                <a:latin typeface="Arial" panose="020B0604020202020204" pitchFamily="34" charset="0"/>
                <a:ea typeface="Times New Roman" panose="02020603050405020304" pitchFamily="18" charset="0"/>
              </a:rPr>
              <a:t>πολλές χώρες της Ευρώπης ( Γερμανία, Αυστρία, </a:t>
            </a:r>
            <a:r>
              <a:rPr lang="el-GR" sz="2800" dirty="0" smtClean="0">
                <a:latin typeface="Arial" panose="020B0604020202020204" pitchFamily="34" charset="0"/>
                <a:ea typeface="Times New Roman" panose="02020603050405020304" pitchFamily="18" charset="0"/>
              </a:rPr>
              <a:t>Γαλλία,  Ιταλία, Ουγγαρία, Τσεχία</a:t>
            </a:r>
            <a:r>
              <a:rPr lang="el-GR" sz="2800" dirty="0">
                <a:latin typeface="Arial" panose="020B0604020202020204" pitchFamily="34" charset="0"/>
                <a:ea typeface="Times New Roman" panose="02020603050405020304" pitchFamily="18" charset="0"/>
              </a:rPr>
              <a:t>, Σλοβακία</a:t>
            </a:r>
            <a:r>
              <a:rPr lang="el-GR" sz="2800" dirty="0" smtClean="0">
                <a:latin typeface="Arial" panose="020B0604020202020204" pitchFamily="34" charset="0"/>
                <a:ea typeface="Times New Roman" panose="02020603050405020304" pitchFamily="18" charset="0"/>
              </a:rPr>
              <a:t>)</a:t>
            </a:r>
            <a:endParaRPr lang="el-GR" sz="2800" dirty="0">
              <a:latin typeface="Arial" panose="020B0604020202020204" pitchFamily="34" charset="0"/>
              <a:ea typeface="Times New Roman" panose="02020603050405020304" pitchFamily="18" charset="0"/>
            </a:endParaRPr>
          </a:p>
          <a:p>
            <a:endParaRPr lang="el-GR" sz="2800" dirty="0" smtClean="0">
              <a:latin typeface="Arial" panose="020B0604020202020204" pitchFamily="34" charset="0"/>
              <a:ea typeface="Times New Roman" panose="02020603050405020304" pitchFamily="18" charset="0"/>
            </a:endParaRPr>
          </a:p>
          <a:p>
            <a:endParaRPr lang="el-GR" sz="2800" dirty="0" smtClean="0">
              <a:latin typeface="Arial" panose="020B0604020202020204" pitchFamily="34" charset="0"/>
              <a:ea typeface="Times New Roman" panose="02020603050405020304" pitchFamily="18" charset="0"/>
            </a:endParaRPr>
          </a:p>
          <a:p>
            <a:endParaRPr lang="el-GR" sz="2800" dirty="0"/>
          </a:p>
        </p:txBody>
      </p:sp>
      <p:sp>
        <p:nvSpPr>
          <p:cNvPr id="6" name="Rectangle 5"/>
          <p:cNvSpPr/>
          <p:nvPr/>
        </p:nvSpPr>
        <p:spPr>
          <a:xfrm>
            <a:off x="0" y="3212976"/>
            <a:ext cx="9144000" cy="2677656"/>
          </a:xfrm>
          <a:prstGeom prst="rect">
            <a:avLst/>
          </a:prstGeom>
        </p:spPr>
        <p:txBody>
          <a:bodyPr wrap="square">
            <a:spAutoFit/>
          </a:bodyPr>
          <a:lstStyle/>
          <a:p>
            <a:pPr algn="ctr"/>
            <a:r>
              <a:rPr lang="el-GR" sz="2800" dirty="0" smtClean="0">
                <a:solidFill>
                  <a:srgbClr val="FFFF00"/>
                </a:solidFill>
                <a:latin typeface="Arial" panose="020B0604020202020204" pitchFamily="34" charset="0"/>
                <a:ea typeface="Times New Roman" panose="02020603050405020304" pitchFamily="18" charset="0"/>
              </a:rPr>
              <a:t>πολλά </a:t>
            </a:r>
            <a:r>
              <a:rPr lang="el-GR" sz="2800" dirty="0" smtClean="0">
                <a:solidFill>
                  <a:srgbClr val="FFFF00"/>
                </a:solidFill>
                <a:latin typeface="Arial" panose="020B0604020202020204" pitchFamily="34" charset="0"/>
                <a:ea typeface="Times New Roman" panose="02020603050405020304" pitchFamily="18" charset="0"/>
              </a:rPr>
              <a:t>Κέντρα Αποκατάστασης </a:t>
            </a:r>
          </a:p>
          <a:p>
            <a:r>
              <a:rPr lang="el-GR" sz="2800" dirty="0" smtClean="0">
                <a:solidFill>
                  <a:srgbClr val="FFFF00"/>
                </a:solidFill>
                <a:latin typeface="Arial" panose="020B0604020202020204" pitchFamily="34" charset="0"/>
                <a:ea typeface="Times New Roman" panose="02020603050405020304" pitchFamily="18" charset="0"/>
              </a:rPr>
              <a:t>  </a:t>
            </a:r>
            <a:r>
              <a:rPr lang="el-GR" sz="2800" dirty="0" smtClean="0">
                <a:latin typeface="Arial" panose="020B0604020202020204" pitchFamily="34" charset="0"/>
                <a:ea typeface="Times New Roman" panose="02020603050405020304" pitchFamily="18" charset="0"/>
              </a:rPr>
              <a:t>δημιουργούνται</a:t>
            </a:r>
            <a:r>
              <a:rPr lang="el-GR" sz="2800" dirty="0" smtClean="0">
                <a:solidFill>
                  <a:srgbClr val="FFFF00"/>
                </a:solidFill>
                <a:latin typeface="Arial" panose="020B0604020202020204" pitchFamily="34" charset="0"/>
                <a:ea typeface="Times New Roman" panose="02020603050405020304" pitchFamily="18" charset="0"/>
              </a:rPr>
              <a:t> </a:t>
            </a:r>
            <a:r>
              <a:rPr lang="el-GR" sz="2800" dirty="0" smtClean="0">
                <a:latin typeface="Arial" panose="020B0604020202020204" pitchFamily="34" charset="0"/>
                <a:ea typeface="Times New Roman" panose="02020603050405020304" pitchFamily="18" charset="0"/>
              </a:rPr>
              <a:t>σε </a:t>
            </a:r>
            <a:r>
              <a:rPr lang="el-GR" sz="2800" dirty="0">
                <a:latin typeface="Arial" panose="020B0604020202020204" pitchFamily="34" charset="0"/>
                <a:ea typeface="Times New Roman" panose="02020603050405020304" pitchFamily="18" charset="0"/>
              </a:rPr>
              <a:t>τοποθεσίες με ιαματικά νερά, </a:t>
            </a:r>
            <a:endParaRPr lang="el-GR" sz="2800" dirty="0" smtClean="0">
              <a:latin typeface="Arial" panose="020B0604020202020204" pitchFamily="34" charset="0"/>
              <a:ea typeface="Times New Roman" panose="02020603050405020304" pitchFamily="18" charset="0"/>
            </a:endParaRPr>
          </a:p>
          <a:p>
            <a:r>
              <a:rPr lang="el-GR" sz="2800" dirty="0" smtClean="0">
                <a:latin typeface="Arial" panose="020B0604020202020204" pitchFamily="34" charset="0"/>
                <a:ea typeface="Times New Roman" panose="02020603050405020304" pitchFamily="18" charset="0"/>
              </a:rPr>
              <a:t>χρησιμοποιώντας   </a:t>
            </a:r>
            <a:r>
              <a:rPr lang="el-GR" sz="2800" dirty="0">
                <a:latin typeface="Arial" panose="020B0604020202020204" pitchFamily="34" charset="0"/>
                <a:ea typeface="Times New Roman" panose="02020603050405020304" pitchFamily="18" charset="0"/>
              </a:rPr>
              <a:t>τις   θεραπευτικές τους ιδιότητες στα </a:t>
            </a:r>
            <a:r>
              <a:rPr lang="el-GR" sz="2800" dirty="0">
                <a:solidFill>
                  <a:srgbClr val="FFFF00"/>
                </a:solidFill>
                <a:latin typeface="Arial" panose="020B0604020202020204" pitchFamily="34" charset="0"/>
                <a:ea typeface="Times New Roman" panose="02020603050405020304" pitchFamily="18" charset="0"/>
              </a:rPr>
              <a:t>προγράμματα αποκατάστασης</a:t>
            </a:r>
            <a:r>
              <a:rPr lang="el-GR" sz="2800" dirty="0">
                <a:latin typeface="Arial" panose="020B0604020202020204" pitchFamily="34" charset="0"/>
                <a:ea typeface="Times New Roman" panose="02020603050405020304" pitchFamily="18" charset="0"/>
              </a:rPr>
              <a:t>,  ενδυναμώνοντας  το τελικό αποτέλεσμα προς όφελος της υγείας του </a:t>
            </a:r>
            <a:r>
              <a:rPr lang="el-GR" sz="2800" dirty="0" smtClean="0">
                <a:latin typeface="Arial" panose="020B0604020202020204" pitchFamily="34" charset="0"/>
                <a:ea typeface="Times New Roman" panose="02020603050405020304" pitchFamily="18" charset="0"/>
              </a:rPr>
              <a:t>ασθενούς</a:t>
            </a:r>
            <a:endParaRPr lang="el-GR" sz="2800" dirty="0"/>
          </a:p>
        </p:txBody>
      </p:sp>
    </p:spTree>
    <p:extLst>
      <p:ext uri="{BB962C8B-B14F-4D97-AF65-F5344CB8AC3E}">
        <p14:creationId xmlns:p14="http://schemas.microsoft.com/office/powerpoint/2010/main" val="145269617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99" y="0"/>
            <a:ext cx="9125401" cy="6858000"/>
          </a:xfrm>
          <a:prstGeom prst="rect">
            <a:avLst/>
          </a:prstGeom>
        </p:spPr>
      </p:pic>
    </p:spTree>
    <p:extLst>
      <p:ext uri="{BB962C8B-B14F-4D97-AF65-F5344CB8AC3E}">
        <p14:creationId xmlns:p14="http://schemas.microsoft.com/office/powerpoint/2010/main" val="291960751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520" y="188640"/>
            <a:ext cx="8820472" cy="1014380"/>
          </a:xfrm>
          <a:prstGeom prst="rect">
            <a:avLst/>
          </a:prstGeom>
        </p:spPr>
        <p:txBody>
          <a:bodyPr wrap="square">
            <a:spAutoFit/>
          </a:bodyPr>
          <a:lstStyle/>
          <a:p>
            <a:pPr indent="457200" algn="ctr">
              <a:lnSpc>
                <a:spcPct val="107000"/>
              </a:lnSpc>
              <a:spcAft>
                <a:spcPts val="0"/>
              </a:spcAft>
            </a:pPr>
            <a:r>
              <a:rPr lang="el-GR" sz="2800" b="1" dirty="0">
                <a:solidFill>
                  <a:schemeClr val="bg1"/>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Δράση του νερού και των    ιαματικών νερών </a:t>
            </a:r>
            <a:r>
              <a:rPr lang="el-GR" sz="2800" b="1" dirty="0" smtClean="0">
                <a:solidFill>
                  <a:schemeClr val="bg1"/>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 </a:t>
            </a:r>
            <a:r>
              <a:rPr lang="el-GR" sz="2800" b="1" dirty="0" smtClean="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endParaRPr lang="el-GR"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0"/>
              </a:spcAft>
            </a:pPr>
            <a:r>
              <a:rPr lang="el-GR" sz="2800" dirty="0">
                <a:latin typeface="Arial" panose="020B0604020202020204" pitchFamily="34" charset="0"/>
                <a:ea typeface="Times New Roman" panose="02020603050405020304" pitchFamily="18" charset="0"/>
                <a:cs typeface="Times New Roman" panose="02020603050405020304" pitchFamily="18" charset="0"/>
              </a:rPr>
              <a:t> </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07504" y="1203020"/>
            <a:ext cx="9036496" cy="373757"/>
          </a:xfrm>
          <a:prstGeom prst="rect">
            <a:avLst/>
          </a:prstGeom>
        </p:spPr>
        <p:txBody>
          <a:bodyPr wrap="square">
            <a:spAutoFit/>
          </a:bodyPr>
          <a:lstStyle/>
          <a:p>
            <a:pPr indent="457200">
              <a:lnSpc>
                <a:spcPct val="107000"/>
              </a:lnSpc>
              <a:spcAft>
                <a:spcPts val="0"/>
              </a:spcAft>
            </a:pPr>
            <a:r>
              <a:rPr lang="el-GR" dirty="0">
                <a:latin typeface="Arial" panose="020B0604020202020204" pitchFamily="34" charset="0"/>
                <a:ea typeface="Times New Roman" panose="02020603050405020304" pitchFamily="18" charset="0"/>
                <a:cs typeface="Times New Roman" panose="02020603050405020304" pitchFamily="18" charset="0"/>
              </a:rPr>
              <a:t> </a:t>
            </a:r>
            <a:endParaRPr lang="el-GR" dirty="0"/>
          </a:p>
        </p:txBody>
      </p:sp>
      <p:sp>
        <p:nvSpPr>
          <p:cNvPr id="7" name="Rectangle 6"/>
          <p:cNvSpPr/>
          <p:nvPr/>
        </p:nvSpPr>
        <p:spPr>
          <a:xfrm>
            <a:off x="0" y="692696"/>
            <a:ext cx="9144000" cy="5340501"/>
          </a:xfrm>
          <a:prstGeom prst="rect">
            <a:avLst/>
          </a:prstGeom>
        </p:spPr>
        <p:txBody>
          <a:bodyPr wrap="square">
            <a:spAutoFit/>
          </a:bodyPr>
          <a:lstStyle/>
          <a:p>
            <a:pPr indent="457200">
              <a:lnSpc>
                <a:spcPct val="107000"/>
              </a:lnSpc>
              <a:spcAft>
                <a:spcPts val="0"/>
              </a:spcAft>
            </a:pPr>
            <a:r>
              <a:rPr lang="el-GR" sz="2400" dirty="0">
                <a:latin typeface="Arial" panose="020B0604020202020204" pitchFamily="34" charset="0"/>
                <a:ea typeface="Times New Roman" panose="02020603050405020304" pitchFamily="18" charset="0"/>
                <a:cs typeface="Times New Roman" panose="02020603050405020304" pitchFamily="18" charset="0"/>
              </a:rPr>
              <a:t>Η υδροθεραπεία (Hydrotherapy) που  αναφέρεται </a:t>
            </a:r>
            <a:r>
              <a:rPr lang="el-GR" sz="2400" dirty="0" smtClean="0">
                <a:latin typeface="Arial" panose="020B0604020202020204" pitchFamily="34" charset="0"/>
                <a:ea typeface="Times New Roman" panose="02020603050405020304" pitchFamily="18" charset="0"/>
                <a:cs typeface="Times New Roman" panose="02020603050405020304" pitchFamily="18" charset="0"/>
              </a:rPr>
              <a:t>στην εφαρμογή </a:t>
            </a:r>
            <a:r>
              <a:rPr lang="el-GR" sz="2400" dirty="0">
                <a:latin typeface="Arial" panose="020B0604020202020204" pitchFamily="34" charset="0"/>
                <a:ea typeface="Times New Roman" panose="02020603050405020304" pitchFamily="18" charset="0"/>
                <a:cs typeface="Times New Roman" panose="02020603050405020304" pitchFamily="18" charset="0"/>
              </a:rPr>
              <a:t>του νερού ως θεραπευτικό μέσο   βασίζεται στις αρχές και τις ιδιότητες του (άνωση, αντίσταση </a:t>
            </a:r>
            <a:r>
              <a:rPr lang="el-GR" sz="2400" dirty="0" smtClean="0">
                <a:latin typeface="Arial" panose="020B0604020202020204" pitchFamily="34" charset="0"/>
                <a:ea typeface="Times New Roman" panose="02020603050405020304" pitchFamily="18" charset="0"/>
                <a:cs typeface="Times New Roman" panose="02020603050405020304" pitchFamily="18" charset="0"/>
              </a:rPr>
              <a:t>ρευστού </a:t>
            </a:r>
            <a:r>
              <a:rPr lang="el-GR" sz="2400" dirty="0">
                <a:latin typeface="Arial" panose="020B0604020202020204" pitchFamily="34" charset="0"/>
                <a:ea typeface="Times New Roman" panose="02020603050405020304" pitchFamily="18" charset="0"/>
                <a:cs typeface="Times New Roman" panose="02020603050405020304" pitchFamily="18" charset="0"/>
              </a:rPr>
              <a:t>κτλ</a:t>
            </a:r>
            <a:r>
              <a:rPr lang="el-GR" sz="2400" dirty="0" smtClean="0">
                <a:latin typeface="Arial" panose="020B0604020202020204" pitchFamily="34" charset="0"/>
                <a:ea typeface="Times New Roman" panose="02020603050405020304" pitchFamily="18" charset="0"/>
                <a:cs typeface="Times New Roman" panose="02020603050405020304" pitchFamily="18" charset="0"/>
              </a:rPr>
              <a:t>.)</a:t>
            </a:r>
            <a:endParaRPr lang="el-GR" sz="2400" dirty="0">
              <a:latin typeface="Calibri" panose="020F0502020204030204" pitchFamily="34" charset="0"/>
              <a:ea typeface="Calibri" panose="020F0502020204030204" pitchFamily="34" charset="0"/>
              <a:cs typeface="Times New Roman" panose="02020603050405020304" pitchFamily="18" charset="0"/>
            </a:endParaRPr>
          </a:p>
          <a:p>
            <a:r>
              <a:rPr lang="el-GR" sz="2400" dirty="0">
                <a:latin typeface="Arial" panose="020B0604020202020204" pitchFamily="34" charset="0"/>
                <a:ea typeface="Calibri" panose="020F0502020204030204" pitchFamily="34" charset="0"/>
              </a:rPr>
              <a:t>Όσον αφορά στα ιαματικά νερά, επιπλέον  έμμεσοι </a:t>
            </a:r>
            <a:r>
              <a:rPr lang="el-GR" sz="2400" dirty="0" smtClean="0">
                <a:latin typeface="Arial" panose="020B0604020202020204" pitchFamily="34" charset="0"/>
                <a:ea typeface="Calibri" panose="020F0502020204030204" pitchFamily="34" charset="0"/>
              </a:rPr>
              <a:t>παράγοντες, </a:t>
            </a:r>
            <a:r>
              <a:rPr lang="el-GR" sz="2400" dirty="0">
                <a:latin typeface="Arial" panose="020B0604020202020204" pitchFamily="34" charset="0"/>
                <a:ea typeface="Calibri" panose="020F0502020204030204" pitchFamily="34" charset="0"/>
              </a:rPr>
              <a:t>όπως τα ειδικά χαρακτηριστικά του κλίματος (θερμοκρασία, υγρασία, άνεμοι</a:t>
            </a:r>
            <a:r>
              <a:rPr lang="el-GR" sz="2400" dirty="0" smtClean="0">
                <a:latin typeface="Arial" panose="020B0604020202020204" pitchFamily="34" charset="0"/>
                <a:ea typeface="Calibri" panose="020F0502020204030204" pitchFamily="34" charset="0"/>
              </a:rPr>
              <a:t>), </a:t>
            </a:r>
            <a:r>
              <a:rPr lang="el-GR" sz="2400" dirty="0">
                <a:latin typeface="Arial" panose="020B0604020202020204" pitchFamily="34" charset="0"/>
                <a:ea typeface="Calibri" panose="020F0502020204030204" pitchFamily="34" charset="0"/>
              </a:rPr>
              <a:t>γεωγραφικές επιδράσεις (υψόμετρο και   ατμοσφαιρική πίεση, έκθεση σε ηλιακή ακτινοβολία),  υγιής συμπεριφορά και κοινωνική </a:t>
            </a:r>
            <a:r>
              <a:rPr lang="el-GR" sz="2400" dirty="0" smtClean="0">
                <a:latin typeface="Arial" panose="020B0604020202020204" pitchFamily="34" charset="0"/>
                <a:ea typeface="Calibri" panose="020F0502020204030204" pitchFamily="34" charset="0"/>
              </a:rPr>
              <a:t>αλληλεπίδραση </a:t>
            </a:r>
            <a:r>
              <a:rPr lang="el-GR" sz="2400" dirty="0" smtClean="0"/>
              <a:t>μπορεί </a:t>
            </a:r>
            <a:r>
              <a:rPr lang="el-GR" sz="2400" dirty="0"/>
              <a:t>να τροποποιήσουν το τελικό </a:t>
            </a:r>
            <a:r>
              <a:rPr lang="el-GR" sz="2400" dirty="0" smtClean="0"/>
              <a:t>αποτέλεσμα</a:t>
            </a:r>
          </a:p>
          <a:p>
            <a:r>
              <a:rPr lang="el-GR" sz="2400" dirty="0" smtClean="0">
                <a:solidFill>
                  <a:srgbClr val="FFFF00"/>
                </a:solidFill>
              </a:rPr>
              <a:t>	Δηλαδή </a:t>
            </a:r>
            <a:r>
              <a:rPr lang="el-GR" sz="2400" dirty="0">
                <a:solidFill>
                  <a:srgbClr val="FFFF00"/>
                </a:solidFill>
              </a:rPr>
              <a:t>η εφαρμογή των ιαματικών νερών στο ανθρώπινο σώμα, η κινησιοθεραπεία μέσα σε αυτό, η θερμότητα που αποδίδει το νερό στους ιστούς, η εφαρμογή </a:t>
            </a:r>
            <a:r>
              <a:rPr lang="el-GR" sz="2400" dirty="0" smtClean="0">
                <a:solidFill>
                  <a:srgbClr val="FFFF00"/>
                </a:solidFill>
              </a:rPr>
              <a:t>θεραπευτικού πηλού  </a:t>
            </a:r>
            <a:r>
              <a:rPr lang="el-GR" sz="2400" dirty="0">
                <a:solidFill>
                  <a:srgbClr val="FFFF00"/>
                </a:solidFill>
              </a:rPr>
              <a:t>και η δράση των μεταλλικών στοιχείων στους ιστούς,  συντελούν στην ανάπτυξη των θεραπευτικών μηχανισμών</a:t>
            </a:r>
          </a:p>
        </p:txBody>
      </p:sp>
    </p:spTree>
    <p:extLst>
      <p:ext uri="{BB962C8B-B14F-4D97-AF65-F5344CB8AC3E}">
        <p14:creationId xmlns:p14="http://schemas.microsoft.com/office/powerpoint/2010/main" val="177167942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315416"/>
            <a:ext cx="9144000" cy="6063198"/>
          </a:xfrm>
          <a:prstGeom prst="rect">
            <a:avLst/>
          </a:prstGeom>
        </p:spPr>
        <p:txBody>
          <a:bodyPr>
            <a:spAutoFit/>
          </a:bodyPr>
          <a:lstStyle/>
          <a:p>
            <a:pPr algn="ctr">
              <a:defRPr/>
            </a:pPr>
            <a:endParaRPr lang="el-GR" b="1" dirty="0">
              <a:effectLst>
                <a:outerShdw blurRad="38100" dist="38100" dir="2700000" algn="tl">
                  <a:srgbClr val="000000"/>
                </a:outerShdw>
              </a:effectLst>
              <a:latin typeface="Arial" charset="0"/>
              <a:ea typeface="Calibri" pitchFamily="34" charset="0"/>
              <a:cs typeface="Arial" charset="0"/>
            </a:endParaRPr>
          </a:p>
          <a:p>
            <a:pPr algn="ctr">
              <a:defRPr/>
            </a:pPr>
            <a:endParaRPr lang="el-GR" b="1" dirty="0">
              <a:effectLst>
                <a:outerShdw blurRad="38100" dist="38100" dir="2700000" algn="tl">
                  <a:srgbClr val="000000"/>
                </a:outerShdw>
              </a:effectLst>
              <a:latin typeface="Arial" charset="0"/>
              <a:ea typeface="Calibri" pitchFamily="34" charset="0"/>
              <a:cs typeface="Arial" charset="0"/>
            </a:endParaRPr>
          </a:p>
          <a:p>
            <a:pPr algn="ctr">
              <a:defRPr/>
            </a:pPr>
            <a:r>
              <a:rPr lang="el-GR" sz="3200" b="1" dirty="0" smtClean="0">
                <a:effectLst>
                  <a:outerShdw blurRad="38100" dist="38100" dir="2700000" algn="tl">
                    <a:srgbClr val="000000"/>
                  </a:outerShdw>
                </a:effectLst>
                <a:latin typeface="Arial" charset="0"/>
                <a:ea typeface="Calibri" pitchFamily="34" charset="0"/>
                <a:cs typeface="Arial" charset="0"/>
              </a:rPr>
              <a:t>ΟΙ </a:t>
            </a:r>
            <a:r>
              <a:rPr lang="el-GR" sz="3200" b="1" dirty="0">
                <a:effectLst>
                  <a:outerShdw blurRad="38100" dist="38100" dir="2700000" algn="tl">
                    <a:srgbClr val="000000"/>
                  </a:outerShdw>
                </a:effectLst>
                <a:latin typeface="Arial" charset="0"/>
                <a:ea typeface="Calibri" pitchFamily="34" charset="0"/>
                <a:cs typeface="Arial" charset="0"/>
              </a:rPr>
              <a:t>ΜΗΧΑΝΙΣΜΟΙ </a:t>
            </a:r>
            <a:r>
              <a:rPr lang="el-GR" sz="3200" b="1" dirty="0" smtClean="0">
                <a:effectLst>
                  <a:outerShdw blurRad="38100" dist="38100" dir="2700000" algn="tl">
                    <a:srgbClr val="000000"/>
                  </a:outerShdw>
                </a:effectLst>
                <a:latin typeface="Arial" charset="0"/>
                <a:ea typeface="Calibri" pitchFamily="34" charset="0"/>
                <a:cs typeface="Arial" charset="0"/>
              </a:rPr>
              <a:t>ΔΡΑΣΗΣ</a:t>
            </a:r>
            <a:r>
              <a:rPr lang="el-GR" sz="3200" u="none" dirty="0" smtClean="0">
                <a:effectLst>
                  <a:outerShdw blurRad="38100" dist="38100" dir="2700000" algn="tl">
                    <a:srgbClr val="000000"/>
                  </a:outerShdw>
                </a:effectLst>
                <a:latin typeface="Arial" charset="0"/>
                <a:ea typeface="Calibri" pitchFamily="34" charset="0"/>
                <a:cs typeface="Arial" charset="0"/>
              </a:rPr>
              <a:t> </a:t>
            </a:r>
            <a:endParaRPr lang="el-GR" sz="3200" u="none" dirty="0" smtClean="0">
              <a:effectLst>
                <a:outerShdw blurRad="38100" dist="38100" dir="2700000" algn="tl">
                  <a:srgbClr val="000000"/>
                </a:outerShdw>
              </a:effectLst>
              <a:latin typeface="Arial" charset="0"/>
              <a:ea typeface="Calibri" pitchFamily="34" charset="0"/>
              <a:cs typeface="Arial" charset="0"/>
            </a:endParaRPr>
          </a:p>
          <a:p>
            <a:pPr algn="ctr">
              <a:defRPr/>
            </a:pPr>
            <a:endParaRPr lang="el-GR" sz="3200" u="none" dirty="0" smtClean="0">
              <a:effectLst>
                <a:outerShdw blurRad="38100" dist="38100" dir="2700000" algn="tl">
                  <a:srgbClr val="000000"/>
                </a:outerShdw>
              </a:effectLst>
              <a:latin typeface="Arial" charset="0"/>
              <a:ea typeface="Calibri" pitchFamily="34" charset="0"/>
              <a:cs typeface="Arial" charset="0"/>
            </a:endParaRPr>
          </a:p>
          <a:p>
            <a:pPr algn="ctr">
              <a:defRPr/>
            </a:pPr>
            <a:r>
              <a:rPr lang="el-GR" sz="3200" u="none" dirty="0" smtClean="0">
                <a:effectLst>
                  <a:outerShdw blurRad="38100" dist="38100" dir="2700000" algn="tl">
                    <a:srgbClr val="000000"/>
                  </a:outerShdw>
                </a:effectLst>
                <a:latin typeface="Arial" charset="0"/>
                <a:ea typeface="Calibri" pitchFamily="34" charset="0"/>
                <a:cs typeface="Arial" charset="0"/>
              </a:rPr>
              <a:t>Οφείλονται </a:t>
            </a:r>
            <a:r>
              <a:rPr lang="el-GR" sz="3200" u="none" dirty="0">
                <a:effectLst>
                  <a:outerShdw blurRad="38100" dist="38100" dir="2700000" algn="tl">
                    <a:srgbClr val="000000"/>
                  </a:outerShdw>
                </a:effectLst>
                <a:latin typeface="Arial" charset="0"/>
                <a:ea typeface="Calibri" pitchFamily="34" charset="0"/>
                <a:cs typeface="Arial" charset="0"/>
              </a:rPr>
              <a:t>σε  :</a:t>
            </a:r>
            <a:endParaRPr lang="en-US" sz="3200" dirty="0">
              <a:effectLst>
                <a:outerShdw blurRad="38100" dist="38100" dir="2700000" algn="tl">
                  <a:srgbClr val="000000"/>
                </a:outerShdw>
              </a:effectLst>
              <a:latin typeface="Arial" charset="0"/>
              <a:ea typeface="Calibri" pitchFamily="34" charset="0"/>
              <a:cs typeface="Arial" charset="0"/>
            </a:endParaRPr>
          </a:p>
          <a:p>
            <a:pPr algn="ctr">
              <a:defRPr/>
            </a:pPr>
            <a:endParaRPr lang="el-GR" sz="3200" b="1" dirty="0">
              <a:effectLst>
                <a:outerShdw blurRad="38100" dist="38100" dir="2700000" algn="tl">
                  <a:srgbClr val="000000"/>
                </a:outerShdw>
              </a:effectLst>
              <a:latin typeface="Arial" charset="0"/>
              <a:ea typeface="Calibri" pitchFamily="34" charset="0"/>
              <a:cs typeface="Arial" charset="0"/>
            </a:endParaRPr>
          </a:p>
          <a:p>
            <a:pPr algn="ctr">
              <a:buFontTx/>
              <a:buChar char="•"/>
              <a:defRPr/>
            </a:pPr>
            <a:r>
              <a:rPr lang="el-GR" sz="3200" b="1" dirty="0">
                <a:solidFill>
                  <a:srgbClr val="FFFF00"/>
                </a:solidFill>
                <a:effectLst>
                  <a:outerShdw blurRad="38100" dist="38100" dir="2700000" algn="tl">
                    <a:srgbClr val="000000"/>
                  </a:outerShdw>
                </a:effectLst>
                <a:latin typeface="Arial" charset="0"/>
                <a:ea typeface="Calibri" pitchFamily="34" charset="0"/>
                <a:cs typeface="Arial" charset="0"/>
              </a:rPr>
              <a:t>Μηχανική δράση </a:t>
            </a:r>
          </a:p>
          <a:p>
            <a:pPr algn="ctr">
              <a:buFontTx/>
              <a:buChar char="•"/>
              <a:defRPr/>
            </a:pPr>
            <a:endParaRPr lang="el-GR" sz="3200" b="1" dirty="0">
              <a:solidFill>
                <a:srgbClr val="FFFF00"/>
              </a:solidFill>
              <a:effectLst>
                <a:outerShdw blurRad="38100" dist="38100" dir="2700000" algn="tl">
                  <a:srgbClr val="000000"/>
                </a:outerShdw>
              </a:effectLst>
              <a:latin typeface="Arial" charset="0"/>
              <a:ea typeface="Calibri" pitchFamily="34" charset="0"/>
              <a:cs typeface="Arial" charset="0"/>
            </a:endParaRPr>
          </a:p>
          <a:p>
            <a:pPr algn="ctr">
              <a:buFontTx/>
              <a:buChar char="•"/>
              <a:defRPr/>
            </a:pPr>
            <a:endParaRPr lang="en-US" sz="3200" dirty="0">
              <a:solidFill>
                <a:srgbClr val="FFFF00"/>
              </a:solidFill>
              <a:effectLst>
                <a:outerShdw blurRad="38100" dist="38100" dir="2700000" algn="tl">
                  <a:srgbClr val="000000"/>
                </a:outerShdw>
              </a:effectLst>
              <a:latin typeface="Arial" charset="0"/>
              <a:ea typeface="Calibri" pitchFamily="34" charset="0"/>
              <a:cs typeface="Arial" charset="0"/>
            </a:endParaRPr>
          </a:p>
          <a:p>
            <a:pPr algn="ctr">
              <a:buFontTx/>
              <a:buChar char="•"/>
              <a:defRPr/>
            </a:pPr>
            <a:r>
              <a:rPr lang="el-GR" sz="3200" b="1" dirty="0">
                <a:solidFill>
                  <a:srgbClr val="FFFF00"/>
                </a:solidFill>
                <a:effectLst>
                  <a:outerShdw blurRad="38100" dist="38100" dir="2700000" algn="tl">
                    <a:srgbClr val="000000"/>
                  </a:outerShdw>
                </a:effectLst>
                <a:latin typeface="Arial" charset="0"/>
                <a:ea typeface="Calibri" pitchFamily="34" charset="0"/>
                <a:cs typeface="Arial" charset="0"/>
              </a:rPr>
              <a:t>Θερμική δράση</a:t>
            </a:r>
          </a:p>
          <a:p>
            <a:pPr algn="ctr">
              <a:buFontTx/>
              <a:buChar char="•"/>
              <a:defRPr/>
            </a:pPr>
            <a:endParaRPr lang="el-GR" sz="3200" b="1" dirty="0">
              <a:solidFill>
                <a:srgbClr val="FFFF00"/>
              </a:solidFill>
              <a:effectLst>
                <a:outerShdw blurRad="38100" dist="38100" dir="2700000" algn="tl">
                  <a:srgbClr val="000000"/>
                </a:outerShdw>
              </a:effectLst>
              <a:latin typeface="Arial" charset="0"/>
              <a:ea typeface="Calibri" pitchFamily="34" charset="0"/>
              <a:cs typeface="Arial" charset="0"/>
            </a:endParaRPr>
          </a:p>
          <a:p>
            <a:pPr algn="ctr">
              <a:buFontTx/>
              <a:buChar char="•"/>
              <a:defRPr/>
            </a:pPr>
            <a:endParaRPr lang="en-US" sz="3200" dirty="0">
              <a:solidFill>
                <a:srgbClr val="FFFF00"/>
              </a:solidFill>
              <a:effectLst>
                <a:outerShdw blurRad="38100" dist="38100" dir="2700000" algn="tl">
                  <a:srgbClr val="000000"/>
                </a:outerShdw>
              </a:effectLst>
              <a:latin typeface="Arial" charset="0"/>
              <a:cs typeface="Arial" charset="0"/>
            </a:endParaRPr>
          </a:p>
          <a:p>
            <a:pPr algn="ctr">
              <a:buFontTx/>
              <a:buChar char="•"/>
              <a:defRPr/>
            </a:pPr>
            <a:r>
              <a:rPr lang="el-GR" sz="3200" b="1" dirty="0">
                <a:solidFill>
                  <a:srgbClr val="FFFF00"/>
                </a:solidFill>
                <a:effectLst>
                  <a:outerShdw blurRad="38100" dist="38100" dir="2700000" algn="tl">
                    <a:srgbClr val="000000"/>
                  </a:outerShdw>
                </a:effectLst>
                <a:latin typeface="Arial" charset="0"/>
                <a:ea typeface="Calibri" pitchFamily="34" charset="0"/>
                <a:cs typeface="Calibri" pitchFamily="34" charset="0"/>
              </a:rPr>
              <a:t>Χημική δράση  </a:t>
            </a:r>
          </a:p>
        </p:txBody>
      </p:sp>
    </p:spTree>
    <p:extLst>
      <p:ext uri="{BB962C8B-B14F-4D97-AF65-F5344CB8AC3E}">
        <p14:creationId xmlns:p14="http://schemas.microsoft.com/office/powerpoint/2010/main" val="173375890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0"/>
            <a:ext cx="9144000" cy="1883593"/>
          </a:xfrm>
        </p:spPr>
        <p:txBody>
          <a:bodyPr/>
          <a:lstStyle/>
          <a:p>
            <a:pPr algn="ctr">
              <a:defRPr/>
            </a:pPr>
            <a:r>
              <a:rPr lang="el-GR" sz="4000" b="1" dirty="0">
                <a:solidFill>
                  <a:srgbClr val="FFFF00"/>
                </a:solidFill>
              </a:rPr>
              <a:t/>
            </a:r>
            <a:br>
              <a:rPr lang="el-GR" sz="4000" b="1" dirty="0">
                <a:solidFill>
                  <a:srgbClr val="FFFF00"/>
                </a:solidFill>
              </a:rPr>
            </a:br>
            <a:r>
              <a:rPr lang="el-GR" sz="3200" b="1" dirty="0" smtClean="0">
                <a:solidFill>
                  <a:schemeClr val="tx1"/>
                </a:solidFill>
                <a:latin typeface="Arial" pitchFamily="34" charset="0"/>
                <a:cs typeface="Arial" pitchFamily="34" charset="0"/>
              </a:rPr>
              <a:t>ΜΗΧΑΝΙΣΜΟΣ </a:t>
            </a:r>
            <a:r>
              <a:rPr lang="el-GR" sz="3200" b="1" dirty="0">
                <a:solidFill>
                  <a:schemeClr val="tx1"/>
                </a:solidFill>
                <a:latin typeface="Arial" pitchFamily="34" charset="0"/>
                <a:cs typeface="Arial" pitchFamily="34" charset="0"/>
              </a:rPr>
              <a:t>ΔΡΑΣΗΣ</a:t>
            </a:r>
            <a:r>
              <a:rPr lang="el-GR" sz="3200" b="1" dirty="0">
                <a:solidFill>
                  <a:srgbClr val="FFFF00"/>
                </a:solidFill>
                <a:latin typeface="Arial" pitchFamily="34" charset="0"/>
                <a:cs typeface="Arial" pitchFamily="34" charset="0"/>
              </a:rPr>
              <a:t/>
            </a:r>
            <a:br>
              <a:rPr lang="el-GR" sz="3200" b="1" dirty="0">
                <a:solidFill>
                  <a:srgbClr val="FFFF00"/>
                </a:solidFill>
                <a:latin typeface="Arial" pitchFamily="34" charset="0"/>
                <a:cs typeface="Arial" pitchFamily="34" charset="0"/>
              </a:rPr>
            </a:br>
            <a:r>
              <a:rPr lang="el-GR" sz="3200" b="1" dirty="0">
                <a:solidFill>
                  <a:srgbClr val="FFFF00"/>
                </a:solidFill>
                <a:latin typeface="Arial" pitchFamily="34" charset="0"/>
                <a:cs typeface="Arial" pitchFamily="34" charset="0"/>
              </a:rPr>
              <a:t/>
            </a:r>
            <a:br>
              <a:rPr lang="el-GR" sz="3200" b="1" dirty="0">
                <a:solidFill>
                  <a:srgbClr val="FFFF00"/>
                </a:solidFill>
                <a:latin typeface="Arial" pitchFamily="34" charset="0"/>
                <a:cs typeface="Arial" pitchFamily="34" charset="0"/>
              </a:rPr>
            </a:br>
            <a:endParaRPr lang="tr-TR" sz="3200" b="1" dirty="0">
              <a:solidFill>
                <a:srgbClr val="FFFF00"/>
              </a:solidFill>
              <a:latin typeface="Arial" pitchFamily="34" charset="0"/>
              <a:cs typeface="Arial" pitchFamily="34" charset="0"/>
            </a:endParaRPr>
          </a:p>
        </p:txBody>
      </p:sp>
      <p:sp>
        <p:nvSpPr>
          <p:cNvPr id="38915" name="Rectangle 3"/>
          <p:cNvSpPr>
            <a:spLocks noGrp="1" noChangeArrowheads="1"/>
          </p:cNvSpPr>
          <p:nvPr>
            <p:ph idx="1"/>
          </p:nvPr>
        </p:nvSpPr>
        <p:spPr>
          <a:xfrm>
            <a:off x="107504" y="836712"/>
            <a:ext cx="9036496" cy="5349597"/>
          </a:xfrm>
        </p:spPr>
        <p:txBody>
          <a:bodyPr/>
          <a:lstStyle/>
          <a:p>
            <a:pPr marL="0" indent="0">
              <a:lnSpc>
                <a:spcPct val="70000"/>
              </a:lnSpc>
              <a:buNone/>
              <a:defRPr/>
            </a:pPr>
            <a:endParaRPr lang="el-GR" sz="2400" dirty="0"/>
          </a:p>
          <a:p>
            <a:pPr marL="0" indent="0" algn="just">
              <a:lnSpc>
                <a:spcPct val="70000"/>
              </a:lnSpc>
              <a:buNone/>
              <a:defRPr/>
            </a:pPr>
            <a:endParaRPr lang="el-GR" sz="2400" dirty="0">
              <a:latin typeface="Arial" pitchFamily="34" charset="0"/>
              <a:cs typeface="Arial" pitchFamily="34" charset="0"/>
            </a:endParaRPr>
          </a:p>
          <a:p>
            <a:pPr algn="just">
              <a:lnSpc>
                <a:spcPct val="70000"/>
              </a:lnSpc>
              <a:buFont typeface="Arial" panose="020B0604020202020204" pitchFamily="34" charset="0"/>
              <a:buChar char="•"/>
              <a:defRPr/>
            </a:pPr>
            <a:r>
              <a:rPr lang="el-GR" sz="2800" b="1" dirty="0">
                <a:solidFill>
                  <a:srgbClr val="FFFF00"/>
                </a:solidFill>
                <a:latin typeface="Arial" pitchFamily="34" charset="0"/>
                <a:cs typeface="Arial" pitchFamily="34" charset="0"/>
              </a:rPr>
              <a:t>Θερμότητα</a:t>
            </a:r>
          </a:p>
          <a:p>
            <a:pPr algn="just">
              <a:lnSpc>
                <a:spcPct val="70000"/>
              </a:lnSpc>
              <a:buFont typeface="Arial" panose="020B0604020202020204" pitchFamily="34" charset="0"/>
              <a:buChar char="•"/>
              <a:defRPr/>
            </a:pPr>
            <a:endParaRPr lang="en-US" sz="2800" b="1" dirty="0">
              <a:solidFill>
                <a:srgbClr val="FFFF00"/>
              </a:solidFill>
              <a:latin typeface="Arial" pitchFamily="34" charset="0"/>
              <a:cs typeface="Arial" pitchFamily="34" charset="0"/>
            </a:endParaRPr>
          </a:p>
          <a:p>
            <a:pPr algn="just">
              <a:lnSpc>
                <a:spcPct val="70000"/>
              </a:lnSpc>
              <a:buFont typeface="Arial" panose="020B0604020202020204" pitchFamily="34" charset="0"/>
              <a:buChar char="•"/>
              <a:defRPr/>
            </a:pPr>
            <a:r>
              <a:rPr lang="el-GR" sz="2800" b="1" dirty="0">
                <a:solidFill>
                  <a:srgbClr val="FFFF00"/>
                </a:solidFill>
                <a:latin typeface="Arial" pitchFamily="34" charset="0"/>
                <a:cs typeface="Arial" pitchFamily="34" charset="0"/>
              </a:rPr>
              <a:t>Περιφερική αγγειοδιαστολή</a:t>
            </a:r>
            <a:r>
              <a:rPr lang="en-US" sz="2800" b="1" dirty="0">
                <a:solidFill>
                  <a:srgbClr val="FFFF00"/>
                </a:solidFill>
                <a:latin typeface="Arial" pitchFamily="34" charset="0"/>
                <a:cs typeface="Arial" pitchFamily="34" charset="0"/>
              </a:rPr>
              <a:t> </a:t>
            </a:r>
            <a:endParaRPr lang="el-GR" sz="2800" b="1" dirty="0">
              <a:solidFill>
                <a:srgbClr val="FFFF00"/>
              </a:solidFill>
              <a:latin typeface="Arial" pitchFamily="34" charset="0"/>
              <a:cs typeface="Arial" pitchFamily="34" charset="0"/>
            </a:endParaRPr>
          </a:p>
          <a:p>
            <a:pPr algn="just">
              <a:lnSpc>
                <a:spcPct val="70000"/>
              </a:lnSpc>
              <a:buFont typeface="Arial" panose="020B0604020202020204" pitchFamily="34" charset="0"/>
              <a:buChar char="•"/>
              <a:defRPr/>
            </a:pPr>
            <a:endParaRPr lang="tr-TR" sz="2800" b="1" dirty="0">
              <a:solidFill>
                <a:srgbClr val="FFFF00"/>
              </a:solidFill>
              <a:latin typeface="Arial" pitchFamily="34" charset="0"/>
              <a:cs typeface="Arial" pitchFamily="34" charset="0"/>
            </a:endParaRPr>
          </a:p>
          <a:p>
            <a:pPr algn="just">
              <a:lnSpc>
                <a:spcPct val="70000"/>
              </a:lnSpc>
              <a:buFont typeface="Arial" panose="020B0604020202020204" pitchFamily="34" charset="0"/>
              <a:buChar char="•"/>
              <a:defRPr/>
            </a:pPr>
            <a:r>
              <a:rPr lang="el-GR" sz="2800" b="1" dirty="0">
                <a:solidFill>
                  <a:srgbClr val="FFFF00"/>
                </a:solidFill>
                <a:latin typeface="Arial" pitchFamily="34" charset="0"/>
                <a:cs typeface="Arial" pitchFamily="34" charset="0"/>
              </a:rPr>
              <a:t>Άνωση </a:t>
            </a:r>
          </a:p>
          <a:p>
            <a:pPr algn="just">
              <a:lnSpc>
                <a:spcPct val="70000"/>
              </a:lnSpc>
              <a:buFont typeface="Arial" panose="020B0604020202020204" pitchFamily="34" charset="0"/>
              <a:buChar char="•"/>
              <a:defRPr/>
            </a:pPr>
            <a:endParaRPr lang="en-US" sz="2800" b="1" dirty="0">
              <a:solidFill>
                <a:srgbClr val="FFFF00"/>
              </a:solidFill>
              <a:latin typeface="Arial" pitchFamily="34" charset="0"/>
              <a:cs typeface="Arial" pitchFamily="34" charset="0"/>
            </a:endParaRPr>
          </a:p>
          <a:p>
            <a:pPr algn="just">
              <a:lnSpc>
                <a:spcPct val="70000"/>
              </a:lnSpc>
              <a:buFont typeface="Arial" panose="020B0604020202020204" pitchFamily="34" charset="0"/>
              <a:buChar char="•"/>
              <a:defRPr/>
            </a:pPr>
            <a:r>
              <a:rPr lang="el-GR" sz="2800" b="1" dirty="0">
                <a:solidFill>
                  <a:srgbClr val="FFFF00"/>
                </a:solidFill>
                <a:latin typeface="Arial" pitchFamily="34" charset="0"/>
                <a:cs typeface="Arial" pitchFamily="34" charset="0"/>
              </a:rPr>
              <a:t>Αύξηση των επιπέδων   των  </a:t>
            </a:r>
            <a:r>
              <a:rPr lang="el-GR" sz="2800" b="1" dirty="0" smtClean="0">
                <a:solidFill>
                  <a:srgbClr val="FFFF00"/>
                </a:solidFill>
                <a:latin typeface="Arial" pitchFamily="34" charset="0"/>
                <a:cs typeface="Arial" pitchFamily="34" charset="0"/>
              </a:rPr>
              <a:t>β - </a:t>
            </a:r>
            <a:r>
              <a:rPr lang="el-GR" sz="2800" b="1" dirty="0">
                <a:solidFill>
                  <a:srgbClr val="FFFF00"/>
                </a:solidFill>
                <a:latin typeface="Arial" pitchFamily="34" charset="0"/>
                <a:cs typeface="Arial" pitchFamily="34" charset="0"/>
              </a:rPr>
              <a:t>ενδορφινών </a:t>
            </a:r>
            <a:r>
              <a:rPr lang="en-US" sz="2800" b="1" dirty="0">
                <a:solidFill>
                  <a:srgbClr val="FFFF00"/>
                </a:solidFill>
                <a:latin typeface="Arial" pitchFamily="34" charset="0"/>
                <a:cs typeface="Arial" pitchFamily="34" charset="0"/>
              </a:rPr>
              <a:t> </a:t>
            </a:r>
            <a:endParaRPr lang="el-GR" sz="2800" b="1" dirty="0">
              <a:solidFill>
                <a:srgbClr val="FFFF00"/>
              </a:solidFill>
              <a:latin typeface="Arial" pitchFamily="34" charset="0"/>
              <a:cs typeface="Arial" pitchFamily="34" charset="0"/>
            </a:endParaRPr>
          </a:p>
          <a:p>
            <a:pPr algn="just">
              <a:lnSpc>
                <a:spcPct val="70000"/>
              </a:lnSpc>
              <a:buFont typeface="Arial" panose="020B0604020202020204" pitchFamily="34" charset="0"/>
              <a:buChar char="•"/>
              <a:defRPr/>
            </a:pPr>
            <a:endParaRPr lang="tr-TR" sz="2800" b="1" dirty="0">
              <a:solidFill>
                <a:srgbClr val="FFFF00"/>
              </a:solidFill>
              <a:latin typeface="Arial" pitchFamily="34" charset="0"/>
              <a:cs typeface="Arial" pitchFamily="34" charset="0"/>
            </a:endParaRPr>
          </a:p>
          <a:p>
            <a:pPr algn="just">
              <a:lnSpc>
                <a:spcPct val="70000"/>
              </a:lnSpc>
              <a:buFont typeface="Arial" panose="020B0604020202020204" pitchFamily="34" charset="0"/>
              <a:buChar char="•"/>
              <a:defRPr/>
            </a:pPr>
            <a:r>
              <a:rPr lang="el-GR" sz="2800" b="1" dirty="0">
                <a:solidFill>
                  <a:srgbClr val="FFFF00"/>
                </a:solidFill>
                <a:latin typeface="Arial" pitchFamily="34" charset="0"/>
                <a:cs typeface="Arial" pitchFamily="34" charset="0"/>
              </a:rPr>
              <a:t>Μείωση της μυϊκής τάσης </a:t>
            </a:r>
            <a:r>
              <a:rPr lang="el-GR" sz="2800" b="1" dirty="0" smtClean="0">
                <a:solidFill>
                  <a:srgbClr val="FFFF00"/>
                </a:solidFill>
                <a:latin typeface="Arial" pitchFamily="34" charset="0"/>
                <a:cs typeface="Arial" pitchFamily="34" charset="0"/>
              </a:rPr>
              <a:t>– μυϊκού </a:t>
            </a:r>
            <a:r>
              <a:rPr lang="el-GR" sz="2800" b="1" dirty="0">
                <a:solidFill>
                  <a:srgbClr val="FFFF00"/>
                </a:solidFill>
                <a:latin typeface="Arial" pitchFamily="34" charset="0"/>
                <a:cs typeface="Arial" pitchFamily="34" charset="0"/>
              </a:rPr>
              <a:t>σπασμού</a:t>
            </a:r>
          </a:p>
          <a:p>
            <a:pPr algn="just">
              <a:lnSpc>
                <a:spcPct val="70000"/>
              </a:lnSpc>
              <a:buFont typeface="Arial" panose="020B0604020202020204" pitchFamily="34" charset="0"/>
              <a:buChar char="•"/>
              <a:defRPr/>
            </a:pPr>
            <a:endParaRPr lang="el-GR" sz="2800" b="1" dirty="0">
              <a:solidFill>
                <a:srgbClr val="FFFF00"/>
              </a:solidFill>
              <a:latin typeface="Arial" pitchFamily="34" charset="0"/>
              <a:cs typeface="Arial" pitchFamily="34" charset="0"/>
            </a:endParaRPr>
          </a:p>
          <a:p>
            <a:pPr algn="just">
              <a:lnSpc>
                <a:spcPct val="70000"/>
              </a:lnSpc>
              <a:buFont typeface="Arial" panose="020B0604020202020204" pitchFamily="34" charset="0"/>
              <a:buChar char="•"/>
              <a:defRPr/>
            </a:pPr>
            <a:r>
              <a:rPr lang="el-GR" sz="2800" b="1" dirty="0">
                <a:solidFill>
                  <a:srgbClr val="FFFF00"/>
                </a:solidFill>
                <a:latin typeface="Arial" pitchFamily="34" charset="0"/>
                <a:cs typeface="Arial" pitchFamily="34" charset="0"/>
              </a:rPr>
              <a:t>Αύξηση του ορίου του πόνου</a:t>
            </a:r>
          </a:p>
          <a:p>
            <a:pPr algn="ctr">
              <a:lnSpc>
                <a:spcPct val="70000"/>
              </a:lnSpc>
              <a:buFont typeface="Arial" panose="020B0604020202020204" pitchFamily="34" charset="0"/>
              <a:buChar char="•"/>
              <a:defRPr/>
            </a:pPr>
            <a:endParaRPr lang="en-US" sz="2800" b="1" dirty="0">
              <a:solidFill>
                <a:srgbClr val="FFFF00"/>
              </a:solidFill>
            </a:endParaRPr>
          </a:p>
        </p:txBody>
      </p:sp>
    </p:spTree>
    <p:extLst>
      <p:ext uri="{BB962C8B-B14F-4D97-AF65-F5344CB8AC3E}">
        <p14:creationId xmlns:p14="http://schemas.microsoft.com/office/powerpoint/2010/main" val="99899049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0" y="0"/>
            <a:ext cx="9144000" cy="6026265"/>
          </a:xfrm>
          <a:prstGeom prst="rect">
            <a:avLst/>
          </a:prstGeom>
          <a:noFill/>
          <a:ln w="9525">
            <a:noFill/>
            <a:miter lim="800000"/>
            <a:headEnd/>
            <a:tailEnd/>
          </a:ln>
          <a:effectLst/>
        </p:spPr>
        <p:txBody>
          <a:bodyPr>
            <a:spAutoFit/>
          </a:bodyPr>
          <a:lstStyle/>
          <a:p>
            <a:pPr algn="ctr" eaLnBrk="1" hangingPunct="1">
              <a:defRPr/>
            </a:pPr>
            <a:endParaRPr lang="el-GR" sz="2800" b="1" u="none" dirty="0">
              <a:solidFill>
                <a:srgbClr val="FFFF00"/>
              </a:solidFill>
              <a:effectLst>
                <a:outerShdw blurRad="38100" dist="38100" dir="2700000" algn="tl">
                  <a:srgbClr val="000000"/>
                </a:outerShdw>
              </a:effectLst>
            </a:endParaRPr>
          </a:p>
          <a:p>
            <a:pPr algn="ctr" eaLnBrk="1" hangingPunct="1">
              <a:defRPr/>
            </a:pPr>
            <a:r>
              <a:rPr lang="el-GR" sz="3200" b="1" u="none" dirty="0">
                <a:effectLst>
                  <a:outerShdw blurRad="38100" dist="38100" dir="2700000" algn="tl">
                    <a:srgbClr val="000000"/>
                  </a:outerShdw>
                </a:effectLst>
                <a:latin typeface="Arial" pitchFamily="34" charset="0"/>
                <a:cs typeface="Arial" pitchFamily="34" charset="0"/>
              </a:rPr>
              <a:t>ΜΗΧΑΝΙΣΜΟΣ ΔΡΑΣΗΣ</a:t>
            </a:r>
            <a:r>
              <a:rPr lang="el-GR" sz="4000" b="1" u="none" dirty="0">
                <a:solidFill>
                  <a:srgbClr val="FFFF00"/>
                </a:solidFill>
                <a:effectLst>
                  <a:outerShdw blurRad="38100" dist="38100" dir="2700000" algn="tl">
                    <a:srgbClr val="000000"/>
                  </a:outerShdw>
                </a:effectLst>
              </a:rPr>
              <a:t/>
            </a:r>
            <a:br>
              <a:rPr lang="el-GR" sz="4000" b="1" u="none" dirty="0">
                <a:solidFill>
                  <a:srgbClr val="FFFF00"/>
                </a:solidFill>
                <a:effectLst>
                  <a:outerShdw blurRad="38100" dist="38100" dir="2700000" algn="tl">
                    <a:srgbClr val="000000"/>
                  </a:outerShdw>
                </a:effectLst>
              </a:rPr>
            </a:br>
            <a:endParaRPr lang="el-GR" sz="4000" b="1" u="none" dirty="0">
              <a:solidFill>
                <a:srgbClr val="FFFF00"/>
              </a:solidFill>
              <a:effectLst>
                <a:outerShdw blurRad="38100" dist="38100" dir="2700000" algn="tl">
                  <a:srgbClr val="000000"/>
                </a:outerShdw>
              </a:effectLst>
            </a:endParaRPr>
          </a:p>
          <a:p>
            <a:pPr algn="ctr" eaLnBrk="1" hangingPunct="1">
              <a:defRPr/>
            </a:pPr>
            <a:endParaRPr lang="el-GR" sz="2800" b="1" u="none" dirty="0">
              <a:solidFill>
                <a:srgbClr val="FFFF00"/>
              </a:solidFill>
              <a:effectLst>
                <a:outerShdw blurRad="38100" dist="38100" dir="2700000" algn="tl">
                  <a:srgbClr val="000000"/>
                </a:outerShdw>
              </a:effectLst>
            </a:endParaRPr>
          </a:p>
          <a:p>
            <a:pPr algn="ctr" eaLnBrk="1" hangingPunct="1">
              <a:buFontTx/>
              <a:buChar char="•"/>
              <a:defRPr/>
            </a:pPr>
            <a:endParaRPr lang="en-US" sz="2800" b="1" u="none" dirty="0">
              <a:solidFill>
                <a:srgbClr val="FFFF00"/>
              </a:solidFill>
              <a:effectLst>
                <a:outerShdw blurRad="38100" dist="38100" dir="2700000" algn="tl">
                  <a:srgbClr val="000000"/>
                </a:outerShdw>
              </a:effectLst>
              <a:latin typeface="Arial" pitchFamily="34" charset="0"/>
              <a:cs typeface="Arial" pitchFamily="34" charset="0"/>
            </a:endParaRPr>
          </a:p>
          <a:p>
            <a:pPr algn="ctr" eaLnBrk="1" hangingPunct="1">
              <a:buFontTx/>
              <a:buChar char="•"/>
              <a:defRPr/>
            </a:pPr>
            <a:r>
              <a:rPr lang="el-GR" sz="2800" b="1" u="none" dirty="0">
                <a:solidFill>
                  <a:srgbClr val="FFFF00"/>
                </a:solidFill>
                <a:effectLst>
                  <a:outerShdw blurRad="38100" dist="38100" dir="2700000" algn="tl">
                    <a:srgbClr val="000000"/>
                  </a:outerShdw>
                </a:effectLst>
                <a:latin typeface="Arial" pitchFamily="34" charset="0"/>
                <a:cs typeface="Arial" pitchFamily="34" charset="0"/>
              </a:rPr>
              <a:t>Αλλαγή περιβάλλοντος</a:t>
            </a:r>
          </a:p>
          <a:p>
            <a:pPr algn="ctr" eaLnBrk="1" hangingPunct="1">
              <a:buFontTx/>
              <a:buChar char="•"/>
              <a:defRPr/>
            </a:pPr>
            <a:endParaRPr lang="en-US" sz="2800" b="1" u="none" dirty="0">
              <a:solidFill>
                <a:srgbClr val="FFFF00"/>
              </a:solidFill>
              <a:effectLst>
                <a:outerShdw blurRad="38100" dist="38100" dir="2700000" algn="tl">
                  <a:srgbClr val="000000"/>
                </a:outerShdw>
              </a:effectLst>
              <a:latin typeface="Arial" pitchFamily="34" charset="0"/>
              <a:cs typeface="Arial" pitchFamily="34" charset="0"/>
            </a:endParaRPr>
          </a:p>
          <a:p>
            <a:pPr algn="ctr" eaLnBrk="1" hangingPunct="1">
              <a:buFontTx/>
              <a:buChar char="•"/>
              <a:defRPr/>
            </a:pPr>
            <a:r>
              <a:rPr lang="el-GR" sz="2800" b="1" u="none" dirty="0" smtClean="0">
                <a:solidFill>
                  <a:srgbClr val="FFFF00"/>
                </a:solidFill>
                <a:effectLst>
                  <a:outerShdw blurRad="38100" dist="38100" dir="2700000" algn="tl">
                    <a:srgbClr val="000000"/>
                  </a:outerShdw>
                </a:effectLst>
                <a:latin typeface="Arial" pitchFamily="34" charset="0"/>
                <a:cs typeface="Arial" pitchFamily="34" charset="0"/>
              </a:rPr>
              <a:t>Μη -  ανταγωνιστική </a:t>
            </a:r>
            <a:r>
              <a:rPr lang="el-GR" sz="2800" b="1" u="none" dirty="0">
                <a:solidFill>
                  <a:srgbClr val="FFFF00"/>
                </a:solidFill>
                <a:effectLst>
                  <a:outerShdw blurRad="38100" dist="38100" dir="2700000" algn="tl">
                    <a:srgbClr val="000000"/>
                  </a:outerShdw>
                </a:effectLst>
                <a:latin typeface="Arial" pitchFamily="34" charset="0"/>
                <a:cs typeface="Arial" pitchFamily="34" charset="0"/>
              </a:rPr>
              <a:t>ατμόσφαιρα </a:t>
            </a:r>
          </a:p>
          <a:p>
            <a:pPr algn="ctr" eaLnBrk="1" hangingPunct="1">
              <a:buFontTx/>
              <a:buChar char="•"/>
              <a:defRPr/>
            </a:pPr>
            <a:endParaRPr lang="en-US" sz="2800" b="1" u="none" dirty="0">
              <a:solidFill>
                <a:srgbClr val="FFFF00"/>
              </a:solidFill>
              <a:effectLst>
                <a:outerShdw blurRad="38100" dist="38100" dir="2700000" algn="tl">
                  <a:srgbClr val="000000"/>
                </a:outerShdw>
              </a:effectLst>
              <a:latin typeface="Arial" pitchFamily="34" charset="0"/>
              <a:cs typeface="Arial" pitchFamily="34" charset="0"/>
            </a:endParaRPr>
          </a:p>
          <a:p>
            <a:pPr algn="ctr" eaLnBrk="1" hangingPunct="1">
              <a:buFontTx/>
              <a:buChar char="•"/>
              <a:defRPr/>
            </a:pPr>
            <a:r>
              <a:rPr lang="el-GR" sz="2800" b="1" u="none" dirty="0">
                <a:solidFill>
                  <a:srgbClr val="FFFF00"/>
                </a:solidFill>
                <a:effectLst>
                  <a:outerShdw blurRad="38100" dist="38100" dir="2700000" algn="tl">
                    <a:srgbClr val="000000"/>
                  </a:outerShdw>
                </a:effectLst>
                <a:latin typeface="Arial" pitchFamily="34" charset="0"/>
                <a:cs typeface="Arial" pitchFamily="34" charset="0"/>
              </a:rPr>
              <a:t>Απουσία εργασιακών υποχρεώσεων </a:t>
            </a:r>
          </a:p>
          <a:p>
            <a:pPr algn="ctr" eaLnBrk="1" hangingPunct="1">
              <a:buFontTx/>
              <a:buChar char="•"/>
              <a:defRPr/>
            </a:pPr>
            <a:endParaRPr lang="el-GR" sz="2800" b="1" u="none" dirty="0">
              <a:solidFill>
                <a:srgbClr val="FFFF00"/>
              </a:solidFill>
              <a:effectLst>
                <a:outerShdw blurRad="38100" dist="38100" dir="2700000" algn="tl">
                  <a:srgbClr val="000000"/>
                </a:outerShdw>
              </a:effectLst>
              <a:latin typeface="Arial" pitchFamily="34" charset="0"/>
              <a:cs typeface="Arial" pitchFamily="34" charset="0"/>
            </a:endParaRPr>
          </a:p>
          <a:p>
            <a:pPr algn="ctr" eaLnBrk="1" hangingPunct="1">
              <a:buFontTx/>
              <a:buChar char="•"/>
              <a:defRPr/>
            </a:pPr>
            <a:r>
              <a:rPr lang="el-GR" sz="2800" b="1" u="none" dirty="0">
                <a:solidFill>
                  <a:srgbClr val="FFFF00"/>
                </a:solidFill>
                <a:effectLst>
                  <a:outerShdw blurRad="38100" dist="38100" dir="2700000" algn="tl">
                    <a:srgbClr val="000000"/>
                  </a:outerShdw>
                </a:effectLst>
                <a:latin typeface="Arial" pitchFamily="34" charset="0"/>
                <a:cs typeface="Arial" pitchFamily="34" charset="0"/>
              </a:rPr>
              <a:t>Ανάπαυση</a:t>
            </a:r>
            <a:endParaRPr lang="en-US" sz="2800" b="1" u="none" dirty="0">
              <a:solidFill>
                <a:srgbClr val="FFFF00"/>
              </a:solidFill>
              <a:effectLst>
                <a:outerShdw blurRad="38100" dist="38100" dir="2700000" algn="tl">
                  <a:srgbClr val="000000"/>
                </a:outerShdw>
              </a:effectLst>
              <a:latin typeface="Arial" pitchFamily="34" charset="0"/>
              <a:cs typeface="Arial" pitchFamily="34" charset="0"/>
            </a:endParaRPr>
          </a:p>
          <a:p>
            <a:pPr algn="ctr" eaLnBrk="1" hangingPunct="1">
              <a:lnSpc>
                <a:spcPct val="70000"/>
              </a:lnSpc>
              <a:spcBef>
                <a:spcPct val="50000"/>
              </a:spcBef>
              <a:buClr>
                <a:schemeClr val="hlink"/>
              </a:buClr>
              <a:buSzPct val="120000"/>
              <a:buFontTx/>
              <a:buChar char="•"/>
              <a:defRPr/>
            </a:pPr>
            <a:endParaRPr lang="en-US" sz="2800" b="1" u="none" dirty="0">
              <a:solidFill>
                <a:srgbClr val="FFFF00"/>
              </a:solidFill>
              <a:effectLst>
                <a:outerShdw blurRad="38100" dist="38100" dir="2700000" algn="tl">
                  <a:srgbClr val="000000"/>
                </a:outerShdw>
              </a:effectLst>
            </a:endParaRPr>
          </a:p>
        </p:txBody>
      </p:sp>
    </p:spTree>
    <p:extLst>
      <p:ext uri="{BB962C8B-B14F-4D97-AF65-F5344CB8AC3E}">
        <p14:creationId xmlns:p14="http://schemas.microsoft.com/office/powerpoint/2010/main" val="133698876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332656"/>
            <a:ext cx="9144000" cy="765175"/>
          </a:xfrm>
        </p:spPr>
        <p:txBody>
          <a:bodyPr/>
          <a:lstStyle/>
          <a:p>
            <a:pPr algn="ctr">
              <a:defRPr/>
            </a:pPr>
            <a:r>
              <a:rPr lang="el-GR" sz="3200" b="1" dirty="0">
                <a:solidFill>
                  <a:schemeClr val="tx1"/>
                </a:solidFill>
                <a:latin typeface="Arial" pitchFamily="34" charset="0"/>
                <a:cs typeface="Arial" pitchFamily="34" charset="0"/>
              </a:rPr>
              <a:t>Άνωση</a:t>
            </a:r>
            <a:endParaRPr lang="en-US" sz="3200" b="1" dirty="0">
              <a:solidFill>
                <a:schemeClr val="tx1"/>
              </a:solidFill>
              <a:latin typeface="Arial" pitchFamily="34" charset="0"/>
              <a:cs typeface="Arial" pitchFamily="34" charset="0"/>
            </a:endParaRPr>
          </a:p>
        </p:txBody>
      </p:sp>
      <p:sp>
        <p:nvSpPr>
          <p:cNvPr id="45059" name="Rectangle 3"/>
          <p:cNvSpPr>
            <a:spLocks noGrp="1" noChangeArrowheads="1"/>
          </p:cNvSpPr>
          <p:nvPr>
            <p:ph idx="1"/>
          </p:nvPr>
        </p:nvSpPr>
        <p:spPr>
          <a:xfrm>
            <a:off x="0" y="1341438"/>
            <a:ext cx="9144000" cy="4136517"/>
          </a:xfrm>
        </p:spPr>
        <p:txBody>
          <a:bodyPr/>
          <a:lstStyle/>
          <a:p>
            <a:pPr algn="ctr">
              <a:lnSpc>
                <a:spcPct val="80000"/>
              </a:lnSpc>
              <a:buFontTx/>
              <a:buNone/>
              <a:defRPr/>
            </a:pPr>
            <a:r>
              <a:rPr lang="el-GR" sz="2800" b="1" dirty="0">
                <a:solidFill>
                  <a:srgbClr val="FFFF00"/>
                </a:solidFill>
                <a:latin typeface="Arial" pitchFamily="34" charset="0"/>
                <a:cs typeface="Arial" pitchFamily="34" charset="0"/>
              </a:rPr>
              <a:t>Η υδροστατική δύναμη  μπορεί να βοηθήσει στον πόνο </a:t>
            </a:r>
            <a:r>
              <a:rPr lang="el-GR" sz="2800" b="1" u="sng" dirty="0">
                <a:solidFill>
                  <a:srgbClr val="FFFF00"/>
                </a:solidFill>
                <a:latin typeface="Arial" pitchFamily="34" charset="0"/>
                <a:cs typeface="Arial" pitchFamily="34" charset="0"/>
              </a:rPr>
              <a:t>μειώνοντας την φόρτιση των αρθρώσεων</a:t>
            </a:r>
            <a:r>
              <a:rPr lang="en-GB" sz="2800" b="1" u="sng" dirty="0">
                <a:solidFill>
                  <a:srgbClr val="FFFF00"/>
                </a:solidFill>
                <a:latin typeface="Arial" pitchFamily="34" charset="0"/>
                <a:cs typeface="Arial" pitchFamily="34" charset="0"/>
              </a:rPr>
              <a:t>.</a:t>
            </a:r>
            <a:endParaRPr lang="tr-TR" sz="2800" b="1" u="sng" dirty="0">
              <a:solidFill>
                <a:srgbClr val="FFFF00"/>
              </a:solidFill>
              <a:latin typeface="Arial" pitchFamily="34" charset="0"/>
              <a:cs typeface="Arial" pitchFamily="34" charset="0"/>
            </a:endParaRPr>
          </a:p>
          <a:p>
            <a:pPr algn="ctr">
              <a:lnSpc>
                <a:spcPct val="80000"/>
              </a:lnSpc>
              <a:buFontTx/>
              <a:buNone/>
              <a:defRPr/>
            </a:pPr>
            <a:endParaRPr lang="tr-TR" sz="2800" b="1" u="sng" dirty="0">
              <a:solidFill>
                <a:srgbClr val="FFFF00"/>
              </a:solidFill>
              <a:latin typeface="Arial" pitchFamily="34" charset="0"/>
              <a:cs typeface="Arial" pitchFamily="34" charset="0"/>
            </a:endParaRPr>
          </a:p>
          <a:p>
            <a:pPr algn="ctr">
              <a:lnSpc>
                <a:spcPct val="80000"/>
              </a:lnSpc>
              <a:buFont typeface="Arial" panose="020B0604020202020204" pitchFamily="34" charset="0"/>
              <a:buChar char="•"/>
              <a:defRPr/>
            </a:pPr>
            <a:r>
              <a:rPr lang="el-GR" sz="2800" b="1" dirty="0" smtClean="0">
                <a:solidFill>
                  <a:srgbClr val="FFFF00"/>
                </a:solidFill>
                <a:latin typeface="Arial" pitchFamily="34" charset="0"/>
                <a:cs typeface="Arial" pitchFamily="34" charset="0"/>
              </a:rPr>
              <a:t> μηχανικοί παράγοντες  </a:t>
            </a:r>
            <a:r>
              <a:rPr lang="el-GR" sz="2800" b="1" dirty="0">
                <a:solidFill>
                  <a:srgbClr val="FFFF00"/>
                </a:solidFill>
                <a:latin typeface="Arial" pitchFamily="34" charset="0"/>
                <a:cs typeface="Arial" pitchFamily="34" charset="0"/>
              </a:rPr>
              <a:t>όπως αυξημένη άνωση</a:t>
            </a:r>
          </a:p>
          <a:p>
            <a:pPr algn="ctr">
              <a:lnSpc>
                <a:spcPct val="80000"/>
              </a:lnSpc>
              <a:buFontTx/>
              <a:buNone/>
              <a:defRPr/>
            </a:pPr>
            <a:r>
              <a:rPr lang="el-GR" sz="2800" b="1" dirty="0">
                <a:solidFill>
                  <a:srgbClr val="FFFF00"/>
                </a:solidFill>
                <a:latin typeface="Arial" pitchFamily="34" charset="0"/>
                <a:cs typeface="Arial" pitchFamily="34" charset="0"/>
              </a:rPr>
              <a:t>και υδροστατική πίεση  </a:t>
            </a:r>
            <a:r>
              <a:rPr lang="el-GR" sz="2800" b="1" dirty="0" smtClean="0">
                <a:solidFill>
                  <a:srgbClr val="FFFF00"/>
                </a:solidFill>
                <a:latin typeface="Arial" pitchFamily="34" charset="0"/>
                <a:cs typeface="Arial" pitchFamily="34" charset="0"/>
              </a:rPr>
              <a:t>επηρεάζουν</a:t>
            </a:r>
            <a:endParaRPr lang="el-GR" sz="2800" b="1" dirty="0">
              <a:solidFill>
                <a:srgbClr val="FFFF00"/>
              </a:solidFill>
              <a:latin typeface="Arial" pitchFamily="34" charset="0"/>
              <a:cs typeface="Arial" pitchFamily="34" charset="0"/>
            </a:endParaRPr>
          </a:p>
          <a:p>
            <a:pPr algn="ctr">
              <a:lnSpc>
                <a:spcPct val="80000"/>
              </a:lnSpc>
              <a:buFontTx/>
              <a:buNone/>
              <a:defRPr/>
            </a:pPr>
            <a:r>
              <a:rPr lang="el-GR" sz="2800" b="1" dirty="0" smtClean="0">
                <a:solidFill>
                  <a:srgbClr val="FFFF00"/>
                </a:solidFill>
                <a:latin typeface="Arial" pitchFamily="34" charset="0"/>
                <a:cs typeface="Arial" pitchFamily="34" charset="0"/>
              </a:rPr>
              <a:t>τον </a:t>
            </a:r>
            <a:r>
              <a:rPr lang="el-GR" sz="2800" b="1" u="sng" dirty="0">
                <a:solidFill>
                  <a:srgbClr val="FFFF00"/>
                </a:solidFill>
                <a:latin typeface="Arial" pitchFamily="34" charset="0"/>
                <a:cs typeface="Arial" pitchFamily="34" charset="0"/>
              </a:rPr>
              <a:t>μυϊκό τόνο </a:t>
            </a:r>
          </a:p>
          <a:p>
            <a:pPr algn="ctr">
              <a:lnSpc>
                <a:spcPct val="80000"/>
              </a:lnSpc>
              <a:buFontTx/>
              <a:buNone/>
              <a:defRPr/>
            </a:pPr>
            <a:r>
              <a:rPr lang="el-GR" sz="2800" b="1" u="sng" dirty="0" smtClean="0">
                <a:solidFill>
                  <a:srgbClr val="FFFF00"/>
                </a:solidFill>
                <a:latin typeface="Arial" pitchFamily="34" charset="0"/>
                <a:cs typeface="Arial" pitchFamily="34" charset="0"/>
              </a:rPr>
              <a:t> </a:t>
            </a:r>
            <a:r>
              <a:rPr lang="el-GR" sz="2800" b="1" u="sng" dirty="0">
                <a:solidFill>
                  <a:srgbClr val="FFFF00"/>
                </a:solidFill>
                <a:latin typeface="Arial" pitchFamily="34" charset="0"/>
                <a:cs typeface="Arial" pitchFamily="34" charset="0"/>
              </a:rPr>
              <a:t>την </a:t>
            </a:r>
            <a:r>
              <a:rPr lang="el-GR" sz="2800" b="1" u="sng" dirty="0" smtClean="0">
                <a:solidFill>
                  <a:srgbClr val="FFFF00"/>
                </a:solidFill>
                <a:latin typeface="Arial" pitchFamily="34" charset="0"/>
                <a:cs typeface="Arial" pitchFamily="34" charset="0"/>
              </a:rPr>
              <a:t>κινητικότητα </a:t>
            </a:r>
            <a:r>
              <a:rPr lang="el-GR" sz="2800" b="1" u="sng" dirty="0">
                <a:solidFill>
                  <a:srgbClr val="FFFF00"/>
                </a:solidFill>
                <a:latin typeface="Arial" pitchFamily="34" charset="0"/>
                <a:cs typeface="Arial" pitchFamily="34" charset="0"/>
              </a:rPr>
              <a:t>των αρθρώσεων </a:t>
            </a:r>
          </a:p>
          <a:p>
            <a:pPr algn="ctr">
              <a:lnSpc>
                <a:spcPct val="80000"/>
              </a:lnSpc>
              <a:buFontTx/>
              <a:buNone/>
              <a:defRPr/>
            </a:pPr>
            <a:r>
              <a:rPr lang="el-GR" sz="2800" b="1" u="sng" dirty="0">
                <a:solidFill>
                  <a:srgbClr val="FFFF00"/>
                </a:solidFill>
                <a:latin typeface="Arial" pitchFamily="34" charset="0"/>
                <a:cs typeface="Arial" pitchFamily="34" charset="0"/>
              </a:rPr>
              <a:t>και την ένταση του πόνου</a:t>
            </a:r>
            <a:r>
              <a:rPr lang="el-GR" sz="2800" b="1" u="sng" dirty="0" smtClean="0">
                <a:solidFill>
                  <a:srgbClr val="FFFF00"/>
                </a:solidFill>
                <a:latin typeface="Arial" pitchFamily="34" charset="0"/>
                <a:cs typeface="Arial" pitchFamily="34" charset="0"/>
              </a:rPr>
              <a:t>.</a:t>
            </a:r>
            <a:endParaRPr lang="el-GR" sz="2800" b="1" u="sng" dirty="0">
              <a:solidFill>
                <a:srgbClr val="FFFF00"/>
              </a:solidFill>
            </a:endParaRPr>
          </a:p>
          <a:p>
            <a:pPr>
              <a:lnSpc>
                <a:spcPct val="80000"/>
              </a:lnSpc>
              <a:defRPr/>
            </a:pPr>
            <a:endParaRPr lang="el-GR" sz="2800" b="1" dirty="0">
              <a:solidFill>
                <a:srgbClr val="FFFF00"/>
              </a:solidFill>
            </a:endParaRPr>
          </a:p>
          <a:p>
            <a:pPr>
              <a:lnSpc>
                <a:spcPct val="80000"/>
              </a:lnSpc>
              <a:defRPr/>
            </a:pPr>
            <a:endParaRPr lang="tr-TR" sz="2800" dirty="0">
              <a:solidFill>
                <a:schemeClr val="bg1"/>
              </a:solidFill>
            </a:endParaRPr>
          </a:p>
        </p:txBody>
      </p:sp>
      <p:sp>
        <p:nvSpPr>
          <p:cNvPr id="39940" name="Text Box 4"/>
          <p:cNvSpPr txBox="1">
            <a:spLocks noChangeArrowheads="1"/>
          </p:cNvSpPr>
          <p:nvPr/>
        </p:nvSpPr>
        <p:spPr bwMode="auto">
          <a:xfrm>
            <a:off x="0" y="5084763"/>
            <a:ext cx="8820150" cy="1693862"/>
          </a:xfrm>
          <a:prstGeom prst="rect">
            <a:avLst/>
          </a:prstGeom>
          <a:noFill/>
          <a:ln w="9525">
            <a:noFill/>
            <a:miter lim="800000"/>
            <a:headEnd/>
            <a:tailEnd/>
          </a:ln>
        </p:spPr>
        <p:txBody>
          <a:bodyPr>
            <a:spAutoFit/>
          </a:bodyPr>
          <a:lstStyle/>
          <a:p>
            <a:pPr eaLnBrk="1" hangingPunct="1">
              <a:spcBef>
                <a:spcPct val="50000"/>
              </a:spcBef>
              <a:buFontTx/>
              <a:buChar char="•"/>
              <a:defRPr/>
            </a:pPr>
            <a:endParaRPr lang="el-GR" sz="2000" u="none" dirty="0">
              <a:solidFill>
                <a:schemeClr val="tx2"/>
              </a:solidFill>
              <a:latin typeface="Arial" charset="0"/>
            </a:endParaRPr>
          </a:p>
          <a:p>
            <a:pPr eaLnBrk="1" hangingPunct="1">
              <a:spcBef>
                <a:spcPct val="50000"/>
              </a:spcBef>
              <a:buFontTx/>
              <a:buChar char="•"/>
              <a:defRPr/>
            </a:pPr>
            <a:r>
              <a:rPr lang="en-US" sz="2400" u="none" dirty="0">
                <a:solidFill>
                  <a:schemeClr val="tx2"/>
                </a:solidFill>
                <a:latin typeface="+mn-lt"/>
              </a:rPr>
              <a:t>Brosseau L, Macleay L, Robınson V. Efficacy of balneotherapy for osteoarthritis of the knee: a systematic review.</a:t>
            </a:r>
            <a:r>
              <a:rPr lang="en-US" sz="2400" i="1" u="none" dirty="0">
                <a:solidFill>
                  <a:schemeClr val="tx2"/>
                </a:solidFill>
                <a:latin typeface="+mn-lt"/>
              </a:rPr>
              <a:t>Physical Therapy Reviews </a:t>
            </a:r>
            <a:r>
              <a:rPr lang="en-US" sz="2400" u="none" dirty="0">
                <a:solidFill>
                  <a:schemeClr val="tx2"/>
                </a:solidFill>
                <a:latin typeface="+mn-lt"/>
              </a:rPr>
              <a:t>2002; </a:t>
            </a:r>
            <a:r>
              <a:rPr lang="en-US" sz="2400" b="1" u="none" dirty="0">
                <a:solidFill>
                  <a:schemeClr val="tx2"/>
                </a:solidFill>
                <a:latin typeface="+mn-lt"/>
              </a:rPr>
              <a:t>7</a:t>
            </a:r>
            <a:r>
              <a:rPr lang="en-US" sz="2400" u="none" dirty="0">
                <a:solidFill>
                  <a:schemeClr val="tx2"/>
                </a:solidFill>
                <a:latin typeface="+mn-lt"/>
              </a:rPr>
              <a:t>: 209–222</a:t>
            </a:r>
          </a:p>
        </p:txBody>
      </p:sp>
    </p:spTree>
    <p:extLst>
      <p:ext uri="{BB962C8B-B14F-4D97-AF65-F5344CB8AC3E}">
        <p14:creationId xmlns:p14="http://schemas.microsoft.com/office/powerpoint/2010/main" val="141051918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0"/>
            <a:ext cx="9036496" cy="2031968"/>
          </a:xfrm>
        </p:spPr>
        <p:txBody>
          <a:bodyPr lIns="92075" tIns="46038" rIns="92075" bIns="46038" anchorCtr="1"/>
          <a:lstStyle/>
          <a:p>
            <a:pPr algn="ctr" eaLnBrk="1" hangingPunct="1">
              <a:defRPr/>
            </a:pPr>
            <a:r>
              <a:rPr lang="el-GR" sz="2800" b="1" dirty="0" smtClean="0">
                <a:solidFill>
                  <a:schemeClr val="tx1"/>
                </a:solidFill>
                <a:latin typeface="Arial" pitchFamily="34" charset="0"/>
                <a:cs typeface="Arial" pitchFamily="34" charset="0"/>
              </a:rPr>
              <a:t/>
            </a:r>
            <a:br>
              <a:rPr lang="el-GR" sz="2800" b="1" dirty="0" smtClean="0">
                <a:solidFill>
                  <a:schemeClr val="tx1"/>
                </a:solidFill>
                <a:latin typeface="Arial" pitchFamily="34" charset="0"/>
                <a:cs typeface="Arial" pitchFamily="34" charset="0"/>
              </a:rPr>
            </a:br>
            <a:r>
              <a:rPr lang="el-GR" sz="2800" b="1" dirty="0" smtClean="0">
                <a:solidFill>
                  <a:schemeClr val="tx1"/>
                </a:solidFill>
                <a:latin typeface="Arial" pitchFamily="34" charset="0"/>
                <a:cs typeface="Arial" pitchFamily="34" charset="0"/>
              </a:rPr>
              <a:t>Αποτελέσματα </a:t>
            </a:r>
            <a:r>
              <a:rPr lang="el-GR" sz="2800" b="1" dirty="0" smtClean="0">
                <a:solidFill>
                  <a:schemeClr val="tx1"/>
                </a:solidFill>
                <a:latin typeface="Arial" pitchFamily="34" charset="0"/>
                <a:cs typeface="Arial" pitchFamily="34" charset="0"/>
              </a:rPr>
              <a:t>των διαφόρων  χημικών </a:t>
            </a:r>
            <a:br>
              <a:rPr lang="el-GR" sz="2800" b="1" dirty="0" smtClean="0">
                <a:solidFill>
                  <a:schemeClr val="tx1"/>
                </a:solidFill>
                <a:latin typeface="Arial" pitchFamily="34" charset="0"/>
                <a:cs typeface="Arial" pitchFamily="34" charset="0"/>
              </a:rPr>
            </a:br>
            <a:r>
              <a:rPr lang="el-GR" sz="2800" b="1" dirty="0" smtClean="0">
                <a:solidFill>
                  <a:schemeClr val="tx1"/>
                </a:solidFill>
                <a:latin typeface="Arial" pitchFamily="34" charset="0"/>
                <a:cs typeface="Arial" pitchFamily="34" charset="0"/>
              </a:rPr>
              <a:t/>
            </a:r>
            <a:br>
              <a:rPr lang="el-GR" sz="2800" b="1" dirty="0" smtClean="0">
                <a:solidFill>
                  <a:schemeClr val="tx1"/>
                </a:solidFill>
                <a:latin typeface="Arial" pitchFamily="34" charset="0"/>
                <a:cs typeface="Arial" pitchFamily="34" charset="0"/>
              </a:rPr>
            </a:br>
            <a:r>
              <a:rPr lang="el-GR" sz="2800" b="1" dirty="0" smtClean="0">
                <a:solidFill>
                  <a:schemeClr val="tx1"/>
                </a:solidFill>
                <a:latin typeface="Arial" pitchFamily="34" charset="0"/>
                <a:cs typeface="Arial" pitchFamily="34" charset="0"/>
              </a:rPr>
              <a:t>συστατικών της  ιαματικής λουτροθεραπείας</a:t>
            </a:r>
            <a:r>
              <a:rPr lang="en-GB" sz="2800" b="1" u="sng" dirty="0" smtClean="0">
                <a:solidFill>
                  <a:schemeClr val="tx1"/>
                </a:solidFill>
              </a:rPr>
              <a:t/>
            </a:r>
            <a:br>
              <a:rPr lang="en-GB" sz="2800" b="1" u="sng" dirty="0" smtClean="0">
                <a:solidFill>
                  <a:schemeClr val="tx1"/>
                </a:solidFill>
              </a:rPr>
            </a:br>
            <a:endParaRPr lang="en-GB" sz="2800" b="1" u="sng" dirty="0" smtClean="0">
              <a:solidFill>
                <a:schemeClr val="tx1"/>
              </a:solidFill>
            </a:endParaRPr>
          </a:p>
        </p:txBody>
      </p:sp>
      <p:sp>
        <p:nvSpPr>
          <p:cNvPr id="70659" name="Rectangle 3"/>
          <p:cNvSpPr>
            <a:spLocks noGrp="1" noChangeArrowheads="1"/>
          </p:cNvSpPr>
          <p:nvPr>
            <p:ph idx="1"/>
          </p:nvPr>
        </p:nvSpPr>
        <p:spPr>
          <a:xfrm>
            <a:off x="0" y="2854220"/>
            <a:ext cx="9144000" cy="3152274"/>
          </a:xfrm>
        </p:spPr>
        <p:txBody>
          <a:bodyPr lIns="92075" tIns="46038" rIns="92075" bIns="46038" anchor="ctr" anchorCtr="1"/>
          <a:lstStyle/>
          <a:p>
            <a:pPr eaLnBrk="1" hangingPunct="1">
              <a:buFont typeface="Arial" panose="020B0604020202020204" pitchFamily="34" charset="0"/>
              <a:buChar char="•"/>
              <a:defRPr/>
            </a:pPr>
            <a:r>
              <a:rPr lang="el-GR" sz="2800" b="1" dirty="0" smtClean="0">
                <a:solidFill>
                  <a:srgbClr val="FFFF00"/>
                </a:solidFill>
                <a:latin typeface="Arial" pitchFamily="34" charset="0"/>
                <a:cs typeface="Arial" pitchFamily="34" charset="0"/>
              </a:rPr>
              <a:t>Ενεργοποίηση  της  ενδογενούς  αντίστασης στην φλεγμονή </a:t>
            </a:r>
          </a:p>
          <a:p>
            <a:pPr eaLnBrk="1" hangingPunct="1">
              <a:defRPr/>
            </a:pPr>
            <a:endParaRPr lang="en-GB" sz="2800" b="1" dirty="0" smtClean="0">
              <a:solidFill>
                <a:srgbClr val="FFFF00"/>
              </a:solidFill>
              <a:latin typeface="Arial" pitchFamily="34" charset="0"/>
              <a:cs typeface="Arial" pitchFamily="34" charset="0"/>
            </a:endParaRPr>
          </a:p>
          <a:p>
            <a:pPr eaLnBrk="1" hangingPunct="1">
              <a:buFont typeface="Arial" panose="020B0604020202020204" pitchFamily="34" charset="0"/>
              <a:buChar char="•"/>
              <a:defRPr/>
            </a:pPr>
            <a:r>
              <a:rPr lang="el-GR" sz="2800" b="1" dirty="0" smtClean="0">
                <a:solidFill>
                  <a:srgbClr val="FFFF00"/>
                </a:solidFill>
                <a:latin typeface="Arial" pitchFamily="34" charset="0"/>
                <a:cs typeface="Arial" pitchFamily="34" charset="0"/>
              </a:rPr>
              <a:t>Μείωση της αυξημένης ευαισθησίας στον πόνο</a:t>
            </a:r>
          </a:p>
          <a:p>
            <a:pPr eaLnBrk="1" hangingPunct="1">
              <a:defRPr/>
            </a:pPr>
            <a:endParaRPr lang="en-GB" sz="2800" b="1" dirty="0" smtClean="0">
              <a:solidFill>
                <a:srgbClr val="FFFF00"/>
              </a:solidFill>
              <a:latin typeface="Arial" pitchFamily="34" charset="0"/>
              <a:cs typeface="Arial" pitchFamily="34" charset="0"/>
            </a:endParaRPr>
          </a:p>
          <a:p>
            <a:pPr eaLnBrk="1" hangingPunct="1">
              <a:buFont typeface="Arial" panose="020B0604020202020204" pitchFamily="34" charset="0"/>
              <a:buChar char="•"/>
              <a:defRPr/>
            </a:pPr>
            <a:r>
              <a:rPr lang="el-GR" sz="2800" b="1" dirty="0" smtClean="0">
                <a:solidFill>
                  <a:srgbClr val="FFFF00"/>
                </a:solidFill>
                <a:latin typeface="Arial" pitchFamily="34" charset="0"/>
                <a:cs typeface="Arial" pitchFamily="34" charset="0"/>
              </a:rPr>
              <a:t>Ρύθμιση της πίεσης του αίματος στα φυσιολογικά επίπεδα</a:t>
            </a:r>
            <a:endParaRPr lang="en-GB" sz="2800" b="1" dirty="0" smtClean="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410245656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5516" y="213800"/>
            <a:ext cx="8712967" cy="6534726"/>
          </a:xfrm>
        </p:spPr>
      </p:pic>
    </p:spTree>
    <p:extLst>
      <p:ext uri="{BB962C8B-B14F-4D97-AF65-F5344CB8AC3E}">
        <p14:creationId xmlns:p14="http://schemas.microsoft.com/office/powerpoint/2010/main" val="309118411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9144000" cy="5484578"/>
          </a:xfrm>
        </p:spPr>
        <p:txBody>
          <a:bodyPr/>
          <a:lstStyle/>
          <a:p>
            <a:pPr algn="ctr"/>
            <a:r>
              <a:rPr lang="el-GR" sz="3200" dirty="0" smtClean="0">
                <a:effectLst/>
                <a:latin typeface="Arial" panose="020B0604020202020204" pitchFamily="34" charset="0"/>
                <a:cs typeface="Arial" panose="020B0604020202020204" pitchFamily="34" charset="0"/>
              </a:rPr>
              <a:t>Ι</a:t>
            </a:r>
            <a:br>
              <a:rPr lang="el-GR" sz="3200" dirty="0" smtClean="0">
                <a:effectLst/>
                <a:latin typeface="Arial" panose="020B0604020202020204" pitchFamily="34" charset="0"/>
                <a:cs typeface="Arial" panose="020B0604020202020204" pitchFamily="34" charset="0"/>
              </a:rPr>
            </a:br>
            <a:r>
              <a:rPr lang="el-GR" sz="3200" b="1" u="sng" dirty="0">
                <a:solidFill>
                  <a:schemeClr val="tx1"/>
                </a:solidFill>
                <a:effectLst/>
                <a:latin typeface="Arial" panose="020B0604020202020204" pitchFamily="34" charset="0"/>
                <a:cs typeface="Arial" panose="020B0604020202020204" pitchFamily="34" charset="0"/>
              </a:rPr>
              <a:t>Ιαματικά νερά  στα  ΜΕΘΑΝΑ</a:t>
            </a:r>
            <a:r>
              <a:rPr lang="el-GR" sz="3200" dirty="0">
                <a:solidFill>
                  <a:schemeClr val="tx1"/>
                </a:solidFill>
                <a:effectLst/>
                <a:latin typeface="Arial" panose="020B0604020202020204" pitchFamily="34" charset="0"/>
                <a:cs typeface="Arial" panose="020B0604020202020204" pitchFamily="34" charset="0"/>
              </a:rPr>
              <a:t/>
            </a:r>
            <a:br>
              <a:rPr lang="el-GR" sz="3200" dirty="0">
                <a:solidFill>
                  <a:schemeClr val="tx1"/>
                </a:solidFill>
                <a:effectLst/>
                <a:latin typeface="Arial" panose="020B0604020202020204" pitchFamily="34" charset="0"/>
                <a:cs typeface="Arial" panose="020B0604020202020204" pitchFamily="34" charset="0"/>
              </a:rPr>
            </a:br>
            <a:r>
              <a:rPr lang="el-GR" sz="3200" dirty="0">
                <a:effectLst/>
                <a:latin typeface="Arial" panose="020B0604020202020204" pitchFamily="34" charset="0"/>
                <a:cs typeface="Arial" panose="020B0604020202020204" pitchFamily="34" charset="0"/>
              </a:rPr>
              <a:t> </a:t>
            </a:r>
            <a:r>
              <a:rPr lang="el-GR" sz="2800" dirty="0">
                <a:effectLst/>
                <a:latin typeface="Arial" panose="020B0604020202020204" pitchFamily="34" charset="0"/>
                <a:cs typeface="Arial" panose="020B0604020202020204" pitchFamily="34" charset="0"/>
              </a:rPr>
              <a:t/>
            </a:r>
            <a:br>
              <a:rPr lang="el-GR" sz="2800" dirty="0">
                <a:effectLst/>
                <a:latin typeface="Arial" panose="020B0604020202020204" pitchFamily="34" charset="0"/>
                <a:cs typeface="Arial" panose="020B0604020202020204" pitchFamily="34" charset="0"/>
              </a:rPr>
            </a:br>
            <a:r>
              <a:rPr lang="el-GR" sz="2800" b="1" dirty="0">
                <a:solidFill>
                  <a:schemeClr val="tx1"/>
                </a:solidFill>
                <a:effectLst/>
                <a:latin typeface="Arial" panose="020B0604020202020204" pitchFamily="34" charset="0"/>
                <a:cs typeface="Arial" panose="020B0604020202020204" pitchFamily="34" charset="0"/>
              </a:rPr>
              <a:t>Χαρακτηρισμός νερού</a:t>
            </a:r>
            <a:r>
              <a:rPr lang="el-GR" sz="2800" dirty="0">
                <a:solidFill>
                  <a:schemeClr val="tx1"/>
                </a:solidFill>
                <a:effectLst/>
                <a:latin typeface="Arial" panose="020B0604020202020204" pitchFamily="34" charset="0"/>
                <a:cs typeface="Arial" panose="020B0604020202020204" pitchFamily="34" charset="0"/>
              </a:rPr>
              <a:t> : </a:t>
            </a:r>
            <a:r>
              <a:rPr lang="el-GR" sz="2800" dirty="0" smtClean="0">
                <a:solidFill>
                  <a:schemeClr val="tx1"/>
                </a:solidFill>
                <a:effectLst/>
                <a:latin typeface="Arial" panose="020B0604020202020204" pitchFamily="34" charset="0"/>
                <a:cs typeface="Arial" panose="020B0604020202020204" pitchFamily="34" charset="0"/>
              </a:rPr>
              <a:t/>
            </a:r>
            <a:br>
              <a:rPr lang="el-GR" sz="2800" dirty="0" smtClean="0">
                <a:solidFill>
                  <a:schemeClr val="tx1"/>
                </a:solidFill>
                <a:effectLst/>
                <a:latin typeface="Arial" panose="020B0604020202020204" pitchFamily="34" charset="0"/>
                <a:cs typeface="Arial" panose="020B0604020202020204" pitchFamily="34" charset="0"/>
              </a:rPr>
            </a:br>
            <a:r>
              <a:rPr lang="el-GR" sz="2800" dirty="0" smtClean="0">
                <a:solidFill>
                  <a:schemeClr val="tx1"/>
                </a:solidFill>
                <a:effectLst/>
                <a:latin typeface="Arial" panose="020B0604020202020204" pitchFamily="34" charset="0"/>
                <a:cs typeface="Arial" panose="020B0604020202020204" pitchFamily="34" charset="0"/>
              </a:rPr>
              <a:t> </a:t>
            </a:r>
            <a:r>
              <a:rPr lang="el-GR" sz="2800" dirty="0">
                <a:solidFill>
                  <a:schemeClr val="tx1"/>
                </a:solidFill>
                <a:effectLst/>
                <a:latin typeface="Arial" panose="020B0604020202020204" pitchFamily="34" charset="0"/>
                <a:cs typeface="Arial" panose="020B0604020202020204" pitchFamily="34" charset="0"/>
              </a:rPr>
              <a:t>μεσόθερμο- </a:t>
            </a:r>
            <a:r>
              <a:rPr lang="en-US" sz="2800" dirty="0">
                <a:solidFill>
                  <a:schemeClr val="tx1"/>
                </a:solidFill>
                <a:effectLst/>
                <a:latin typeface="Arial" panose="020B0604020202020204" pitchFamily="34" charset="0"/>
                <a:cs typeface="Arial" panose="020B0604020202020204" pitchFamily="34" charset="0"/>
              </a:rPr>
              <a:t>Cl</a:t>
            </a:r>
            <a:r>
              <a:rPr lang="el-GR" sz="2800" dirty="0">
                <a:solidFill>
                  <a:schemeClr val="tx1"/>
                </a:solidFill>
                <a:effectLst/>
                <a:latin typeface="Arial" panose="020B0604020202020204" pitchFamily="34" charset="0"/>
                <a:cs typeface="Arial" panose="020B0604020202020204" pitchFamily="34" charset="0"/>
              </a:rPr>
              <a:t>-</a:t>
            </a:r>
            <a:r>
              <a:rPr lang="en-US" sz="2800" dirty="0">
                <a:solidFill>
                  <a:schemeClr val="tx1"/>
                </a:solidFill>
                <a:effectLst/>
                <a:latin typeface="Arial" panose="020B0604020202020204" pitchFamily="34" charset="0"/>
                <a:cs typeface="Arial" panose="020B0604020202020204" pitchFamily="34" charset="0"/>
              </a:rPr>
              <a:t>Na</a:t>
            </a:r>
            <a:r>
              <a:rPr lang="el-GR" sz="2800" dirty="0">
                <a:solidFill>
                  <a:schemeClr val="tx1"/>
                </a:solidFill>
                <a:effectLst/>
                <a:latin typeface="Arial" panose="020B0604020202020204" pitchFamily="34" charset="0"/>
                <a:cs typeface="Arial" panose="020B0604020202020204" pitchFamily="34" charset="0"/>
              </a:rPr>
              <a:t>-</a:t>
            </a:r>
            <a:r>
              <a:rPr lang="en-US" sz="2800" dirty="0">
                <a:solidFill>
                  <a:schemeClr val="tx1"/>
                </a:solidFill>
                <a:effectLst/>
                <a:latin typeface="Arial" panose="020B0604020202020204" pitchFamily="34" charset="0"/>
                <a:cs typeface="Arial" panose="020B0604020202020204" pitchFamily="34" charset="0"/>
              </a:rPr>
              <a:t>K</a:t>
            </a:r>
            <a:r>
              <a:rPr lang="el-GR" sz="2800" dirty="0">
                <a:solidFill>
                  <a:schemeClr val="tx1"/>
                </a:solidFill>
                <a:effectLst/>
                <a:latin typeface="Arial" panose="020B0604020202020204" pitchFamily="34" charset="0"/>
                <a:cs typeface="Arial" panose="020B0604020202020204" pitchFamily="34" charset="0"/>
              </a:rPr>
              <a:t>-</a:t>
            </a:r>
            <a:r>
              <a:rPr lang="en-US" sz="2800" dirty="0">
                <a:solidFill>
                  <a:schemeClr val="tx1"/>
                </a:solidFill>
                <a:effectLst/>
                <a:latin typeface="Arial" panose="020B0604020202020204" pitchFamily="34" charset="0"/>
                <a:cs typeface="Arial" panose="020B0604020202020204" pitchFamily="34" charset="0"/>
              </a:rPr>
              <a:t>Hs</a:t>
            </a:r>
            <a:r>
              <a:rPr lang="el-GR" sz="2800" dirty="0">
                <a:solidFill>
                  <a:schemeClr val="tx1"/>
                </a:solidFill>
                <a:effectLst/>
                <a:latin typeface="Arial" panose="020B0604020202020204" pitchFamily="34" charset="0"/>
                <a:cs typeface="Arial" panose="020B0604020202020204" pitchFamily="34" charset="0"/>
              </a:rPr>
              <a:t>-</a:t>
            </a:r>
            <a:r>
              <a:rPr lang="en-US" sz="2800" dirty="0">
                <a:solidFill>
                  <a:schemeClr val="tx1"/>
                </a:solidFill>
                <a:effectLst/>
                <a:latin typeface="Arial" panose="020B0604020202020204" pitchFamily="34" charset="0"/>
                <a:cs typeface="Arial" panose="020B0604020202020204" pitchFamily="34" charset="0"/>
              </a:rPr>
              <a:t>Br</a:t>
            </a:r>
            <a:r>
              <a:rPr lang="el-GR" sz="2800" dirty="0">
                <a:solidFill>
                  <a:schemeClr val="tx1"/>
                </a:solidFill>
                <a:effectLst/>
                <a:latin typeface="Arial" panose="020B0604020202020204" pitchFamily="34" charset="0"/>
                <a:cs typeface="Arial" panose="020B0604020202020204" pitchFamily="34" charset="0"/>
              </a:rPr>
              <a:t>-</a:t>
            </a:r>
            <a:r>
              <a:rPr lang="en-US" sz="2800" dirty="0">
                <a:solidFill>
                  <a:schemeClr val="tx1"/>
                </a:solidFill>
                <a:effectLst/>
                <a:latin typeface="Arial" panose="020B0604020202020204" pitchFamily="34" charset="0"/>
                <a:cs typeface="Arial" panose="020B0604020202020204" pitchFamily="34" charset="0"/>
              </a:rPr>
              <a:t>B</a:t>
            </a:r>
            <a:r>
              <a:rPr lang="el-GR" sz="2800" dirty="0">
                <a:solidFill>
                  <a:schemeClr val="tx1"/>
                </a:solidFill>
                <a:effectLst/>
                <a:latin typeface="Arial" panose="020B0604020202020204" pitchFamily="34" charset="0"/>
                <a:cs typeface="Arial" panose="020B0604020202020204" pitchFamily="34" charset="0"/>
              </a:rPr>
              <a:t>- μεταλλικό – υποτονικό </a:t>
            </a:r>
            <a:r>
              <a:rPr lang="el-GR" sz="2800" dirty="0" smtClean="0">
                <a:solidFill>
                  <a:schemeClr val="tx1"/>
                </a:solidFill>
                <a:effectLst/>
                <a:latin typeface="Arial" panose="020B0604020202020204" pitchFamily="34" charset="0"/>
                <a:cs typeface="Arial" panose="020B0604020202020204" pitchFamily="34" charset="0"/>
              </a:rPr>
              <a:t/>
            </a:r>
            <a:br>
              <a:rPr lang="el-GR" sz="2800" dirty="0" smtClean="0">
                <a:solidFill>
                  <a:schemeClr val="tx1"/>
                </a:solidFill>
                <a:effectLst/>
                <a:latin typeface="Arial" panose="020B0604020202020204" pitchFamily="34" charset="0"/>
                <a:cs typeface="Arial" panose="020B0604020202020204" pitchFamily="34" charset="0"/>
              </a:rPr>
            </a:br>
            <a:r>
              <a:rPr lang="el-GR" sz="2800" dirty="0">
                <a:effectLst/>
                <a:latin typeface="Arial" panose="020B0604020202020204" pitchFamily="34" charset="0"/>
                <a:cs typeface="Arial" panose="020B0604020202020204" pitchFamily="34" charset="0"/>
              </a:rPr>
              <a:t/>
            </a:r>
            <a:br>
              <a:rPr lang="el-GR" sz="2800" dirty="0">
                <a:effectLst/>
                <a:latin typeface="Arial" panose="020B0604020202020204" pitchFamily="34" charset="0"/>
                <a:cs typeface="Arial" panose="020B0604020202020204" pitchFamily="34" charset="0"/>
              </a:rPr>
            </a:br>
            <a:r>
              <a:rPr lang="el-GR" sz="2800" dirty="0" smtClean="0">
                <a:effectLst/>
                <a:latin typeface="Arial" panose="020B0604020202020204" pitchFamily="34" charset="0"/>
                <a:cs typeface="Arial" panose="020B0604020202020204" pitchFamily="34" charset="0"/>
              </a:rPr>
              <a:t/>
            </a:r>
            <a:br>
              <a:rPr lang="el-GR" sz="2800" dirty="0" smtClean="0">
                <a:effectLst/>
                <a:latin typeface="Arial" panose="020B0604020202020204" pitchFamily="34" charset="0"/>
                <a:cs typeface="Arial" panose="020B0604020202020204" pitchFamily="34" charset="0"/>
              </a:rPr>
            </a:br>
            <a:r>
              <a:rPr lang="el-GR" sz="2800" dirty="0" smtClean="0">
                <a:solidFill>
                  <a:srgbClr val="FFFF00"/>
                </a:solidFill>
                <a:effectLst/>
                <a:latin typeface="Arial" panose="020B0604020202020204" pitchFamily="34" charset="0"/>
                <a:cs typeface="Arial" panose="020B0604020202020204" pitchFamily="34" charset="0"/>
              </a:rPr>
              <a:t/>
            </a:r>
            <a:br>
              <a:rPr lang="el-GR" sz="2800" dirty="0" smtClean="0">
                <a:solidFill>
                  <a:srgbClr val="FFFF00"/>
                </a:solidFill>
                <a:effectLst/>
                <a:latin typeface="Arial" panose="020B0604020202020204" pitchFamily="34" charset="0"/>
                <a:cs typeface="Arial" panose="020B0604020202020204" pitchFamily="34" charset="0"/>
              </a:rPr>
            </a:br>
            <a:r>
              <a:rPr lang="el-GR" sz="3200" b="1" dirty="0" smtClean="0">
                <a:solidFill>
                  <a:srgbClr val="FFFF00"/>
                </a:solidFill>
                <a:effectLst/>
                <a:latin typeface="Arial" panose="020B0604020202020204" pitchFamily="34" charset="0"/>
                <a:cs typeface="Arial" panose="020B0604020202020204" pitchFamily="34" charset="0"/>
              </a:rPr>
              <a:t>Τα </a:t>
            </a:r>
            <a:r>
              <a:rPr lang="el-GR" sz="3200" b="1" dirty="0">
                <a:solidFill>
                  <a:srgbClr val="FFFF00"/>
                </a:solidFill>
                <a:effectLst/>
                <a:latin typeface="Arial" panose="020B0604020202020204" pitchFamily="34" charset="0"/>
                <a:cs typeface="Arial" panose="020B0604020202020204" pitchFamily="34" charset="0"/>
              </a:rPr>
              <a:t>θειούχα νερά,   σε διάφορες μελέτες   </a:t>
            </a:r>
            <a:r>
              <a:rPr lang="el-GR" sz="3200" b="1" dirty="0" smtClean="0">
                <a:solidFill>
                  <a:srgbClr val="FFFF00"/>
                </a:solidFill>
                <a:effectLst/>
                <a:latin typeface="Arial" panose="020B0604020202020204" pitchFamily="34" charset="0"/>
                <a:cs typeface="Arial" panose="020B0604020202020204" pitchFamily="34" charset="0"/>
              </a:rPr>
              <a:t/>
            </a:r>
            <a:br>
              <a:rPr lang="el-GR" sz="3200" b="1" dirty="0" smtClean="0">
                <a:solidFill>
                  <a:srgbClr val="FFFF00"/>
                </a:solidFill>
                <a:effectLst/>
                <a:latin typeface="Arial" panose="020B0604020202020204" pitchFamily="34" charset="0"/>
                <a:cs typeface="Arial" panose="020B0604020202020204" pitchFamily="34" charset="0"/>
              </a:rPr>
            </a:br>
            <a:r>
              <a:rPr lang="el-GR" sz="3200" b="1" dirty="0" smtClean="0">
                <a:solidFill>
                  <a:srgbClr val="FFFF00"/>
                </a:solidFill>
                <a:effectLst/>
                <a:latin typeface="Arial" panose="020B0604020202020204" pitchFamily="34" charset="0"/>
                <a:cs typeface="Arial" panose="020B0604020202020204" pitchFamily="34" charset="0"/>
              </a:rPr>
              <a:t>  </a:t>
            </a:r>
            <a:r>
              <a:rPr lang="el-GR" sz="3200" b="1" dirty="0">
                <a:solidFill>
                  <a:srgbClr val="FFFF00"/>
                </a:solidFill>
                <a:effectLst/>
                <a:latin typeface="Arial" panose="020B0604020202020204" pitchFamily="34" charset="0"/>
                <a:cs typeface="Arial" panose="020B0604020202020204" pitchFamily="34" charset="0"/>
              </a:rPr>
              <a:t>παρουσιάζουν μια έντονη φαρμακευτική δράση </a:t>
            </a:r>
            <a:r>
              <a:rPr lang="el-GR" sz="3200" b="1" dirty="0" smtClean="0">
                <a:solidFill>
                  <a:srgbClr val="FFFF00"/>
                </a:solidFill>
                <a:effectLst/>
                <a:latin typeface="Arial" panose="020B0604020202020204" pitchFamily="34" charset="0"/>
                <a:cs typeface="Arial" panose="020B0604020202020204" pitchFamily="34" charset="0"/>
              </a:rPr>
              <a:t/>
            </a:r>
            <a:br>
              <a:rPr lang="el-GR" sz="3200" b="1" dirty="0" smtClean="0">
                <a:solidFill>
                  <a:srgbClr val="FFFF00"/>
                </a:solidFill>
                <a:effectLst/>
                <a:latin typeface="Arial" panose="020B0604020202020204" pitchFamily="34" charset="0"/>
                <a:cs typeface="Arial" panose="020B0604020202020204" pitchFamily="34" charset="0"/>
              </a:rPr>
            </a:br>
            <a:r>
              <a:rPr lang="el-GR" sz="3200" b="1" dirty="0" smtClean="0">
                <a:solidFill>
                  <a:srgbClr val="FFFF00"/>
                </a:solidFill>
                <a:effectLst/>
                <a:latin typeface="Arial" panose="020B0604020202020204" pitchFamily="34" charset="0"/>
                <a:cs typeface="Arial" panose="020B0604020202020204" pitchFamily="34" charset="0"/>
              </a:rPr>
              <a:t> </a:t>
            </a:r>
            <a:r>
              <a:rPr lang="el-GR" sz="3200" b="1" dirty="0">
                <a:solidFill>
                  <a:srgbClr val="FFFF00"/>
                </a:solidFill>
                <a:effectLst/>
                <a:latin typeface="Arial" panose="020B0604020202020204" pitchFamily="34" charset="0"/>
                <a:cs typeface="Arial" panose="020B0604020202020204" pitchFamily="34" charset="0"/>
              </a:rPr>
              <a:t>και η παρουσία του θείου σε αυτά έχει </a:t>
            </a:r>
            <a:r>
              <a:rPr lang="el-GR" sz="3200" b="1" dirty="0" smtClean="0">
                <a:solidFill>
                  <a:srgbClr val="FFFF00"/>
                </a:solidFill>
                <a:effectLst/>
                <a:latin typeface="Arial" panose="020B0604020202020204" pitchFamily="34" charset="0"/>
                <a:cs typeface="Arial" panose="020B0604020202020204" pitchFamily="34" charset="0"/>
              </a:rPr>
              <a:t/>
            </a:r>
            <a:br>
              <a:rPr lang="el-GR" sz="3200" b="1" dirty="0" smtClean="0">
                <a:solidFill>
                  <a:srgbClr val="FFFF00"/>
                </a:solidFill>
                <a:effectLst/>
                <a:latin typeface="Arial" panose="020B0604020202020204" pitchFamily="34" charset="0"/>
                <a:cs typeface="Arial" panose="020B0604020202020204" pitchFamily="34" charset="0"/>
              </a:rPr>
            </a:br>
            <a:r>
              <a:rPr lang="el-GR" sz="3200" b="1" dirty="0" smtClean="0">
                <a:solidFill>
                  <a:srgbClr val="FFFF00"/>
                </a:solidFill>
                <a:effectLst/>
                <a:latin typeface="Arial" panose="020B0604020202020204" pitchFamily="34" charset="0"/>
                <a:cs typeface="Arial" panose="020B0604020202020204" pitchFamily="34" charset="0"/>
              </a:rPr>
              <a:t>σημαντικό </a:t>
            </a:r>
            <a:r>
              <a:rPr lang="el-GR" sz="3200" b="1" dirty="0">
                <a:solidFill>
                  <a:srgbClr val="FFFF00"/>
                </a:solidFill>
                <a:effectLst/>
                <a:latin typeface="Arial" panose="020B0604020202020204" pitchFamily="34" charset="0"/>
                <a:cs typeface="Arial" panose="020B0604020202020204" pitchFamily="34" charset="0"/>
              </a:rPr>
              <a:t>ρόλο στην θεραπευτική </a:t>
            </a:r>
            <a:r>
              <a:rPr lang="el-GR" sz="3200" b="1" dirty="0" smtClean="0">
                <a:solidFill>
                  <a:srgbClr val="FFFF00"/>
                </a:solidFill>
                <a:effectLst/>
                <a:latin typeface="Arial" panose="020B0604020202020204" pitchFamily="34" charset="0"/>
                <a:cs typeface="Arial" panose="020B0604020202020204" pitchFamily="34" charset="0"/>
              </a:rPr>
              <a:t/>
            </a:r>
            <a:br>
              <a:rPr lang="el-GR" sz="3200" b="1" dirty="0" smtClean="0">
                <a:solidFill>
                  <a:srgbClr val="FFFF00"/>
                </a:solidFill>
                <a:effectLst/>
                <a:latin typeface="Arial" panose="020B0604020202020204" pitchFamily="34" charset="0"/>
                <a:cs typeface="Arial" panose="020B0604020202020204" pitchFamily="34" charset="0"/>
              </a:rPr>
            </a:br>
            <a:r>
              <a:rPr lang="el-GR" sz="3200" b="1" dirty="0" smtClean="0">
                <a:solidFill>
                  <a:srgbClr val="FFFF00"/>
                </a:solidFill>
                <a:effectLst/>
                <a:latin typeface="Arial" panose="020B0604020202020204" pitchFamily="34" charset="0"/>
                <a:cs typeface="Arial" panose="020B0604020202020204" pitchFamily="34" charset="0"/>
              </a:rPr>
              <a:t> </a:t>
            </a:r>
            <a:r>
              <a:rPr lang="el-GR" sz="3200" b="1" dirty="0">
                <a:solidFill>
                  <a:srgbClr val="FFFF00"/>
                </a:solidFill>
                <a:effectLst/>
                <a:latin typeface="Arial" panose="020B0604020202020204" pitchFamily="34" charset="0"/>
                <a:cs typeface="Arial" panose="020B0604020202020204" pitchFamily="34" charset="0"/>
              </a:rPr>
              <a:t>ικανότητα  του </a:t>
            </a:r>
            <a:r>
              <a:rPr lang="el-GR" sz="3200" b="1" dirty="0" smtClean="0">
                <a:solidFill>
                  <a:srgbClr val="FFFF00"/>
                </a:solidFill>
                <a:effectLst/>
                <a:latin typeface="Arial" panose="020B0604020202020204" pitchFamily="34" charset="0"/>
                <a:cs typeface="Arial" panose="020B0604020202020204" pitchFamily="34" charset="0"/>
              </a:rPr>
              <a:t>νερού</a:t>
            </a:r>
            <a:endParaRPr lang="el-GR" sz="3200" dirty="0">
              <a:solidFill>
                <a:srgbClr val="FFFF00"/>
              </a:solidFill>
              <a:effectLst/>
            </a:endParaRPr>
          </a:p>
        </p:txBody>
      </p:sp>
      <p:sp>
        <p:nvSpPr>
          <p:cNvPr id="3" name="Content Placeholder 2"/>
          <p:cNvSpPr>
            <a:spLocks noGrp="1"/>
          </p:cNvSpPr>
          <p:nvPr>
            <p:ph idx="1"/>
          </p:nvPr>
        </p:nvSpPr>
        <p:spPr>
          <a:xfrm flipH="1">
            <a:off x="9396536" y="332656"/>
            <a:ext cx="1235124" cy="2498993"/>
          </a:xfrm>
        </p:spPr>
        <p:txBody>
          <a:bodyPr/>
          <a:lstStyle/>
          <a:p>
            <a:endParaRPr lang="el-GR" dirty="0"/>
          </a:p>
        </p:txBody>
      </p:sp>
    </p:spTree>
    <p:extLst>
      <p:ext uri="{BB962C8B-B14F-4D97-AF65-F5344CB8AC3E}">
        <p14:creationId xmlns:p14="http://schemas.microsoft.com/office/powerpoint/2010/main" val="73997372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04664"/>
            <a:ext cx="9144000" cy="5791716"/>
          </a:xfrm>
          <a:prstGeom prst="rect">
            <a:avLst/>
          </a:prstGeom>
        </p:spPr>
        <p:txBody>
          <a:bodyPr wrap="square">
            <a:spAutoFit/>
          </a:bodyPr>
          <a:lstStyle/>
          <a:p>
            <a:pPr indent="457200">
              <a:lnSpc>
                <a:spcPct val="107000"/>
              </a:lnSpc>
              <a:spcAft>
                <a:spcPts val="800"/>
              </a:spcAft>
            </a:pPr>
            <a:r>
              <a:rPr lang="el-GR" sz="2800" dirty="0">
                <a:latin typeface="Arial" panose="020B0604020202020204" pitchFamily="34" charset="0"/>
                <a:ea typeface="Calibri" panose="020F0502020204030204" pitchFamily="34" charset="0"/>
                <a:cs typeface="Times New Roman" panose="02020603050405020304" pitchFamily="18" charset="0"/>
              </a:rPr>
              <a:t>Σε πολλές ευρωπαϊκές χώρες </a:t>
            </a:r>
            <a:endParaRPr lang="el-GR" sz="2800" dirty="0" smtClean="0">
              <a:latin typeface="Arial" panose="020B0604020202020204" pitchFamily="34" charset="0"/>
              <a:ea typeface="Calibri" panose="020F0502020204030204" pitchFamily="34" charset="0"/>
              <a:cs typeface="Times New Roman" panose="02020603050405020304" pitchFamily="18" charset="0"/>
            </a:endParaRPr>
          </a:p>
          <a:p>
            <a:pPr indent="457200" algn="ctr">
              <a:lnSpc>
                <a:spcPct val="107000"/>
              </a:lnSpc>
              <a:spcAft>
                <a:spcPts val="800"/>
              </a:spcAft>
            </a:pPr>
            <a:r>
              <a:rPr lang="el-GR" sz="3200" dirty="0" smtClean="0">
                <a:latin typeface="Arial" panose="020B0604020202020204" pitchFamily="34" charset="0"/>
                <a:ea typeface="Calibri" panose="020F0502020204030204" pitchFamily="34" charset="0"/>
                <a:cs typeface="Times New Roman" panose="02020603050405020304" pitchFamily="18" charset="0"/>
              </a:rPr>
              <a:t> </a:t>
            </a:r>
            <a:r>
              <a:rPr lang="el-GR" sz="3200" b="1" dirty="0">
                <a:solidFill>
                  <a:srgbClr val="FFFF00"/>
                </a:solidFill>
                <a:latin typeface="Arial" panose="020B0604020202020204" pitchFamily="34" charset="0"/>
                <a:ea typeface="Calibri" panose="020F0502020204030204" pitchFamily="34" charset="0"/>
                <a:cs typeface="Times New Roman" panose="02020603050405020304" pitchFamily="18" charset="0"/>
              </a:rPr>
              <a:t>η ιαματική λουτροθεραπεία </a:t>
            </a:r>
            <a:endParaRPr lang="el-GR" sz="3200" b="1" dirty="0" smtClean="0">
              <a:solidFill>
                <a:srgbClr val="FFFF00"/>
              </a:solidFill>
              <a:latin typeface="Arial" panose="020B0604020202020204" pitchFamily="34" charset="0"/>
              <a:ea typeface="Calibri" panose="020F0502020204030204" pitchFamily="34" charset="0"/>
              <a:cs typeface="Times New Roman" panose="02020603050405020304" pitchFamily="18" charset="0"/>
            </a:endParaRPr>
          </a:p>
          <a:p>
            <a:pPr indent="457200">
              <a:lnSpc>
                <a:spcPct val="107000"/>
              </a:lnSpc>
              <a:spcAft>
                <a:spcPts val="800"/>
              </a:spcAft>
            </a:pPr>
            <a:endParaRPr lang="el-GR" sz="2800" dirty="0" smtClean="0">
              <a:solidFill>
                <a:srgbClr val="FFFF00"/>
              </a:solidFill>
              <a:latin typeface="Arial" panose="020B0604020202020204" pitchFamily="34" charset="0"/>
              <a:ea typeface="Calibri" panose="020F0502020204030204" pitchFamily="34" charset="0"/>
              <a:cs typeface="Times New Roman" panose="02020603050405020304" pitchFamily="18" charset="0"/>
            </a:endParaRPr>
          </a:p>
          <a:p>
            <a:pPr indent="457200">
              <a:lnSpc>
                <a:spcPct val="107000"/>
              </a:lnSpc>
              <a:spcAft>
                <a:spcPts val="800"/>
              </a:spcAft>
            </a:pPr>
            <a:r>
              <a:rPr lang="el-GR" sz="2800" dirty="0" smtClean="0">
                <a:latin typeface="Arial" panose="020B0604020202020204" pitchFamily="34" charset="0"/>
                <a:ea typeface="Calibri" panose="020F0502020204030204" pitchFamily="34" charset="0"/>
                <a:cs typeface="Times New Roman" panose="02020603050405020304" pitchFamily="18" charset="0"/>
              </a:rPr>
              <a:t> αποτελεί μια από τις</a:t>
            </a:r>
          </a:p>
          <a:p>
            <a:pPr indent="457200" algn="ctr">
              <a:lnSpc>
                <a:spcPct val="107000"/>
              </a:lnSpc>
              <a:spcAft>
                <a:spcPts val="800"/>
              </a:spcAft>
            </a:pPr>
            <a:r>
              <a:rPr lang="el-GR" sz="3200" b="1" dirty="0" smtClean="0">
                <a:latin typeface="Arial" panose="020B0604020202020204" pitchFamily="34" charset="0"/>
                <a:ea typeface="Calibri" panose="020F0502020204030204" pitchFamily="34" charset="0"/>
                <a:cs typeface="Times New Roman" panose="02020603050405020304" pitchFamily="18" charset="0"/>
              </a:rPr>
              <a:t> </a:t>
            </a:r>
            <a:r>
              <a:rPr lang="el-GR" sz="3200" b="1"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συνήθεις </a:t>
            </a:r>
            <a:r>
              <a:rPr lang="el-GR" sz="3200" b="1" dirty="0">
                <a:solidFill>
                  <a:srgbClr val="FFFF00"/>
                </a:solidFill>
                <a:latin typeface="Arial" panose="020B0604020202020204" pitchFamily="34" charset="0"/>
                <a:ea typeface="Calibri" panose="020F0502020204030204" pitchFamily="34" charset="0"/>
                <a:cs typeface="Times New Roman" panose="02020603050405020304" pitchFamily="18" charset="0"/>
              </a:rPr>
              <a:t>θεραπευτικές  τεχνικές  της Φυσικής Ιατρικής </a:t>
            </a:r>
            <a:r>
              <a:rPr lang="el-GR" sz="3200" b="1"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&amp; Αποκατάστασης</a:t>
            </a:r>
            <a:r>
              <a:rPr lang="el-GR" sz="3200" dirty="0" smtClean="0">
                <a:latin typeface="Arial" panose="020B0604020202020204" pitchFamily="34" charset="0"/>
                <a:ea typeface="Calibri" panose="020F0502020204030204" pitchFamily="34" charset="0"/>
                <a:cs typeface="Times New Roman" panose="02020603050405020304" pitchFamily="18" charset="0"/>
              </a:rPr>
              <a:t> </a:t>
            </a:r>
          </a:p>
          <a:p>
            <a:pPr indent="457200">
              <a:lnSpc>
                <a:spcPct val="107000"/>
              </a:lnSpc>
              <a:spcAft>
                <a:spcPts val="800"/>
              </a:spcAft>
            </a:pPr>
            <a:endParaRPr lang="el-GR" sz="3200" dirty="0" smtClean="0">
              <a:latin typeface="Arial" panose="020B0604020202020204" pitchFamily="34" charset="0"/>
              <a:ea typeface="Calibri" panose="020F0502020204030204" pitchFamily="34" charset="0"/>
              <a:cs typeface="Times New Roman" panose="02020603050405020304" pitchFamily="18" charset="0"/>
            </a:endParaRPr>
          </a:p>
          <a:p>
            <a:pPr indent="457200" algn="ctr">
              <a:lnSpc>
                <a:spcPct val="107000"/>
              </a:lnSpc>
              <a:spcAft>
                <a:spcPts val="800"/>
              </a:spcAft>
            </a:pPr>
            <a:r>
              <a:rPr lang="el-GR" sz="3200" dirty="0" smtClean="0">
                <a:latin typeface="Arial" panose="020B0604020202020204" pitchFamily="34" charset="0"/>
                <a:ea typeface="Calibri" panose="020F0502020204030204" pitchFamily="34" charset="0"/>
                <a:cs typeface="Times New Roman" panose="02020603050405020304" pitchFamily="18" charset="0"/>
              </a:rPr>
              <a:t> </a:t>
            </a:r>
            <a:r>
              <a:rPr lang="el-GR" sz="2800" dirty="0" smtClean="0">
                <a:latin typeface="Arial" panose="020B0604020202020204" pitchFamily="34" charset="0"/>
                <a:ea typeface="Calibri" panose="020F0502020204030204" pitchFamily="34" charset="0"/>
                <a:cs typeface="Times New Roman" panose="02020603050405020304" pitchFamily="18" charset="0"/>
              </a:rPr>
              <a:t>   </a:t>
            </a:r>
            <a:r>
              <a:rPr lang="el-GR" sz="2800" dirty="0">
                <a:latin typeface="Arial" panose="020B0604020202020204" pitchFamily="34" charset="0"/>
                <a:ea typeface="Calibri" panose="020F0502020204030204" pitchFamily="34" charset="0"/>
                <a:cs typeface="Times New Roman" panose="02020603050405020304" pitchFamily="18" charset="0"/>
              </a:rPr>
              <a:t>Από στατιστικές  μελέτες  πανευρωπαϊκά οι φυσίατροι την χρησιμοποιούν    σε  ένα ποσοστό  τουλάχιστον </a:t>
            </a:r>
            <a:r>
              <a:rPr lang="el-GR" sz="2800" b="1" dirty="0">
                <a:solidFill>
                  <a:srgbClr val="FFFF00"/>
                </a:solidFill>
                <a:latin typeface="Arial" panose="020B0604020202020204" pitchFamily="34" charset="0"/>
                <a:ea typeface="Calibri" panose="020F0502020204030204" pitchFamily="34" charset="0"/>
                <a:cs typeface="Times New Roman" panose="02020603050405020304" pitchFamily="18" charset="0"/>
              </a:rPr>
              <a:t>56</a:t>
            </a:r>
            <a:r>
              <a:rPr lang="el-GR" sz="2800" b="1"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655328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8382000" cy="5706177"/>
          </a:xfrm>
        </p:spPr>
        <p:txBody>
          <a:bodyPr/>
          <a:lstStyle/>
          <a:p>
            <a:pPr algn="ctr"/>
            <a:r>
              <a:rPr lang="el-GR" sz="3200" u="sng" dirty="0" smtClean="0">
                <a:solidFill>
                  <a:schemeClr val="tx1"/>
                </a:solidFill>
                <a:effectLst/>
                <a:latin typeface="Arial" panose="020B0604020202020204" pitchFamily="34" charset="0"/>
                <a:cs typeface="Arial" panose="020B0604020202020204" pitchFamily="34" charset="0"/>
              </a:rPr>
              <a:t/>
            </a:r>
            <a:br>
              <a:rPr lang="el-GR" sz="3200" u="sng" dirty="0" smtClean="0">
                <a:solidFill>
                  <a:schemeClr val="tx1"/>
                </a:solidFill>
                <a:effectLst/>
                <a:latin typeface="Arial" panose="020B0604020202020204" pitchFamily="34" charset="0"/>
                <a:cs typeface="Arial" panose="020B0604020202020204" pitchFamily="34" charset="0"/>
              </a:rPr>
            </a:br>
            <a:r>
              <a:rPr lang="el-GR" sz="3200" u="sng" dirty="0">
                <a:solidFill>
                  <a:schemeClr val="tx1"/>
                </a:solidFill>
                <a:effectLst/>
                <a:latin typeface="Arial" panose="020B0604020202020204" pitchFamily="34" charset="0"/>
                <a:cs typeface="Arial" panose="020B0604020202020204" pitchFamily="34" charset="0"/>
              </a:rPr>
              <a:t/>
            </a:r>
            <a:br>
              <a:rPr lang="el-GR" sz="3200" u="sng" dirty="0">
                <a:solidFill>
                  <a:schemeClr val="tx1"/>
                </a:solidFill>
                <a:effectLst/>
                <a:latin typeface="Arial" panose="020B0604020202020204" pitchFamily="34" charset="0"/>
                <a:cs typeface="Arial" panose="020B0604020202020204" pitchFamily="34" charset="0"/>
              </a:rPr>
            </a:br>
            <a:r>
              <a:rPr lang="el-GR" sz="3200" b="1" u="sng" dirty="0" smtClean="0">
                <a:solidFill>
                  <a:schemeClr val="tx1"/>
                </a:solidFill>
                <a:effectLst/>
                <a:latin typeface="Arial" panose="020B0604020202020204" pitchFamily="34" charset="0"/>
                <a:cs typeface="Arial" panose="020B0604020202020204" pitchFamily="34" charset="0"/>
              </a:rPr>
              <a:t>Πηγές </a:t>
            </a:r>
            <a:r>
              <a:rPr lang="el-GR" sz="3200" b="1" u="sng" dirty="0">
                <a:solidFill>
                  <a:schemeClr val="tx1"/>
                </a:solidFill>
                <a:effectLst/>
                <a:latin typeface="Arial" panose="020B0604020202020204" pitchFamily="34" charset="0"/>
                <a:cs typeface="Arial" panose="020B0604020202020204" pitchFamily="34" charset="0"/>
              </a:rPr>
              <a:t>στα  Μέθανα </a:t>
            </a:r>
            <a:r>
              <a:rPr lang="el-GR" sz="3200" u="sng" dirty="0" smtClean="0">
                <a:solidFill>
                  <a:schemeClr val="tx1"/>
                </a:solidFill>
                <a:effectLst/>
                <a:latin typeface="Arial" panose="020B0604020202020204" pitchFamily="34" charset="0"/>
                <a:cs typeface="Arial" panose="020B0604020202020204" pitchFamily="34" charset="0"/>
              </a:rPr>
              <a:t/>
            </a:r>
            <a:br>
              <a:rPr lang="el-GR" sz="3200" u="sng" dirty="0" smtClean="0">
                <a:solidFill>
                  <a:schemeClr val="tx1"/>
                </a:solidFill>
                <a:effectLst/>
                <a:latin typeface="Arial" panose="020B0604020202020204" pitchFamily="34" charset="0"/>
                <a:cs typeface="Arial" panose="020B0604020202020204" pitchFamily="34" charset="0"/>
              </a:rPr>
            </a:br>
            <a:r>
              <a:rPr lang="el-GR" sz="3200" u="sng" dirty="0" smtClean="0">
                <a:solidFill>
                  <a:schemeClr val="tx1"/>
                </a:solidFill>
                <a:effectLst/>
                <a:latin typeface="Arial" panose="020B0604020202020204" pitchFamily="34" charset="0"/>
                <a:cs typeface="Arial" panose="020B0604020202020204" pitchFamily="34" charset="0"/>
              </a:rPr>
              <a:t/>
            </a:r>
            <a:br>
              <a:rPr lang="el-GR" sz="3200" u="sng" dirty="0" smtClean="0">
                <a:solidFill>
                  <a:schemeClr val="tx1"/>
                </a:solidFill>
                <a:effectLst/>
                <a:latin typeface="Arial" panose="020B0604020202020204" pitchFamily="34" charset="0"/>
                <a:cs typeface="Arial" panose="020B0604020202020204" pitchFamily="34" charset="0"/>
              </a:rPr>
            </a:br>
            <a:r>
              <a:rPr lang="el-GR" sz="3200" b="1" u="sng" dirty="0" smtClean="0">
                <a:solidFill>
                  <a:schemeClr val="tx1"/>
                </a:solidFill>
                <a:effectLst/>
                <a:latin typeface="Arial" panose="020B0604020202020204" pitchFamily="34" charset="0"/>
                <a:cs typeface="Arial" panose="020B0604020202020204" pitchFamily="34" charset="0"/>
              </a:rPr>
              <a:t> </a:t>
            </a:r>
            <a:r>
              <a:rPr lang="el-GR" sz="2800" b="1" u="sng" dirty="0">
                <a:solidFill>
                  <a:schemeClr val="tx1"/>
                </a:solidFill>
                <a:effectLst/>
                <a:latin typeface="Arial" panose="020B0604020202020204" pitchFamily="34" charset="0"/>
                <a:cs typeface="Arial" panose="020B0604020202020204" pitchFamily="34" charset="0"/>
              </a:rPr>
              <a:t>(χλωριονατριούχες υδροθειούχες αλιπηγές</a:t>
            </a:r>
            <a:r>
              <a:rPr lang="el-GR" sz="2800" b="1" dirty="0" smtClean="0">
                <a:solidFill>
                  <a:schemeClr val="tx1"/>
                </a:solidFill>
                <a:effectLst/>
                <a:latin typeface="Arial" panose="020B0604020202020204" pitchFamily="34" charset="0"/>
                <a:cs typeface="Arial" panose="020B0604020202020204" pitchFamily="34" charset="0"/>
              </a:rPr>
              <a:t>)</a:t>
            </a:r>
            <a:br>
              <a:rPr lang="el-GR" sz="2800" b="1" dirty="0" smtClean="0">
                <a:solidFill>
                  <a:schemeClr val="tx1"/>
                </a:solidFill>
                <a:effectLst/>
                <a:latin typeface="Arial" panose="020B0604020202020204" pitchFamily="34" charset="0"/>
                <a:cs typeface="Arial" panose="020B0604020202020204" pitchFamily="34" charset="0"/>
              </a:rPr>
            </a:br>
            <a:r>
              <a:rPr lang="el-GR" sz="2800" b="1" dirty="0">
                <a:solidFill>
                  <a:schemeClr val="tx1"/>
                </a:solidFill>
                <a:effectLst/>
                <a:latin typeface="Arial" panose="020B0604020202020204" pitchFamily="34" charset="0"/>
                <a:cs typeface="Arial" panose="020B0604020202020204" pitchFamily="34" charset="0"/>
              </a:rPr>
              <a:t/>
            </a:r>
            <a:br>
              <a:rPr lang="el-GR" sz="2800" b="1" dirty="0">
                <a:solidFill>
                  <a:schemeClr val="tx1"/>
                </a:solidFill>
                <a:effectLst/>
                <a:latin typeface="Arial" panose="020B0604020202020204" pitchFamily="34" charset="0"/>
                <a:cs typeface="Arial" panose="020B0604020202020204" pitchFamily="34" charset="0"/>
              </a:rPr>
            </a:br>
            <a:r>
              <a:rPr lang="el-GR" sz="3200" b="1" dirty="0" smtClean="0">
                <a:effectLst/>
                <a:latin typeface="Arial" panose="020B0604020202020204" pitchFamily="34" charset="0"/>
                <a:cs typeface="Arial" panose="020B0604020202020204" pitchFamily="34" charset="0"/>
              </a:rPr>
              <a:t/>
            </a:r>
            <a:br>
              <a:rPr lang="el-GR" sz="3200" b="1" dirty="0" smtClean="0">
                <a:effectLst/>
                <a:latin typeface="Arial" panose="020B0604020202020204" pitchFamily="34" charset="0"/>
                <a:cs typeface="Arial" panose="020B0604020202020204" pitchFamily="34" charset="0"/>
              </a:rPr>
            </a:br>
            <a:r>
              <a:rPr lang="el-GR" sz="3200" dirty="0">
                <a:effectLst/>
                <a:latin typeface="Arial" panose="020B0604020202020204" pitchFamily="34" charset="0"/>
                <a:cs typeface="Arial" panose="020B0604020202020204" pitchFamily="34" charset="0"/>
              </a:rPr>
              <a:t/>
            </a:r>
            <a:br>
              <a:rPr lang="el-GR" sz="3200" dirty="0">
                <a:effectLst/>
                <a:latin typeface="Arial" panose="020B0604020202020204" pitchFamily="34" charset="0"/>
                <a:cs typeface="Arial" panose="020B0604020202020204" pitchFamily="34" charset="0"/>
              </a:rPr>
            </a:br>
            <a:r>
              <a:rPr lang="el-GR" sz="3200" b="1" dirty="0">
                <a:effectLst/>
                <a:latin typeface="Arial" panose="020B0604020202020204" pitchFamily="34" charset="0"/>
                <a:cs typeface="Arial" panose="020B0604020202020204" pitchFamily="34" charset="0"/>
              </a:rPr>
              <a:t> </a:t>
            </a:r>
            <a:r>
              <a:rPr lang="el-GR" sz="3200" b="1" dirty="0" smtClean="0">
                <a:solidFill>
                  <a:srgbClr val="FFFF00"/>
                </a:solidFill>
                <a:effectLst/>
                <a:latin typeface="Arial" panose="020B0604020202020204" pitchFamily="34" charset="0"/>
                <a:cs typeface="Arial" panose="020B0604020202020204" pitchFamily="34" charset="0"/>
              </a:rPr>
              <a:t>1</a:t>
            </a:r>
            <a:r>
              <a:rPr lang="el-GR" sz="3200" b="1" dirty="0">
                <a:solidFill>
                  <a:srgbClr val="FFFF00"/>
                </a:solidFill>
                <a:effectLst/>
                <a:latin typeface="Arial" panose="020B0604020202020204" pitchFamily="34" charset="0"/>
                <a:cs typeface="Arial" panose="020B0604020202020204" pitchFamily="34" charset="0"/>
              </a:rPr>
              <a:t>) Πηγές Αγ. Αναργύρων </a:t>
            </a:r>
            <a:r>
              <a:rPr lang="el-GR" sz="3200" b="1" dirty="0" smtClean="0">
                <a:solidFill>
                  <a:srgbClr val="FFFF00"/>
                </a:solidFill>
                <a:effectLst/>
                <a:latin typeface="Arial" panose="020B0604020202020204" pitchFamily="34" charset="0"/>
                <a:cs typeface="Arial" panose="020B0604020202020204" pitchFamily="34" charset="0"/>
              </a:rPr>
              <a:t/>
            </a:r>
            <a:br>
              <a:rPr lang="el-GR" sz="3200" b="1" dirty="0" smtClean="0">
                <a:solidFill>
                  <a:srgbClr val="FFFF00"/>
                </a:solidFill>
                <a:effectLst/>
                <a:latin typeface="Arial" panose="020B0604020202020204" pitchFamily="34" charset="0"/>
                <a:cs typeface="Arial" panose="020B0604020202020204" pitchFamily="34" charset="0"/>
              </a:rPr>
            </a:br>
            <a:r>
              <a:rPr lang="el-GR" sz="3200" b="1" dirty="0">
                <a:solidFill>
                  <a:srgbClr val="FFFF00"/>
                </a:solidFill>
                <a:effectLst/>
                <a:latin typeface="Arial" panose="020B0604020202020204" pitchFamily="34" charset="0"/>
                <a:cs typeface="Arial" panose="020B0604020202020204" pitchFamily="34" charset="0"/>
              </a:rPr>
              <a:t/>
            </a:r>
            <a:br>
              <a:rPr lang="el-GR" sz="3200" b="1" dirty="0">
                <a:solidFill>
                  <a:srgbClr val="FFFF00"/>
                </a:solidFill>
                <a:effectLst/>
                <a:latin typeface="Arial" panose="020B0604020202020204" pitchFamily="34" charset="0"/>
                <a:cs typeface="Arial" panose="020B0604020202020204" pitchFamily="34" charset="0"/>
              </a:rPr>
            </a:br>
            <a:r>
              <a:rPr lang="el-GR" sz="3200" b="1" dirty="0" smtClean="0">
                <a:solidFill>
                  <a:srgbClr val="FFFF00"/>
                </a:solidFill>
                <a:effectLst/>
                <a:latin typeface="Arial" panose="020B0604020202020204" pitchFamily="34" charset="0"/>
                <a:cs typeface="Arial" panose="020B0604020202020204" pitchFamily="34" charset="0"/>
              </a:rPr>
              <a:t>2)   </a:t>
            </a:r>
            <a:r>
              <a:rPr lang="el-GR" sz="3200" b="1" dirty="0">
                <a:solidFill>
                  <a:srgbClr val="FFFF00"/>
                </a:solidFill>
                <a:effectLst/>
                <a:latin typeface="Arial" panose="020B0604020202020204" pitchFamily="34" charset="0"/>
                <a:cs typeface="Arial" panose="020B0604020202020204" pitchFamily="34" charset="0"/>
              </a:rPr>
              <a:t>Πηγές </a:t>
            </a:r>
            <a:r>
              <a:rPr lang="el-GR" sz="3200" b="1" dirty="0" smtClean="0">
                <a:solidFill>
                  <a:srgbClr val="FFFF00"/>
                </a:solidFill>
                <a:effectLst/>
                <a:latin typeface="Arial" panose="020B0604020202020204" pitchFamily="34" charset="0"/>
                <a:cs typeface="Arial" panose="020B0604020202020204" pitchFamily="34" charset="0"/>
              </a:rPr>
              <a:t>Νάνου</a:t>
            </a:r>
            <a:br>
              <a:rPr lang="el-GR" sz="3200" b="1" dirty="0" smtClean="0">
                <a:solidFill>
                  <a:srgbClr val="FFFF00"/>
                </a:solidFill>
                <a:effectLst/>
                <a:latin typeface="Arial" panose="020B0604020202020204" pitchFamily="34" charset="0"/>
                <a:cs typeface="Arial" panose="020B0604020202020204" pitchFamily="34" charset="0"/>
              </a:rPr>
            </a:br>
            <a:r>
              <a:rPr lang="el-GR" sz="3200" b="1" dirty="0">
                <a:solidFill>
                  <a:srgbClr val="FFFF00"/>
                </a:solidFill>
                <a:effectLst/>
                <a:latin typeface="Arial" panose="020B0604020202020204" pitchFamily="34" charset="0"/>
                <a:cs typeface="Arial" panose="020B0604020202020204" pitchFamily="34" charset="0"/>
              </a:rPr>
              <a:t/>
            </a:r>
            <a:br>
              <a:rPr lang="el-GR" sz="3200" b="1" dirty="0">
                <a:solidFill>
                  <a:srgbClr val="FFFF00"/>
                </a:solidFill>
                <a:effectLst/>
                <a:latin typeface="Arial" panose="020B0604020202020204" pitchFamily="34" charset="0"/>
                <a:cs typeface="Arial" panose="020B0604020202020204" pitchFamily="34" charset="0"/>
              </a:rPr>
            </a:br>
            <a:r>
              <a:rPr lang="el-GR" sz="3200" b="1" dirty="0" smtClean="0">
                <a:solidFill>
                  <a:srgbClr val="FFFF00"/>
                </a:solidFill>
                <a:effectLst/>
                <a:latin typeface="Arial" panose="020B0604020202020204" pitchFamily="34" charset="0"/>
                <a:cs typeface="Arial" panose="020B0604020202020204" pitchFamily="34" charset="0"/>
              </a:rPr>
              <a:t>3) </a:t>
            </a:r>
            <a:r>
              <a:rPr lang="el-GR" sz="3200" b="1" dirty="0">
                <a:solidFill>
                  <a:srgbClr val="FFFF00"/>
                </a:solidFill>
                <a:effectLst/>
                <a:latin typeface="Arial" panose="020B0604020202020204" pitchFamily="34" charset="0"/>
                <a:cs typeface="Arial" panose="020B0604020202020204" pitchFamily="34" charset="0"/>
              </a:rPr>
              <a:t>Πηγές Αγ. </a:t>
            </a:r>
            <a:r>
              <a:rPr lang="el-GR" sz="3200" b="1" dirty="0" smtClean="0">
                <a:solidFill>
                  <a:srgbClr val="FFFF00"/>
                </a:solidFill>
                <a:effectLst/>
                <a:latin typeface="Arial" panose="020B0604020202020204" pitchFamily="34" charset="0"/>
                <a:cs typeface="Arial" panose="020B0604020202020204" pitchFamily="34" charset="0"/>
              </a:rPr>
              <a:t>Νικολάου</a:t>
            </a:r>
            <a:endParaRPr lang="el-GR" sz="3200" b="1" dirty="0">
              <a:solidFill>
                <a:srgbClr val="FFFF00"/>
              </a:solidFill>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1000" y="1412874"/>
            <a:ext cx="8382000" cy="1526572"/>
          </a:xfrm>
        </p:spPr>
        <p:txBody>
          <a:bodyPr/>
          <a:lstStyle/>
          <a:p>
            <a:endParaRPr lang="el-GR" dirty="0" smtClean="0"/>
          </a:p>
          <a:p>
            <a:endParaRPr lang="el-GR" dirty="0"/>
          </a:p>
          <a:p>
            <a:endParaRPr lang="el-GR" dirty="0"/>
          </a:p>
        </p:txBody>
      </p:sp>
    </p:spTree>
    <p:extLst>
      <p:ext uri="{BB962C8B-B14F-4D97-AF65-F5344CB8AC3E}">
        <p14:creationId xmlns:p14="http://schemas.microsoft.com/office/powerpoint/2010/main" val="187421587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7534370"/>
          </a:xfrm>
        </p:spPr>
        <p:txBody>
          <a:bodyPr/>
          <a:lstStyle/>
          <a:p>
            <a:pPr algn="ctr"/>
            <a:r>
              <a:rPr lang="el-GR" sz="3200" b="1" u="sng" dirty="0">
                <a:solidFill>
                  <a:schemeClr val="tx1"/>
                </a:solidFill>
                <a:effectLst/>
                <a:latin typeface="Arial" panose="020B0604020202020204" pitchFamily="34" charset="0"/>
                <a:cs typeface="Arial" panose="020B0604020202020204" pitchFamily="34" charset="0"/>
              </a:rPr>
              <a:t>Μηχανισμός δράσης και ενδείξεις  των θειούχων </a:t>
            </a:r>
            <a:r>
              <a:rPr lang="el-GR" sz="3200" b="1" u="sng" dirty="0" smtClean="0">
                <a:solidFill>
                  <a:schemeClr val="tx1"/>
                </a:solidFill>
                <a:effectLst/>
                <a:latin typeface="Arial" panose="020B0604020202020204" pitchFamily="34" charset="0"/>
                <a:cs typeface="Arial" panose="020B0604020202020204" pitchFamily="34" charset="0"/>
              </a:rPr>
              <a:t>νερών</a:t>
            </a:r>
            <a:br>
              <a:rPr lang="el-GR" sz="3200" b="1" u="sng" dirty="0" smtClean="0">
                <a:solidFill>
                  <a:schemeClr val="tx1"/>
                </a:solidFill>
                <a:effectLst/>
                <a:latin typeface="Arial" panose="020B0604020202020204" pitchFamily="34" charset="0"/>
                <a:cs typeface="Arial" panose="020B0604020202020204" pitchFamily="34" charset="0"/>
              </a:rPr>
            </a:br>
            <a:r>
              <a:rPr lang="el-GR" b="1" u="sng" dirty="0">
                <a:solidFill>
                  <a:schemeClr val="tx1"/>
                </a:solidFill>
                <a:effectLst/>
              </a:rPr>
              <a:t/>
            </a:r>
            <a:br>
              <a:rPr lang="el-GR" b="1" u="sng" dirty="0">
                <a:solidFill>
                  <a:schemeClr val="tx1"/>
                </a:solidFill>
                <a:effectLst/>
              </a:rPr>
            </a:br>
            <a:r>
              <a:rPr lang="el-GR" b="1" u="sng" dirty="0" smtClean="0">
                <a:solidFill>
                  <a:schemeClr val="tx1"/>
                </a:solidFill>
                <a:effectLst/>
              </a:rPr>
              <a:t/>
            </a:r>
            <a:br>
              <a:rPr lang="el-GR" b="1" u="sng" dirty="0" smtClean="0">
                <a:solidFill>
                  <a:schemeClr val="tx1"/>
                </a:solidFill>
                <a:effectLst/>
              </a:rPr>
            </a:br>
            <a:r>
              <a:rPr lang="el-GR" b="1" u="sng" dirty="0">
                <a:solidFill>
                  <a:schemeClr val="tx1"/>
                </a:solidFill>
                <a:effectLst/>
              </a:rPr>
              <a:t/>
            </a:r>
            <a:br>
              <a:rPr lang="el-GR" b="1" u="sng" dirty="0">
                <a:solidFill>
                  <a:schemeClr val="tx1"/>
                </a:solidFill>
                <a:effectLst/>
              </a:rPr>
            </a:br>
            <a:r>
              <a:rPr lang="el-GR" b="1" u="sng" dirty="0" smtClean="0">
                <a:solidFill>
                  <a:schemeClr val="tx1"/>
                </a:solidFill>
                <a:effectLst/>
              </a:rPr>
              <a:t/>
            </a:r>
            <a:br>
              <a:rPr lang="el-GR" b="1" u="sng" dirty="0" smtClean="0">
                <a:solidFill>
                  <a:schemeClr val="tx1"/>
                </a:solidFill>
                <a:effectLst/>
              </a:rPr>
            </a:br>
            <a:r>
              <a:rPr lang="el-GR" b="1" u="sng" dirty="0">
                <a:solidFill>
                  <a:schemeClr val="tx1"/>
                </a:solidFill>
                <a:effectLst/>
              </a:rPr>
              <a:t/>
            </a:r>
            <a:br>
              <a:rPr lang="el-GR" b="1" u="sng" dirty="0">
                <a:solidFill>
                  <a:schemeClr val="tx1"/>
                </a:solidFill>
                <a:effectLst/>
              </a:rPr>
            </a:br>
            <a:r>
              <a:rPr lang="el-GR" b="1" u="sng" dirty="0" smtClean="0">
                <a:solidFill>
                  <a:schemeClr val="tx1"/>
                </a:solidFill>
                <a:effectLst/>
              </a:rPr>
              <a:t/>
            </a:r>
            <a:br>
              <a:rPr lang="el-GR" b="1" u="sng" dirty="0" smtClean="0">
                <a:solidFill>
                  <a:schemeClr val="tx1"/>
                </a:solidFill>
                <a:effectLst/>
              </a:rPr>
            </a:br>
            <a:r>
              <a:rPr lang="el-GR" b="1" u="sng" dirty="0">
                <a:solidFill>
                  <a:schemeClr val="tx1"/>
                </a:solidFill>
                <a:effectLst/>
              </a:rPr>
              <a:t/>
            </a:r>
            <a:br>
              <a:rPr lang="el-GR" b="1" u="sng" dirty="0">
                <a:solidFill>
                  <a:schemeClr val="tx1"/>
                </a:solidFill>
                <a:effectLst/>
              </a:rPr>
            </a:br>
            <a:r>
              <a:rPr lang="el-GR" b="1" u="sng" dirty="0" smtClean="0">
                <a:solidFill>
                  <a:schemeClr val="tx1"/>
                </a:solidFill>
                <a:effectLst/>
              </a:rPr>
              <a:t/>
            </a:r>
            <a:br>
              <a:rPr lang="el-GR" b="1" u="sng" dirty="0" smtClean="0">
                <a:solidFill>
                  <a:schemeClr val="tx1"/>
                </a:solidFill>
                <a:effectLst/>
              </a:rPr>
            </a:br>
            <a:r>
              <a:rPr lang="el-GR" dirty="0">
                <a:effectLst/>
              </a:rPr>
              <a:t/>
            </a:r>
            <a:br>
              <a:rPr lang="el-GR" dirty="0">
                <a:effectLst/>
              </a:rPr>
            </a:br>
            <a:endParaRPr lang="el-GR" dirty="0"/>
          </a:p>
        </p:txBody>
      </p:sp>
      <p:sp>
        <p:nvSpPr>
          <p:cNvPr id="3" name="Content Placeholder 2"/>
          <p:cNvSpPr>
            <a:spLocks noGrp="1"/>
          </p:cNvSpPr>
          <p:nvPr>
            <p:ph idx="1"/>
          </p:nvPr>
        </p:nvSpPr>
        <p:spPr>
          <a:xfrm>
            <a:off x="32366" y="764704"/>
            <a:ext cx="9004129" cy="5909310"/>
          </a:xfrm>
        </p:spPr>
        <p:txBody>
          <a:bodyPr/>
          <a:lstStyle/>
          <a:p>
            <a:pPr marL="0" indent="0">
              <a:buNone/>
            </a:pPr>
            <a:endParaRPr lang="el-GR" dirty="0" smtClean="0">
              <a:solidFill>
                <a:srgbClr val="FFFF00"/>
              </a:solidFill>
              <a:effectLst/>
            </a:endParaRPr>
          </a:p>
          <a:p>
            <a:pPr>
              <a:buFont typeface="Arial" panose="020B0604020202020204" pitchFamily="34" charset="0"/>
              <a:buChar char="•"/>
            </a:pPr>
            <a:r>
              <a:rPr lang="el-GR" dirty="0" smtClean="0">
                <a:solidFill>
                  <a:srgbClr val="FFFF00"/>
                </a:solidFill>
                <a:effectLst/>
              </a:rPr>
              <a:t>Οι </a:t>
            </a:r>
            <a:r>
              <a:rPr lang="el-GR" dirty="0">
                <a:solidFill>
                  <a:srgbClr val="FFFF00"/>
                </a:solidFill>
                <a:effectLst/>
              </a:rPr>
              <a:t>ιαματικές θειούχες πηγές έχουν   πολύπλοκες   χημικές αντιδράσεις  που οφείλονται  στις διάφορες αναλογίες  του θείου, σε σχέση με τα διάφορα άλλα συστατικά των νερών. </a:t>
            </a:r>
            <a:endParaRPr lang="el-GR" dirty="0" smtClean="0">
              <a:solidFill>
                <a:srgbClr val="FFFF00"/>
              </a:solidFill>
              <a:effectLst/>
            </a:endParaRPr>
          </a:p>
          <a:p>
            <a:pPr>
              <a:buFont typeface="Arial" panose="020B0604020202020204" pitchFamily="34" charset="0"/>
              <a:buChar char="•"/>
            </a:pPr>
            <a:r>
              <a:rPr lang="el-GR" dirty="0" smtClean="0">
                <a:solidFill>
                  <a:srgbClr val="FFFF00"/>
                </a:solidFill>
                <a:effectLst/>
              </a:rPr>
              <a:t>Η </a:t>
            </a:r>
            <a:r>
              <a:rPr lang="el-GR" dirty="0">
                <a:solidFill>
                  <a:srgbClr val="FFFF00"/>
                </a:solidFill>
                <a:effectLst/>
              </a:rPr>
              <a:t>εξακριβωμένη από την    πειραματική έρευνα κύρια   επίδραση των θειούχων νερών  είναι κυρίως </a:t>
            </a:r>
            <a:endParaRPr lang="el-GR" dirty="0" smtClean="0">
              <a:solidFill>
                <a:srgbClr val="FFFF00"/>
              </a:solidFill>
              <a:effectLst/>
            </a:endParaRPr>
          </a:p>
          <a:p>
            <a:r>
              <a:rPr lang="el-GR" dirty="0" smtClean="0">
                <a:effectLst/>
              </a:rPr>
              <a:t>στο </a:t>
            </a:r>
            <a:r>
              <a:rPr lang="el-GR" dirty="0">
                <a:effectLst/>
              </a:rPr>
              <a:t>πνευμονογαστρικό  </a:t>
            </a:r>
            <a:r>
              <a:rPr lang="el-GR" dirty="0" smtClean="0">
                <a:effectLst/>
              </a:rPr>
              <a:t>νεύρο</a:t>
            </a:r>
          </a:p>
          <a:p>
            <a:r>
              <a:rPr lang="el-GR" dirty="0" smtClean="0">
                <a:effectLst/>
              </a:rPr>
              <a:t> </a:t>
            </a:r>
            <a:r>
              <a:rPr lang="el-GR" dirty="0">
                <a:effectLst/>
              </a:rPr>
              <a:t>στο ενδοθηλιακό σύστημα και </a:t>
            </a:r>
            <a:endParaRPr lang="el-GR" dirty="0" smtClean="0">
              <a:effectLst/>
            </a:endParaRPr>
          </a:p>
          <a:p>
            <a:r>
              <a:rPr lang="el-GR" dirty="0" smtClean="0">
                <a:effectLst/>
              </a:rPr>
              <a:t>στα  </a:t>
            </a:r>
            <a:r>
              <a:rPr lang="el-GR" dirty="0">
                <a:effectLst/>
              </a:rPr>
              <a:t>ηπατικά </a:t>
            </a:r>
            <a:r>
              <a:rPr lang="el-GR" dirty="0" smtClean="0">
                <a:effectLst/>
              </a:rPr>
              <a:t>κύτταρα </a:t>
            </a:r>
            <a:endParaRPr lang="el-GR" dirty="0">
              <a:effectLst/>
            </a:endParaRPr>
          </a:p>
          <a:p>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02604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0315" y="116632"/>
            <a:ext cx="8964488" cy="5655523"/>
          </a:xfrm>
          <a:prstGeom prst="rect">
            <a:avLst/>
          </a:prstGeom>
        </p:spPr>
        <p:txBody>
          <a:bodyPr wrap="square">
            <a:spAutoFit/>
          </a:bodyPr>
          <a:lstStyle/>
          <a:p>
            <a:pPr indent="457200" algn="ctr">
              <a:lnSpc>
                <a:spcPct val="107000"/>
              </a:lnSpc>
              <a:spcAft>
                <a:spcPts val="800"/>
              </a:spcAft>
            </a:pPr>
            <a:r>
              <a:rPr lang="el-GR" sz="3200" b="1" dirty="0" smtClean="0">
                <a:latin typeface="Arial" panose="020B0604020202020204" pitchFamily="34" charset="0"/>
                <a:ea typeface="Calibri" panose="020F0502020204030204" pitchFamily="34" charset="0"/>
                <a:cs typeface="Arial" panose="020B0604020202020204" pitchFamily="34" charset="0"/>
              </a:rPr>
              <a:t>Τα  </a:t>
            </a:r>
            <a:r>
              <a:rPr lang="el-GR" sz="3200" b="1" dirty="0">
                <a:latin typeface="Arial" panose="020B0604020202020204" pitchFamily="34" charset="0"/>
                <a:ea typeface="Calibri" panose="020F0502020204030204" pitchFamily="34" charset="0"/>
                <a:cs typeface="Arial" panose="020B0604020202020204" pitchFamily="34" charset="0"/>
              </a:rPr>
              <a:t>θειούχα </a:t>
            </a:r>
            <a:r>
              <a:rPr lang="el-GR" sz="3200" b="1" dirty="0" smtClean="0">
                <a:latin typeface="Arial" panose="020B0604020202020204" pitchFamily="34" charset="0"/>
                <a:ea typeface="Calibri" panose="020F0502020204030204" pitchFamily="34" charset="0"/>
                <a:cs typeface="Arial" panose="020B0604020202020204" pitchFamily="34" charset="0"/>
              </a:rPr>
              <a:t>νερά </a:t>
            </a:r>
            <a:endParaRPr lang="el-GR" sz="3200" b="1" dirty="0" smtClean="0">
              <a:latin typeface="Arial" panose="020B0604020202020204" pitchFamily="34" charset="0"/>
              <a:ea typeface="Calibri" panose="020F0502020204030204" pitchFamily="34" charset="0"/>
              <a:cs typeface="Arial" panose="020B0604020202020204" pitchFamily="34" charset="0"/>
            </a:endParaRPr>
          </a:p>
          <a:p>
            <a:pPr indent="457200" algn="ctr">
              <a:lnSpc>
                <a:spcPct val="107000"/>
              </a:lnSpc>
              <a:spcAft>
                <a:spcPts val="800"/>
              </a:spcAft>
            </a:pPr>
            <a:endParaRPr lang="el-GR" sz="3200" dirty="0" smtClean="0">
              <a:latin typeface="Arial" panose="020B0604020202020204" pitchFamily="34" charset="0"/>
              <a:ea typeface="Calibri" panose="020F0502020204030204" pitchFamily="34" charset="0"/>
              <a:cs typeface="Arial" panose="020B0604020202020204" pitchFamily="34" charset="0"/>
            </a:endParaRPr>
          </a:p>
          <a:p>
            <a:pPr marL="514350" indent="-514350">
              <a:lnSpc>
                <a:spcPct val="107000"/>
              </a:lnSpc>
              <a:spcAft>
                <a:spcPts val="800"/>
              </a:spcAft>
              <a:buAutoNum type="arabicParenR"/>
            </a:pPr>
            <a:r>
              <a:rPr lang="el-GR" sz="32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θεραπεία </a:t>
            </a:r>
            <a:r>
              <a:rPr lang="el-GR" sz="3200" b="1" dirty="0">
                <a:solidFill>
                  <a:srgbClr val="FFFF00"/>
                </a:solidFill>
                <a:latin typeface="Arial" panose="020B0604020202020204" pitchFamily="34" charset="0"/>
                <a:ea typeface="Calibri" panose="020F0502020204030204" pitchFamily="34" charset="0"/>
                <a:cs typeface="Arial" panose="020B0604020202020204" pitchFamily="34" charset="0"/>
              </a:rPr>
              <a:t>αγγειακών </a:t>
            </a:r>
            <a:r>
              <a:rPr lang="el-GR" sz="32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παθήσεων </a:t>
            </a:r>
          </a:p>
          <a:p>
            <a:pPr marL="514350" indent="-514350">
              <a:lnSpc>
                <a:spcPct val="107000"/>
              </a:lnSpc>
              <a:spcAft>
                <a:spcPts val="800"/>
              </a:spcAft>
              <a:buAutoNum type="arabicParenR"/>
            </a:pPr>
            <a:endParaRPr lang="el-GR" sz="3200" b="1" dirty="0" smtClean="0">
              <a:solidFill>
                <a:srgbClr val="FFFF00"/>
              </a:solidFill>
              <a:latin typeface="Arial" panose="020B0604020202020204" pitchFamily="34" charset="0"/>
              <a:ea typeface="Calibri" panose="020F0502020204030204" pitchFamily="34" charset="0"/>
              <a:cs typeface="Arial" panose="020B0604020202020204" pitchFamily="34" charset="0"/>
            </a:endParaRPr>
          </a:p>
          <a:p>
            <a:pPr indent="457200">
              <a:lnSpc>
                <a:spcPct val="107000"/>
              </a:lnSpc>
              <a:spcAft>
                <a:spcPts val="800"/>
              </a:spcAft>
            </a:pPr>
            <a:r>
              <a:rPr lang="el-GR" sz="32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2</a:t>
            </a:r>
            <a:r>
              <a:rPr lang="el-GR" sz="32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l-GR" sz="32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Φλεβικών  ή μετατραυματικών ελκών</a:t>
            </a:r>
          </a:p>
          <a:p>
            <a:pPr indent="457200">
              <a:lnSpc>
                <a:spcPct val="107000"/>
              </a:lnSpc>
              <a:spcAft>
                <a:spcPts val="800"/>
              </a:spcAft>
            </a:pPr>
            <a:r>
              <a:rPr lang="el-GR" sz="32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  </a:t>
            </a:r>
          </a:p>
          <a:p>
            <a:pPr indent="457200">
              <a:lnSpc>
                <a:spcPct val="107000"/>
              </a:lnSpc>
              <a:spcAft>
                <a:spcPts val="800"/>
              </a:spcAft>
            </a:pPr>
            <a:r>
              <a:rPr lang="el-GR" sz="32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     3</a:t>
            </a:r>
            <a:r>
              <a:rPr lang="el-GR" sz="3200" b="1" dirty="0">
                <a:solidFill>
                  <a:srgbClr val="FFFF00"/>
                </a:solidFill>
                <a:latin typeface="Arial" panose="020B0604020202020204" pitchFamily="34" charset="0"/>
                <a:ea typeface="Calibri" panose="020F0502020204030204" pitchFamily="34" charset="0"/>
                <a:cs typeface="Arial" panose="020B0604020202020204" pitchFamily="34" charset="0"/>
              </a:rPr>
              <a:t>) επιπλοκές εγκαυμάτων </a:t>
            </a:r>
            <a:endParaRPr lang="el-GR" sz="3200" b="1" dirty="0" smtClean="0">
              <a:solidFill>
                <a:srgbClr val="FFFF00"/>
              </a:solidFill>
              <a:latin typeface="Arial" panose="020B0604020202020204" pitchFamily="34" charset="0"/>
              <a:ea typeface="Calibri" panose="020F0502020204030204" pitchFamily="34" charset="0"/>
              <a:cs typeface="Arial" panose="020B0604020202020204" pitchFamily="34" charset="0"/>
            </a:endParaRPr>
          </a:p>
          <a:p>
            <a:pPr indent="457200">
              <a:lnSpc>
                <a:spcPct val="107000"/>
              </a:lnSpc>
              <a:spcAft>
                <a:spcPts val="800"/>
              </a:spcAft>
            </a:pPr>
            <a:endParaRPr lang="el-GR" sz="3200" b="1" dirty="0" smtClean="0">
              <a:solidFill>
                <a:srgbClr val="FFFF00"/>
              </a:solidFill>
              <a:latin typeface="Arial" panose="020B0604020202020204" pitchFamily="34" charset="0"/>
              <a:ea typeface="Calibri" panose="020F0502020204030204" pitchFamily="34" charset="0"/>
              <a:cs typeface="Arial" panose="020B0604020202020204" pitchFamily="34" charset="0"/>
            </a:endParaRPr>
          </a:p>
          <a:p>
            <a:pPr indent="457200">
              <a:lnSpc>
                <a:spcPct val="107000"/>
              </a:lnSpc>
              <a:spcAft>
                <a:spcPts val="800"/>
              </a:spcAft>
            </a:pPr>
            <a:r>
              <a:rPr lang="el-GR" sz="32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4</a:t>
            </a:r>
            <a:r>
              <a:rPr lang="el-GR" sz="3200" b="1" dirty="0">
                <a:solidFill>
                  <a:srgbClr val="FFFF00"/>
                </a:solidFill>
                <a:latin typeface="Arial" panose="020B0604020202020204" pitchFamily="34" charset="0"/>
                <a:ea typeface="Calibri" panose="020F0502020204030204" pitchFamily="34" charset="0"/>
                <a:cs typeface="Arial" panose="020B0604020202020204" pitchFamily="34" charset="0"/>
              </a:rPr>
              <a:t>) πρόσφατες ουλές με  χηλοειδή </a:t>
            </a:r>
            <a:endParaRPr lang="el-GR" sz="3200"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1255107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204864"/>
            <a:ext cx="8964488" cy="3539430"/>
          </a:xfrm>
          <a:prstGeom prst="rect">
            <a:avLst/>
          </a:prstGeom>
        </p:spPr>
        <p:txBody>
          <a:bodyPr wrap="square">
            <a:spAutoFit/>
          </a:bodyPr>
          <a:lstStyle/>
          <a:p>
            <a:pPr marL="457200" indent="-457200" algn="ctr">
              <a:buFont typeface="Arial" panose="020B0604020202020204" pitchFamily="34" charset="0"/>
              <a:buChar char="•"/>
            </a:pPr>
            <a:endParaRPr lang="el-GR" sz="3200" b="1" dirty="0" smtClean="0">
              <a:solidFill>
                <a:srgbClr val="FFFF00"/>
              </a:solidFill>
              <a:latin typeface="Arial" panose="020B0604020202020204" pitchFamily="34" charset="0"/>
              <a:ea typeface="Calibri" panose="020F0502020204030204" pitchFamily="34" charset="0"/>
            </a:endParaRPr>
          </a:p>
          <a:p>
            <a:pPr marL="457200" indent="-457200" algn="ctr">
              <a:buFont typeface="Arial" panose="020B0604020202020204" pitchFamily="34" charset="0"/>
              <a:buChar char="•"/>
            </a:pPr>
            <a:endParaRPr lang="el-GR" sz="3200" b="1" dirty="0" smtClean="0">
              <a:solidFill>
                <a:srgbClr val="FFFF00"/>
              </a:solidFill>
              <a:latin typeface="Arial" panose="020B0604020202020204" pitchFamily="34" charset="0"/>
              <a:ea typeface="Calibri" panose="020F0502020204030204" pitchFamily="34" charset="0"/>
            </a:endParaRPr>
          </a:p>
          <a:p>
            <a:pPr marL="457200" indent="-457200" algn="ctr">
              <a:buFont typeface="Arial" panose="020B0604020202020204" pitchFamily="34" charset="0"/>
              <a:buChar char="•"/>
            </a:pPr>
            <a:r>
              <a:rPr lang="el-GR" sz="3200" b="1" dirty="0" smtClean="0">
                <a:solidFill>
                  <a:srgbClr val="FFFF00"/>
                </a:solidFill>
                <a:latin typeface="Arial" panose="020B0604020202020204" pitchFamily="34" charset="0"/>
                <a:ea typeface="Calibri" panose="020F0502020204030204" pitchFamily="34" charset="0"/>
              </a:rPr>
              <a:t>ρινοφαρυγγίτιδες </a:t>
            </a:r>
          </a:p>
          <a:p>
            <a:pPr algn="ctr"/>
            <a:endParaRPr lang="el-GR" sz="3200" b="1" dirty="0">
              <a:solidFill>
                <a:srgbClr val="FFFF00"/>
              </a:solidFill>
              <a:latin typeface="Arial" panose="020B0604020202020204" pitchFamily="34" charset="0"/>
              <a:ea typeface="Calibri" panose="020F0502020204030204" pitchFamily="34" charset="0"/>
            </a:endParaRPr>
          </a:p>
          <a:p>
            <a:pPr marL="457200" indent="-457200" algn="ctr">
              <a:buFont typeface="Arial" panose="020B0604020202020204" pitchFamily="34" charset="0"/>
              <a:buChar char="•"/>
            </a:pPr>
            <a:r>
              <a:rPr lang="el-GR" sz="3200" b="1" dirty="0" smtClean="0">
                <a:solidFill>
                  <a:srgbClr val="FFFF00"/>
                </a:solidFill>
                <a:latin typeface="Arial" panose="020B0604020202020204" pitchFamily="34" charset="0"/>
                <a:ea typeface="Calibri" panose="020F0502020204030204" pitchFamily="34" charset="0"/>
              </a:rPr>
              <a:t>λαρυγγίτιδες  </a:t>
            </a:r>
          </a:p>
          <a:p>
            <a:pPr marL="457200" indent="-457200" algn="ctr">
              <a:buFont typeface="Arial" panose="020B0604020202020204" pitchFamily="34" charset="0"/>
              <a:buChar char="•"/>
            </a:pPr>
            <a:endParaRPr lang="el-GR" sz="3200" b="1" dirty="0">
              <a:solidFill>
                <a:srgbClr val="FFFF00"/>
              </a:solidFill>
              <a:latin typeface="Arial" panose="020B0604020202020204" pitchFamily="34" charset="0"/>
              <a:ea typeface="Calibri" panose="020F0502020204030204" pitchFamily="34" charset="0"/>
            </a:endParaRPr>
          </a:p>
          <a:p>
            <a:pPr marL="457200" indent="-457200" algn="ctr">
              <a:buFont typeface="Arial" panose="020B0604020202020204" pitchFamily="34" charset="0"/>
              <a:buChar char="•"/>
            </a:pPr>
            <a:r>
              <a:rPr lang="el-GR" sz="3200" b="1" dirty="0" smtClean="0">
                <a:solidFill>
                  <a:srgbClr val="FFFF00"/>
                </a:solidFill>
                <a:latin typeface="Arial" panose="020B0604020202020204" pitchFamily="34" charset="0"/>
                <a:ea typeface="Calibri" panose="020F0502020204030204" pitchFamily="34" charset="0"/>
              </a:rPr>
              <a:t>Βρογχίτιδες </a:t>
            </a:r>
            <a:r>
              <a:rPr lang="el-GR" sz="3200" dirty="0" smtClean="0">
                <a:solidFill>
                  <a:srgbClr val="FFFF00"/>
                </a:solidFill>
                <a:latin typeface="Arial" panose="020B0604020202020204" pitchFamily="34" charset="0"/>
                <a:ea typeface="Calibri" panose="020F0502020204030204" pitchFamily="34" charset="0"/>
              </a:rPr>
              <a:t>(υγρές </a:t>
            </a:r>
            <a:r>
              <a:rPr lang="el-GR" sz="3200" dirty="0">
                <a:solidFill>
                  <a:srgbClr val="FFFF00"/>
                </a:solidFill>
                <a:latin typeface="Arial" panose="020B0604020202020204" pitchFamily="34" charset="0"/>
                <a:ea typeface="Calibri" panose="020F0502020204030204" pitchFamily="34" charset="0"/>
              </a:rPr>
              <a:t>μορφές</a:t>
            </a:r>
            <a:r>
              <a:rPr lang="el-GR" sz="3200" dirty="0" smtClean="0">
                <a:solidFill>
                  <a:srgbClr val="FFFF00"/>
                </a:solidFill>
                <a:latin typeface="Arial" panose="020B0604020202020204" pitchFamily="34" charset="0"/>
                <a:ea typeface="Calibri" panose="020F0502020204030204" pitchFamily="34" charset="0"/>
              </a:rPr>
              <a:t>) </a:t>
            </a:r>
            <a:endParaRPr lang="el-GR" sz="3200" dirty="0">
              <a:solidFill>
                <a:srgbClr val="FFFF00"/>
              </a:solidFill>
            </a:endParaRPr>
          </a:p>
        </p:txBody>
      </p:sp>
      <p:sp>
        <p:nvSpPr>
          <p:cNvPr id="3" name="Rectangle 2"/>
          <p:cNvSpPr/>
          <p:nvPr/>
        </p:nvSpPr>
        <p:spPr>
          <a:xfrm>
            <a:off x="179512" y="476672"/>
            <a:ext cx="8964488" cy="1878335"/>
          </a:xfrm>
          <a:prstGeom prst="rect">
            <a:avLst/>
          </a:prstGeom>
        </p:spPr>
        <p:txBody>
          <a:bodyPr wrap="square">
            <a:spAutoFit/>
          </a:bodyPr>
          <a:lstStyle/>
          <a:p>
            <a:pPr indent="457200" algn="ctr">
              <a:lnSpc>
                <a:spcPct val="107000"/>
              </a:lnSpc>
              <a:spcAft>
                <a:spcPts val="800"/>
              </a:spcAft>
            </a:pPr>
            <a:r>
              <a:rPr lang="el-GR" sz="3200" b="1" dirty="0">
                <a:latin typeface="Arial" panose="020B0604020202020204" pitchFamily="34" charset="0"/>
                <a:ea typeface="Calibri" panose="020F0502020204030204" pitchFamily="34" charset="0"/>
                <a:cs typeface="Arial" panose="020B0604020202020204" pitchFamily="34" charset="0"/>
              </a:rPr>
              <a:t>Τα  θειούχα </a:t>
            </a:r>
            <a:r>
              <a:rPr lang="el-GR" sz="3200" b="1" dirty="0" smtClean="0">
                <a:latin typeface="Arial" panose="020B0604020202020204" pitchFamily="34" charset="0"/>
                <a:ea typeface="Calibri" panose="020F0502020204030204" pitchFamily="34" charset="0"/>
                <a:cs typeface="Arial" panose="020B0604020202020204" pitchFamily="34" charset="0"/>
              </a:rPr>
              <a:t>νερά</a:t>
            </a:r>
          </a:p>
          <a:p>
            <a:pPr indent="457200" algn="ctr">
              <a:lnSpc>
                <a:spcPct val="107000"/>
              </a:lnSpc>
              <a:spcAft>
                <a:spcPts val="800"/>
              </a:spcAft>
            </a:pPr>
            <a:r>
              <a:rPr lang="el-GR" sz="28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Εισπνοές </a:t>
            </a:r>
            <a:endParaRPr lang="el-GR" sz="2800" b="1" dirty="0">
              <a:solidFill>
                <a:srgbClr val="FFFF00"/>
              </a:solidFill>
              <a:latin typeface="Arial" panose="020B0604020202020204" pitchFamily="34" charset="0"/>
              <a:ea typeface="Calibri" panose="020F0502020204030204" pitchFamily="34" charset="0"/>
              <a:cs typeface="Arial" panose="020B0604020202020204" pitchFamily="34" charset="0"/>
            </a:endParaRPr>
          </a:p>
          <a:p>
            <a:pPr indent="457200" algn="ctr">
              <a:lnSpc>
                <a:spcPct val="107000"/>
              </a:lnSpc>
              <a:spcAft>
                <a:spcPts val="800"/>
              </a:spcAft>
            </a:pPr>
            <a:r>
              <a:rPr lang="el-GR" sz="3200" b="1" dirty="0" smtClean="0">
                <a:latin typeface="Arial" panose="020B0604020202020204" pitchFamily="34" charset="0"/>
                <a:ea typeface="Calibri" panose="020F0502020204030204" pitchFamily="34" charset="0"/>
                <a:cs typeface="Arial" panose="020B0604020202020204" pitchFamily="34" charset="0"/>
              </a:rPr>
              <a:t> </a:t>
            </a:r>
            <a:endParaRPr lang="el-GR" sz="32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6809439"/>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908720"/>
            <a:ext cx="8712968" cy="4754378"/>
          </a:xfrm>
          <a:prstGeom prst="rect">
            <a:avLst/>
          </a:prstGeom>
        </p:spPr>
        <p:txBody>
          <a:bodyPr wrap="square">
            <a:spAutoFit/>
          </a:bodyPr>
          <a:lstStyle/>
          <a:p>
            <a:pPr indent="457200" algn="ctr">
              <a:lnSpc>
                <a:spcPct val="107000"/>
              </a:lnSpc>
              <a:spcAft>
                <a:spcPts val="800"/>
              </a:spcAft>
            </a:pPr>
            <a:endParaRPr lang="el-GR" sz="3200" b="1" dirty="0" smtClean="0">
              <a:latin typeface="Arial" panose="020B0604020202020204" pitchFamily="34" charset="0"/>
              <a:ea typeface="Calibri" panose="020F0502020204030204" pitchFamily="34" charset="0"/>
              <a:cs typeface="Arial" panose="020B0604020202020204" pitchFamily="34" charset="0"/>
            </a:endParaRPr>
          </a:p>
          <a:p>
            <a:pPr indent="457200" algn="ctr">
              <a:lnSpc>
                <a:spcPct val="107000"/>
              </a:lnSpc>
              <a:spcAft>
                <a:spcPts val="800"/>
              </a:spcAft>
            </a:pPr>
            <a:r>
              <a:rPr lang="el-GR" sz="3200" b="1" dirty="0" smtClean="0">
                <a:latin typeface="Arial" panose="020B0604020202020204" pitchFamily="34" charset="0"/>
                <a:ea typeface="Calibri" panose="020F0502020204030204" pitchFamily="34" charset="0"/>
                <a:cs typeface="Arial" panose="020B0604020202020204" pitchFamily="34" charset="0"/>
              </a:rPr>
              <a:t>Ρευματολογικές </a:t>
            </a:r>
            <a:r>
              <a:rPr lang="el-GR" sz="3200" b="1" dirty="0">
                <a:latin typeface="Arial" panose="020B0604020202020204" pitchFamily="34" charset="0"/>
                <a:ea typeface="Calibri" panose="020F0502020204030204" pitchFamily="34" charset="0"/>
                <a:cs typeface="Arial" panose="020B0604020202020204" pitchFamily="34" charset="0"/>
              </a:rPr>
              <a:t>και ορθοπεδικές </a:t>
            </a:r>
            <a:r>
              <a:rPr lang="el-GR" sz="3200" b="1" dirty="0" smtClean="0">
                <a:latin typeface="Arial" panose="020B0604020202020204" pitchFamily="34" charset="0"/>
                <a:ea typeface="Calibri" panose="020F0502020204030204" pitchFamily="34" charset="0"/>
                <a:cs typeface="Arial" panose="020B0604020202020204" pitchFamily="34" charset="0"/>
              </a:rPr>
              <a:t>παθήσεις</a:t>
            </a:r>
            <a:endParaRPr lang="el-GR" sz="3200" b="1" dirty="0" smtClean="0">
              <a:latin typeface="Arial" panose="020B0604020202020204" pitchFamily="34" charset="0"/>
              <a:ea typeface="Calibri" panose="020F0502020204030204" pitchFamily="34" charset="0"/>
              <a:cs typeface="Arial" panose="020B0604020202020204" pitchFamily="34" charset="0"/>
            </a:endParaRPr>
          </a:p>
          <a:p>
            <a:pPr marL="914400" lvl="1" indent="-457200" algn="ctr">
              <a:lnSpc>
                <a:spcPct val="107000"/>
              </a:lnSpc>
              <a:spcAft>
                <a:spcPts val="800"/>
              </a:spcAft>
              <a:buFont typeface="Arial" panose="020B0604020202020204" pitchFamily="34" charset="0"/>
              <a:buChar char="•"/>
            </a:pPr>
            <a:r>
              <a:rPr lang="el-GR" sz="32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 </a:t>
            </a:r>
            <a:r>
              <a:rPr lang="el-GR" sz="3200" b="1" dirty="0">
                <a:solidFill>
                  <a:srgbClr val="FFFF00"/>
                </a:solidFill>
                <a:latin typeface="Arial" panose="020B0604020202020204" pitchFamily="34" charset="0"/>
                <a:ea typeface="Calibri" panose="020F0502020204030204" pitchFamily="34" charset="0"/>
                <a:cs typeface="Arial" panose="020B0604020202020204" pitchFamily="34" charset="0"/>
              </a:rPr>
              <a:t>χρόνιες εκφυλιστικές </a:t>
            </a:r>
            <a:r>
              <a:rPr lang="el-GR" sz="32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αρθροπάθειες</a:t>
            </a:r>
          </a:p>
          <a:p>
            <a:pPr marL="914400" lvl="1" indent="-457200" algn="ctr">
              <a:lnSpc>
                <a:spcPct val="107000"/>
              </a:lnSpc>
              <a:spcAft>
                <a:spcPts val="800"/>
              </a:spcAft>
              <a:buFont typeface="Arial" panose="020B0604020202020204" pitchFamily="34" charset="0"/>
              <a:buChar char="•"/>
            </a:pPr>
            <a:r>
              <a:rPr lang="el-GR" sz="32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ουρική αρθρίτιδα </a:t>
            </a:r>
          </a:p>
          <a:p>
            <a:pPr marL="914400" lvl="1" indent="-457200" algn="ctr">
              <a:lnSpc>
                <a:spcPct val="107000"/>
              </a:lnSpc>
              <a:spcAft>
                <a:spcPts val="800"/>
              </a:spcAft>
              <a:buFont typeface="Arial" panose="020B0604020202020204" pitchFamily="34" charset="0"/>
              <a:buChar char="•"/>
            </a:pPr>
            <a:r>
              <a:rPr lang="el-GR" sz="2800" dirty="0" smtClean="0"/>
              <a:t>άμεση </a:t>
            </a:r>
            <a:r>
              <a:rPr lang="el-GR" sz="2800" dirty="0"/>
              <a:t>βελτίωση </a:t>
            </a:r>
            <a:r>
              <a:rPr lang="el-GR" sz="2800" dirty="0" smtClean="0"/>
              <a:t>συμπτωμάτων</a:t>
            </a:r>
          </a:p>
          <a:p>
            <a:pPr marL="914400" lvl="1" indent="-457200" algn="ctr">
              <a:lnSpc>
                <a:spcPct val="107000"/>
              </a:lnSpc>
              <a:spcAft>
                <a:spcPts val="800"/>
              </a:spcAft>
              <a:buFont typeface="Arial" panose="020B0604020202020204" pitchFamily="34" charset="0"/>
              <a:buChar char="•"/>
            </a:pPr>
            <a:r>
              <a:rPr lang="el-GR" sz="2800" dirty="0" smtClean="0"/>
              <a:t> </a:t>
            </a:r>
            <a:r>
              <a:rPr lang="el-GR" sz="2800" dirty="0"/>
              <a:t>μικρότερα επεισόδια άλγους  </a:t>
            </a:r>
            <a:endParaRPr lang="el-GR" sz="2800" dirty="0" smtClean="0"/>
          </a:p>
          <a:p>
            <a:pPr marL="914400" lvl="1" indent="-457200" algn="ctr">
              <a:lnSpc>
                <a:spcPct val="107000"/>
              </a:lnSpc>
              <a:spcAft>
                <a:spcPts val="800"/>
              </a:spcAft>
              <a:buFont typeface="Arial" panose="020B0604020202020204" pitchFamily="34" charset="0"/>
              <a:buChar char="•"/>
            </a:pPr>
            <a:r>
              <a:rPr lang="el-GR" sz="2800" dirty="0" smtClean="0"/>
              <a:t>μείωση  κατανάλωσης φαρμάκων</a:t>
            </a:r>
            <a:r>
              <a:rPr lang="el-GR" sz="2800" dirty="0" smtClean="0">
                <a:latin typeface="Arial" panose="020B0604020202020204" pitchFamily="34" charset="0"/>
                <a:ea typeface="Calibri" panose="020F0502020204030204" pitchFamily="34" charset="0"/>
                <a:cs typeface="Arial" panose="020B0604020202020204" pitchFamily="34" charset="0"/>
              </a:rPr>
              <a:t>    </a:t>
            </a:r>
            <a:r>
              <a:rPr lang="el-GR" sz="3200" dirty="0" smtClean="0">
                <a:latin typeface="Arial" panose="020B0604020202020204" pitchFamily="34" charset="0"/>
                <a:ea typeface="Calibri" panose="020F0502020204030204" pitchFamily="34" charset="0"/>
                <a:cs typeface="Arial" panose="020B0604020202020204" pitchFamily="34" charset="0"/>
              </a:rPr>
              <a:t>                                                                                                                </a:t>
            </a:r>
            <a:endParaRPr lang="el-GR" sz="32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2113929" y="332656"/>
            <a:ext cx="3993017" cy="580993"/>
          </a:xfrm>
          <a:prstGeom prst="rect">
            <a:avLst/>
          </a:prstGeom>
        </p:spPr>
        <p:txBody>
          <a:bodyPr wrap="none">
            <a:spAutoFit/>
          </a:bodyPr>
          <a:lstStyle/>
          <a:p>
            <a:pPr indent="457200" algn="ctr">
              <a:lnSpc>
                <a:spcPct val="107000"/>
              </a:lnSpc>
              <a:spcAft>
                <a:spcPts val="800"/>
              </a:spcAft>
            </a:pPr>
            <a:r>
              <a:rPr lang="el-GR" sz="3200" b="1" dirty="0">
                <a:latin typeface="Arial" panose="020B0604020202020204" pitchFamily="34" charset="0"/>
                <a:ea typeface="Calibri" panose="020F0502020204030204" pitchFamily="34" charset="0"/>
                <a:cs typeface="Arial" panose="020B0604020202020204" pitchFamily="34" charset="0"/>
              </a:rPr>
              <a:t>Τα  θειούχα νερά </a:t>
            </a:r>
            <a:endParaRPr lang="el-GR" sz="32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3608683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2276872"/>
            <a:ext cx="7416824" cy="2062103"/>
          </a:xfrm>
          <a:prstGeom prst="rect">
            <a:avLst/>
          </a:prstGeom>
        </p:spPr>
        <p:txBody>
          <a:bodyPr wrap="square">
            <a:spAutoFit/>
          </a:bodyPr>
          <a:lstStyle/>
          <a:p>
            <a:pPr marL="457200" indent="-457200">
              <a:buFont typeface="Arial" panose="020B0604020202020204" pitchFamily="34" charset="0"/>
              <a:buChar char="•"/>
            </a:pPr>
            <a:r>
              <a:rPr lang="el-GR" sz="3200" b="1" dirty="0" smtClean="0">
                <a:solidFill>
                  <a:srgbClr val="FFFF00"/>
                </a:solidFill>
                <a:latin typeface="Arial" panose="020B0604020202020204" pitchFamily="34" charset="0"/>
                <a:ea typeface="Calibri" panose="020F0502020204030204" pitchFamily="34" charset="0"/>
              </a:rPr>
              <a:t>χρόνιες γυναικολογικές  φλεγμονές (πλύσεις )</a:t>
            </a:r>
          </a:p>
          <a:p>
            <a:pPr marL="457200" indent="-457200">
              <a:buFont typeface="Arial" panose="020B0604020202020204" pitchFamily="34" charset="0"/>
              <a:buChar char="•"/>
            </a:pPr>
            <a:endParaRPr lang="el-GR" sz="3200" b="1" dirty="0">
              <a:solidFill>
                <a:srgbClr val="FFFF00"/>
              </a:solidFill>
              <a:latin typeface="Arial" panose="020B0604020202020204" pitchFamily="34" charset="0"/>
              <a:ea typeface="Calibri" panose="020F0502020204030204" pitchFamily="34" charset="0"/>
            </a:endParaRPr>
          </a:p>
          <a:p>
            <a:pPr marL="457200" indent="-457200">
              <a:buFont typeface="Arial" panose="020B0604020202020204" pitchFamily="34" charset="0"/>
              <a:buChar char="•"/>
            </a:pPr>
            <a:r>
              <a:rPr lang="el-GR" sz="3200" b="1" dirty="0" smtClean="0">
                <a:solidFill>
                  <a:srgbClr val="FFFF00"/>
                </a:solidFill>
                <a:latin typeface="Arial" panose="020B0604020202020204" pitchFamily="34" charset="0"/>
                <a:ea typeface="Calibri" panose="020F0502020204030204" pitchFamily="34" charset="0"/>
              </a:rPr>
              <a:t>καθαρτική δράση  (πόση) </a:t>
            </a:r>
            <a:endParaRPr lang="el-GR" sz="3200" b="1" dirty="0">
              <a:solidFill>
                <a:srgbClr val="FFFF00"/>
              </a:solidFill>
            </a:endParaRPr>
          </a:p>
        </p:txBody>
      </p:sp>
      <p:sp>
        <p:nvSpPr>
          <p:cNvPr id="3" name="Rectangle 2"/>
          <p:cNvSpPr/>
          <p:nvPr/>
        </p:nvSpPr>
        <p:spPr>
          <a:xfrm>
            <a:off x="2113929" y="620688"/>
            <a:ext cx="3993017" cy="580993"/>
          </a:xfrm>
          <a:prstGeom prst="rect">
            <a:avLst/>
          </a:prstGeom>
        </p:spPr>
        <p:txBody>
          <a:bodyPr wrap="none">
            <a:spAutoFit/>
          </a:bodyPr>
          <a:lstStyle/>
          <a:p>
            <a:pPr indent="457200" algn="ctr">
              <a:lnSpc>
                <a:spcPct val="107000"/>
              </a:lnSpc>
              <a:spcAft>
                <a:spcPts val="800"/>
              </a:spcAft>
            </a:pPr>
            <a:r>
              <a:rPr lang="el-GR" sz="3200" b="1" dirty="0">
                <a:latin typeface="Arial" panose="020B0604020202020204" pitchFamily="34" charset="0"/>
                <a:ea typeface="Calibri" panose="020F0502020204030204" pitchFamily="34" charset="0"/>
                <a:cs typeface="Arial" panose="020B0604020202020204" pitchFamily="34" charset="0"/>
              </a:rPr>
              <a:t>Τα  θειούχα νερά </a:t>
            </a:r>
            <a:endParaRPr lang="el-GR" sz="32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1012903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0"/>
            <a:ext cx="8280920" cy="5322354"/>
          </a:xfrm>
          <a:prstGeom prst="rect">
            <a:avLst/>
          </a:prstGeom>
        </p:spPr>
        <p:txBody>
          <a:bodyPr wrap="square">
            <a:spAutoFit/>
          </a:bodyPr>
          <a:lstStyle/>
          <a:p>
            <a:pPr>
              <a:lnSpc>
                <a:spcPct val="107000"/>
              </a:lnSpc>
              <a:spcAft>
                <a:spcPts val="800"/>
              </a:spcAft>
            </a:pPr>
            <a:r>
              <a:rPr lang="el-GR"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l-GR" sz="3200" b="1" u="sng" dirty="0">
                <a:latin typeface="Arial" panose="020B0604020202020204" pitchFamily="34" charset="0"/>
                <a:ea typeface="Calibri" panose="020F0502020204030204" pitchFamily="34" charset="0"/>
                <a:cs typeface="Arial" panose="020B0604020202020204" pitchFamily="34" charset="0"/>
              </a:rPr>
              <a:t>Μεθοδολογία εφαρμογής των θειούχων ιαματικών  </a:t>
            </a:r>
            <a:r>
              <a:rPr lang="el-GR" sz="3200" b="1" u="sng" dirty="0" smtClean="0">
                <a:latin typeface="Arial" panose="020B0604020202020204" pitchFamily="34" charset="0"/>
                <a:ea typeface="Calibri" panose="020F0502020204030204" pitchFamily="34" charset="0"/>
                <a:cs typeface="Arial" panose="020B0604020202020204" pitchFamily="34" charset="0"/>
              </a:rPr>
              <a:t>νερών</a:t>
            </a:r>
          </a:p>
          <a:p>
            <a:pPr algn="ctr">
              <a:lnSpc>
                <a:spcPct val="107000"/>
              </a:lnSpc>
              <a:spcAft>
                <a:spcPts val="800"/>
              </a:spcAft>
            </a:pPr>
            <a:endParaRPr lang="el-GR" sz="3200" b="1" u="sng" dirty="0">
              <a:solidFill>
                <a:srgbClr val="FFFF00"/>
              </a:solidFill>
              <a:latin typeface="Arial" panose="020B0604020202020204" pitchFamily="34" charset="0"/>
              <a:ea typeface="Calibri" panose="020F0502020204030204" pitchFamily="34" charset="0"/>
              <a:cs typeface="Arial" panose="020B0604020202020204" pitchFamily="34" charset="0"/>
            </a:endParaRPr>
          </a:p>
          <a:p>
            <a:pPr marL="457200" indent="-457200">
              <a:lnSpc>
                <a:spcPct val="107000"/>
              </a:lnSpc>
              <a:spcAft>
                <a:spcPts val="800"/>
              </a:spcAft>
              <a:buFont typeface="Arial" panose="020B0604020202020204" pitchFamily="34" charset="0"/>
              <a:buChar char="•"/>
            </a:pPr>
            <a:r>
              <a:rPr lang="el-GR" sz="32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Λουτρά </a:t>
            </a:r>
            <a:r>
              <a:rPr lang="el-GR" sz="3200" b="1" dirty="0">
                <a:solidFill>
                  <a:srgbClr val="FFFF00"/>
                </a:solidFill>
                <a:latin typeface="Arial" panose="020B0604020202020204" pitchFamily="34" charset="0"/>
                <a:ea typeface="Calibri" panose="020F0502020204030204" pitchFamily="34" charset="0"/>
                <a:cs typeface="Arial" panose="020B0604020202020204" pitchFamily="34" charset="0"/>
              </a:rPr>
              <a:t>(εμβυθίσεις </a:t>
            </a:r>
            <a:r>
              <a:rPr lang="el-GR" sz="32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 </a:t>
            </a:r>
            <a:r>
              <a:rPr lang="el-GR" sz="3200" dirty="0" smtClean="0">
                <a:solidFill>
                  <a:srgbClr val="FFFF00"/>
                </a:solidFill>
                <a:latin typeface="Arial" panose="020B0604020202020204" pitchFamily="34" charset="0"/>
                <a:ea typeface="Calibri" panose="020F0502020204030204" pitchFamily="34" charset="0"/>
                <a:cs typeface="Arial" panose="020B0604020202020204" pitchFamily="34" charset="0"/>
              </a:rPr>
              <a:t> </a:t>
            </a:r>
            <a:endParaRPr lang="el-GR" sz="3200" dirty="0">
              <a:solidFill>
                <a:srgbClr val="FFFF00"/>
              </a:solidFill>
              <a:latin typeface="Arial" panose="020B0604020202020204" pitchFamily="34" charset="0"/>
              <a:ea typeface="Calibri" panose="020F0502020204030204" pitchFamily="34" charset="0"/>
              <a:cs typeface="Arial" panose="020B0604020202020204" pitchFamily="34" charset="0"/>
            </a:endParaRPr>
          </a:p>
          <a:p>
            <a:pPr marL="457200" indent="-457200">
              <a:lnSpc>
                <a:spcPct val="107000"/>
              </a:lnSpc>
              <a:spcAft>
                <a:spcPts val="800"/>
              </a:spcAft>
              <a:buFont typeface="Arial" panose="020B0604020202020204" pitchFamily="34" charset="0"/>
              <a:buChar char="•"/>
            </a:pPr>
            <a:r>
              <a:rPr lang="el-GR" sz="3200" b="1" dirty="0">
                <a:solidFill>
                  <a:srgbClr val="FFFF00"/>
                </a:solidFill>
                <a:latin typeface="Arial" panose="020B0604020202020204" pitchFamily="34" charset="0"/>
                <a:ea typeface="Calibri" panose="020F0502020204030204" pitchFamily="34" charset="0"/>
                <a:cs typeface="Arial" panose="020B0604020202020204" pitchFamily="34" charset="0"/>
              </a:rPr>
              <a:t>Πόση </a:t>
            </a:r>
            <a:r>
              <a:rPr lang="el-GR" sz="32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νερού - </a:t>
            </a:r>
            <a:r>
              <a:rPr lang="el-GR" sz="3200" b="1" dirty="0" err="1" smtClean="0">
                <a:solidFill>
                  <a:srgbClr val="FFFF00"/>
                </a:solidFill>
                <a:latin typeface="Arial" panose="020B0604020202020204" pitchFamily="34" charset="0"/>
                <a:ea typeface="Calibri" panose="020F0502020204030204" pitchFamily="34" charset="0"/>
                <a:cs typeface="Arial" panose="020B0604020202020204" pitchFamily="34" charset="0"/>
              </a:rPr>
              <a:t>οξυπηγές</a:t>
            </a:r>
            <a:endParaRPr lang="el-GR" sz="3200" b="1" dirty="0">
              <a:solidFill>
                <a:srgbClr val="FFFF00"/>
              </a:solidFill>
              <a:latin typeface="Arial" panose="020B0604020202020204" pitchFamily="34" charset="0"/>
              <a:ea typeface="Calibri" panose="020F0502020204030204" pitchFamily="34" charset="0"/>
              <a:cs typeface="Arial" panose="020B0604020202020204" pitchFamily="34" charset="0"/>
            </a:endParaRPr>
          </a:p>
          <a:p>
            <a:pPr marL="457200" indent="-457200">
              <a:lnSpc>
                <a:spcPct val="107000"/>
              </a:lnSpc>
              <a:spcAft>
                <a:spcPts val="800"/>
              </a:spcAft>
              <a:buFont typeface="Arial" panose="020B0604020202020204" pitchFamily="34" charset="0"/>
              <a:buChar char="•"/>
            </a:pPr>
            <a:r>
              <a:rPr lang="el-GR" sz="32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Εισπνοές (χωρίς παρουσία </a:t>
            </a:r>
            <a:r>
              <a:rPr lang="en-US" sz="32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CO</a:t>
            </a:r>
            <a:r>
              <a:rPr lang="en-US" sz="24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2</a:t>
            </a:r>
            <a:r>
              <a:rPr lang="en-US" sz="32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a:t>
            </a:r>
            <a:endParaRPr lang="el-GR" sz="3200" b="1" dirty="0">
              <a:solidFill>
                <a:srgbClr val="FFFF00"/>
              </a:solidFill>
              <a:latin typeface="Arial" panose="020B0604020202020204" pitchFamily="34" charset="0"/>
              <a:ea typeface="Calibri" panose="020F0502020204030204" pitchFamily="34" charset="0"/>
              <a:cs typeface="Arial" panose="020B0604020202020204" pitchFamily="34" charset="0"/>
            </a:endParaRPr>
          </a:p>
          <a:p>
            <a:pPr marL="457200" indent="-457200">
              <a:lnSpc>
                <a:spcPct val="107000"/>
              </a:lnSpc>
              <a:spcAft>
                <a:spcPts val="800"/>
              </a:spcAft>
              <a:buFont typeface="Arial" panose="020B0604020202020204" pitchFamily="34" charset="0"/>
              <a:buChar char="•"/>
            </a:pPr>
            <a:r>
              <a:rPr lang="el-GR" sz="3200" b="1" dirty="0">
                <a:solidFill>
                  <a:srgbClr val="FFFF00"/>
                </a:solidFill>
                <a:latin typeface="Arial" panose="020B0604020202020204" pitchFamily="34" charset="0"/>
                <a:ea typeface="Calibri" panose="020F0502020204030204" pitchFamily="34" charset="0"/>
                <a:cs typeface="Arial" panose="020B0604020202020204" pitchFamily="34" charset="0"/>
              </a:rPr>
              <a:t>Πλύσεις </a:t>
            </a:r>
          </a:p>
          <a:p>
            <a:pPr marL="457200" indent="-457200">
              <a:lnSpc>
                <a:spcPct val="107000"/>
              </a:lnSpc>
              <a:spcAft>
                <a:spcPts val="800"/>
              </a:spcAft>
              <a:buFont typeface="Arial" panose="020B0604020202020204" pitchFamily="34" charset="0"/>
              <a:buChar char="•"/>
            </a:pPr>
            <a:r>
              <a:rPr lang="el-GR" sz="32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Θεραπευτικός </a:t>
            </a:r>
            <a:r>
              <a:rPr lang="el-GR" sz="3200" b="1" dirty="0">
                <a:solidFill>
                  <a:srgbClr val="FFFF00"/>
                </a:solidFill>
                <a:latin typeface="Arial" panose="020B0604020202020204" pitchFamily="34" charset="0"/>
                <a:ea typeface="Calibri" panose="020F0502020204030204" pitchFamily="34" charset="0"/>
                <a:cs typeface="Arial" panose="020B0604020202020204" pitchFamily="34" charset="0"/>
              </a:rPr>
              <a:t>πηλός  </a:t>
            </a:r>
            <a:endParaRPr lang="el-GR" sz="3200" b="1"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83303863"/>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16633"/>
            <a:ext cx="9036496" cy="882678"/>
          </a:xfrm>
          <a:prstGeom prst="rect">
            <a:avLst/>
          </a:prstGeom>
        </p:spPr>
        <p:txBody>
          <a:bodyPr wrap="square">
            <a:spAutoFit/>
          </a:bodyPr>
          <a:lstStyle/>
          <a:p>
            <a:pPr>
              <a:lnSpc>
                <a:spcPct val="107000"/>
              </a:lnSpc>
              <a:spcAft>
                <a:spcPts val="800"/>
              </a:spcAft>
            </a:pPr>
            <a:r>
              <a:rPr lang="el-GR" sz="2400" b="1" dirty="0" smtClean="0">
                <a:latin typeface="Calibri" panose="020F0502020204030204" pitchFamily="34" charset="0"/>
                <a:ea typeface="Calibri" panose="020F0502020204030204" pitchFamily="34" charset="0"/>
                <a:cs typeface="Times New Roman" panose="02020603050405020304" pitchFamily="18" charset="0"/>
              </a:rPr>
              <a:t> </a:t>
            </a:r>
            <a:r>
              <a:rPr lang="el-GR" sz="2400" dirty="0" smtClean="0">
                <a:latin typeface="Arial" panose="020B0604020202020204" pitchFamily="34" charset="0"/>
                <a:ea typeface="Calibri" panose="020F0502020204030204" pitchFamily="34" charset="0"/>
                <a:cs typeface="Times New Roman" panose="02020603050405020304" pitchFamily="18" charset="0"/>
              </a:rPr>
              <a:t>Ποιες </a:t>
            </a:r>
            <a:r>
              <a:rPr lang="el-GR" sz="2400" dirty="0">
                <a:latin typeface="Arial" panose="020B0604020202020204" pitchFamily="34" charset="0"/>
                <a:ea typeface="Calibri" panose="020F0502020204030204" pitchFamily="34" charset="0"/>
                <a:cs typeface="Times New Roman" panose="02020603050405020304" pitchFamily="18" charset="0"/>
              </a:rPr>
              <a:t>είναι οι συχνότερες παθολογίες που συνιστάται η ιαματική λουτροθεραπεία</a:t>
            </a:r>
            <a:r>
              <a:rPr lang="en-US" sz="2400" dirty="0" smtClean="0">
                <a:latin typeface="Arial" panose="020B0604020202020204" pitchFamily="34" charset="0"/>
                <a:ea typeface="Calibri" panose="020F0502020204030204" pitchFamily="34" charset="0"/>
                <a:cs typeface="Times New Roman" panose="02020603050405020304" pitchFamily="18" charset="0"/>
              </a:rPr>
              <a:t>?</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27203" y="1124744"/>
            <a:ext cx="9036496" cy="5858690"/>
          </a:xfrm>
          <a:prstGeom prst="rect">
            <a:avLst/>
          </a:prstGeom>
          <a:noFill/>
          <a:ln>
            <a:noFill/>
          </a:ln>
        </p:spPr>
      </p:pic>
    </p:spTree>
    <p:extLst>
      <p:ext uri="{BB962C8B-B14F-4D97-AF65-F5344CB8AC3E}">
        <p14:creationId xmlns:p14="http://schemas.microsoft.com/office/powerpoint/2010/main" val="256490653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260648"/>
            <a:ext cx="6912768" cy="6408712"/>
          </a:xfrm>
          <a:prstGeom prst="rect">
            <a:avLst/>
          </a:prstGeom>
        </p:spPr>
      </p:pic>
    </p:spTree>
    <p:extLst>
      <p:ext uri="{BB962C8B-B14F-4D97-AF65-F5344CB8AC3E}">
        <p14:creationId xmlns:p14="http://schemas.microsoft.com/office/powerpoint/2010/main" val="700896836"/>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0648"/>
            <a:ext cx="9166248" cy="6170792"/>
          </a:xfrm>
          <a:prstGeom prst="rect">
            <a:avLst/>
          </a:prstGeom>
        </p:spPr>
        <p:txBody>
          <a:bodyPr wrap="square">
            <a:spAutoFit/>
          </a:bodyPr>
          <a:lstStyle/>
          <a:p>
            <a:pPr algn="ctr">
              <a:lnSpc>
                <a:spcPct val="107000"/>
              </a:lnSpc>
              <a:spcAft>
                <a:spcPts val="800"/>
              </a:spcAft>
            </a:pPr>
            <a:r>
              <a:rPr lang="el-GR" b="1" u="sng" dirty="0">
                <a:latin typeface="Arial" panose="020B0604020202020204" pitchFamily="34" charset="0"/>
                <a:ea typeface="Calibri" panose="020F0502020204030204" pitchFamily="34" charset="0"/>
                <a:cs typeface="Times New Roman" panose="02020603050405020304" pitchFamily="18" charset="0"/>
              </a:rPr>
              <a:t>Ελληνική </a:t>
            </a:r>
            <a:r>
              <a:rPr lang="el-GR" b="1" u="sng" dirty="0" smtClean="0">
                <a:latin typeface="Arial" panose="020B0604020202020204" pitchFamily="34" charset="0"/>
                <a:ea typeface="Calibri" panose="020F0502020204030204" pitchFamily="34" charset="0"/>
                <a:cs typeface="Times New Roman" panose="02020603050405020304" pitchFamily="18" charset="0"/>
              </a:rPr>
              <a:t>πραγματικότητα</a:t>
            </a:r>
          </a:p>
          <a:p>
            <a:pPr algn="ctr">
              <a:lnSpc>
                <a:spcPct val="107000"/>
              </a:lnSpc>
              <a:spcAft>
                <a:spcPts val="800"/>
              </a:spcAft>
            </a:pP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000" dirty="0">
                <a:latin typeface="Arial" panose="020B0604020202020204" pitchFamily="34" charset="0"/>
                <a:ea typeface="Calibri" panose="020F0502020204030204" pitchFamily="34" charset="0"/>
                <a:cs typeface="Times New Roman" panose="02020603050405020304" pitchFamily="18" charset="0"/>
              </a:rPr>
              <a:t>Η Ελλάδα, όπως ξέρουμε είναι μια χώρα με άφθονες και εξαιρετικές  ιαματικές πηγές</a:t>
            </a:r>
            <a:r>
              <a:rPr lang="el-GR" sz="2000" dirty="0" smtClean="0">
                <a:latin typeface="Arial" panose="020B0604020202020204" pitchFamily="34" charset="0"/>
                <a:ea typeface="Calibri" panose="020F0502020204030204" pitchFamily="34" charset="0"/>
                <a:cs typeface="Times New Roman" panose="02020603050405020304" pitchFamily="18" charset="0"/>
              </a:rPr>
              <a:t>.    </a:t>
            </a:r>
            <a:r>
              <a:rPr lang="el-GR" sz="2000" dirty="0">
                <a:latin typeface="Arial" panose="020B0604020202020204" pitchFamily="34" charset="0"/>
                <a:ea typeface="Calibri" panose="020F0502020204030204" pitchFamily="34" charset="0"/>
                <a:cs typeface="Times New Roman" panose="02020603050405020304" pitchFamily="18" charset="0"/>
              </a:rPr>
              <a:t>Παρόλο  που υπάρχει  αρκετό ενδιαφέρον από τους πολίτες της, δυστυχώς υστερούμε  σε πολλά επίπεδα.</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000" dirty="0">
                <a:latin typeface="Arial" panose="020B0604020202020204" pitchFamily="34" charset="0"/>
                <a:ea typeface="Calibri" panose="020F0502020204030204" pitchFamily="34" charset="0"/>
                <a:cs typeface="Times New Roman" panose="02020603050405020304" pitchFamily="18" charset="0"/>
              </a:rPr>
              <a:t>Μέχρι πρόσφατα  το ενδιαφέρον  για ιαματική λουτροθεραπεία ήταν μόνο από άτομα ηλικιωμένα, που πηγαίνανε συστηματικά η σποραδικά για να κάνουνε τα λεγόμενα ¨μπάνια</a:t>
            </a:r>
            <a:r>
              <a:rPr lang="el-GR" sz="2000" dirty="0" smtClean="0">
                <a:latin typeface="Arial" panose="020B0604020202020204" pitchFamily="34" charset="0"/>
                <a:ea typeface="Calibri" panose="020F0502020204030204" pitchFamily="34" charset="0"/>
                <a:cs typeface="Times New Roman" panose="02020603050405020304" pitchFamily="18" charset="0"/>
              </a:rPr>
              <a:t>¨¨, </a:t>
            </a:r>
            <a:r>
              <a:rPr lang="el-GR" sz="2000" dirty="0">
                <a:latin typeface="Arial" panose="020B0604020202020204" pitchFamily="34" charset="0"/>
                <a:ea typeface="Calibri" panose="020F0502020204030204" pitchFamily="34" charset="0"/>
                <a:cs typeface="Times New Roman" panose="02020603050405020304" pitchFamily="18" charset="0"/>
              </a:rPr>
              <a:t>επιδοτούμενα σε μεγάλο ποσοστό από  τα ασφαλιστικά τους ταμεία .   </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000" dirty="0">
                <a:latin typeface="Arial" panose="020B0604020202020204" pitchFamily="34" charset="0"/>
                <a:ea typeface="Calibri" panose="020F0502020204030204" pitchFamily="34" charset="0"/>
                <a:cs typeface="Times New Roman" panose="02020603050405020304" pitchFamily="18" charset="0"/>
              </a:rPr>
              <a:t>Μέσα από μια διαδικασία συνταγογράφησης και </a:t>
            </a:r>
            <a:r>
              <a:rPr lang="el-GR" sz="2000" dirty="0" smtClean="0">
                <a:latin typeface="Arial" panose="020B0604020202020204" pitchFamily="34" charset="0"/>
                <a:ea typeface="Calibri" panose="020F0502020204030204" pitchFamily="34" charset="0"/>
                <a:cs typeface="Times New Roman" panose="02020603050405020304" pitchFamily="18" charset="0"/>
              </a:rPr>
              <a:t>επιτροπής </a:t>
            </a:r>
            <a:r>
              <a:rPr lang="el-GR" sz="2000" dirty="0">
                <a:latin typeface="Arial" panose="020B0604020202020204" pitchFamily="34" charset="0"/>
                <a:ea typeface="Calibri" panose="020F0502020204030204" pitchFamily="34" charset="0"/>
                <a:cs typeface="Times New Roman" panose="02020603050405020304" pitchFamily="18" charset="0"/>
              </a:rPr>
              <a:t>ο </a:t>
            </a:r>
            <a:r>
              <a:rPr lang="el-GR" sz="2000" dirty="0" smtClean="0">
                <a:latin typeface="Arial" panose="020B0604020202020204" pitchFamily="34" charset="0"/>
                <a:ea typeface="Calibri" panose="020F0502020204030204" pitchFamily="34" charset="0"/>
                <a:cs typeface="Times New Roman" panose="02020603050405020304" pitchFamily="18" charset="0"/>
              </a:rPr>
              <a:t>ενδιαφερόμενος έπαιρνε </a:t>
            </a:r>
            <a:r>
              <a:rPr lang="el-GR" sz="2000" dirty="0">
                <a:latin typeface="Arial" panose="020B0604020202020204" pitchFamily="34" charset="0"/>
                <a:ea typeface="Calibri" panose="020F0502020204030204" pitchFamily="34" charset="0"/>
                <a:cs typeface="Times New Roman" panose="02020603050405020304" pitchFamily="18" charset="0"/>
              </a:rPr>
              <a:t>το </a:t>
            </a:r>
            <a:r>
              <a:rPr lang="el-GR" sz="2000" dirty="0" smtClean="0">
                <a:latin typeface="Arial" panose="020B0604020202020204" pitchFamily="34" charset="0"/>
                <a:ea typeface="Calibri" panose="020F0502020204030204" pitchFamily="34" charset="0"/>
                <a:cs typeface="Times New Roman" panose="02020603050405020304" pitchFamily="18" charset="0"/>
              </a:rPr>
              <a:t>πολυπόθητο χαρτί </a:t>
            </a:r>
            <a:r>
              <a:rPr lang="el-GR" sz="2000" dirty="0">
                <a:latin typeface="Arial" panose="020B0604020202020204" pitchFamily="34" charset="0"/>
                <a:ea typeface="Calibri" panose="020F0502020204030204" pitchFamily="34" charset="0"/>
                <a:cs typeface="Times New Roman" panose="02020603050405020304" pitchFamily="18" charset="0"/>
              </a:rPr>
              <a:t>και </a:t>
            </a:r>
            <a:r>
              <a:rPr lang="el-GR" sz="2000" dirty="0" smtClean="0">
                <a:latin typeface="Arial" panose="020B0604020202020204" pitchFamily="34" charset="0"/>
                <a:ea typeface="Calibri" panose="020F0502020204030204" pitchFamily="34" charset="0"/>
                <a:cs typeface="Times New Roman" panose="02020603050405020304" pitchFamily="18" charset="0"/>
              </a:rPr>
              <a:t>κατευθυνόταν </a:t>
            </a:r>
            <a:r>
              <a:rPr lang="el-GR" sz="2000" dirty="0">
                <a:latin typeface="Arial" panose="020B0604020202020204" pitchFamily="34" charset="0"/>
                <a:ea typeface="Calibri" panose="020F0502020204030204" pitchFamily="34" charset="0"/>
                <a:cs typeface="Times New Roman" panose="02020603050405020304" pitchFamily="18" charset="0"/>
              </a:rPr>
              <a:t>… σε όποια λουτροπηγή διάλεγε ο ίδιος ! </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000" dirty="0">
                <a:latin typeface="Arial" panose="020B0604020202020204" pitchFamily="34" charset="0"/>
                <a:ea typeface="Calibri" panose="020F0502020204030204" pitchFamily="34" charset="0"/>
                <a:cs typeface="Times New Roman" panose="02020603050405020304" pitchFamily="18" charset="0"/>
              </a:rPr>
              <a:t>Στην πράξη, υπάρχει μέχρι σήμερα ένας πίνακας με τις πιο σημαντικές πηγές της Ελλάδος και μια λίστα με στοιχειώδεις  ενδείξεις. Όμως οι ενδείξεις   επαναλαμβάνονται  σχεδόν  ίδιες  για  όλες τις ιαματικές πηγές και συνήθως  οι ιατροί  δεν γνωρίζουν  ούτε τα στοιχειώδη για να κατευθύνουν τον ενδιαφερόμενο</a:t>
            </a:r>
            <a:r>
              <a:rPr lang="el-GR" dirty="0">
                <a:latin typeface="Arial" panose="020B0604020202020204" pitchFamily="34" charset="0"/>
                <a:ea typeface="Calibri" panose="020F0502020204030204" pitchFamily="34" charset="0"/>
                <a:cs typeface="Times New Roman" panose="02020603050405020304" pitchFamily="18" charset="0"/>
              </a:rPr>
              <a:t>. </a:t>
            </a:r>
            <a:endParaRPr lang="el-GR"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33089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700" y="620688"/>
            <a:ext cx="8882263" cy="5701304"/>
          </a:xfrm>
          <a:prstGeom prst="rect">
            <a:avLst/>
          </a:prstGeom>
        </p:spPr>
        <p:txBody>
          <a:bodyPr wrap="square">
            <a:spAutoFit/>
          </a:bodyPr>
          <a:lstStyle/>
          <a:p>
            <a:pPr indent="457200" algn="ctr">
              <a:lnSpc>
                <a:spcPct val="107000"/>
              </a:lnSpc>
              <a:spcAft>
                <a:spcPts val="0"/>
              </a:spcAft>
            </a:pPr>
            <a:r>
              <a:rPr lang="el-GR" sz="3200" b="1" dirty="0" smtClean="0">
                <a:solidFill>
                  <a:schemeClr val="bg1"/>
                </a:solidFill>
                <a:highlight>
                  <a:srgbClr val="FFFF00"/>
                </a:highlight>
                <a:latin typeface="Arial" panose="020B0604020202020204" pitchFamily="34" charset="0"/>
                <a:ea typeface="Calibri" panose="020F0502020204030204" pitchFamily="34" charset="0"/>
                <a:cs typeface="Times New Roman" panose="02020603050405020304" pitchFamily="18" charset="0"/>
              </a:rPr>
              <a:t>Ειδικότητα  </a:t>
            </a:r>
            <a:r>
              <a:rPr lang="el-GR" sz="3200" b="1" dirty="0">
                <a:solidFill>
                  <a:schemeClr val="bg1"/>
                </a:solidFill>
                <a:highlight>
                  <a:srgbClr val="FFFF00"/>
                </a:highlight>
                <a:latin typeface="Arial" panose="020B0604020202020204" pitchFamily="34" charset="0"/>
                <a:ea typeface="Calibri" panose="020F0502020204030204" pitchFamily="34" charset="0"/>
                <a:cs typeface="Times New Roman" panose="02020603050405020304" pitchFamily="18" charset="0"/>
              </a:rPr>
              <a:t>Φυσικής Ιατρικής </a:t>
            </a:r>
            <a:endParaRPr lang="el-GR" sz="3200" b="1" dirty="0" smtClean="0">
              <a:solidFill>
                <a:schemeClr val="bg1"/>
              </a:solidFill>
              <a:highlight>
                <a:srgbClr val="FFFF00"/>
              </a:highlight>
              <a:latin typeface="Arial" panose="020B0604020202020204" pitchFamily="34" charset="0"/>
              <a:ea typeface="Calibri" panose="020F0502020204030204" pitchFamily="34" charset="0"/>
              <a:cs typeface="Times New Roman" panose="02020603050405020304" pitchFamily="18" charset="0"/>
            </a:endParaRPr>
          </a:p>
          <a:p>
            <a:pPr indent="457200" algn="ctr">
              <a:lnSpc>
                <a:spcPct val="107000"/>
              </a:lnSpc>
              <a:spcAft>
                <a:spcPts val="0"/>
              </a:spcAft>
            </a:pPr>
            <a:r>
              <a:rPr lang="el-GR" sz="3200" b="1" dirty="0" smtClean="0">
                <a:solidFill>
                  <a:schemeClr val="bg1"/>
                </a:solidFill>
                <a:highlight>
                  <a:srgbClr val="FFFF00"/>
                </a:highlight>
                <a:latin typeface="Arial" panose="020B0604020202020204" pitchFamily="34" charset="0"/>
                <a:ea typeface="Calibri" panose="020F0502020204030204" pitchFamily="34" charset="0"/>
                <a:cs typeface="Times New Roman" panose="02020603050405020304" pitchFamily="18" charset="0"/>
              </a:rPr>
              <a:t>&amp; Αποκατάστασης</a:t>
            </a:r>
            <a:r>
              <a:rPr lang="el-GR" sz="3200"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l-GR" sz="2800"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endParaRPr lang="el-GR"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el-GR" sz="2800" dirty="0" smtClean="0">
                <a:latin typeface="Arial" panose="020B0604020202020204" pitchFamily="34" charset="0"/>
                <a:ea typeface="Times New Roman" panose="02020603050405020304" pitchFamily="18" charset="0"/>
              </a:rPr>
              <a:t>  Ανεξάρτητη, </a:t>
            </a:r>
            <a:r>
              <a:rPr lang="el-GR" sz="2800" dirty="0">
                <a:latin typeface="Arial" panose="020B0604020202020204" pitchFamily="34" charset="0"/>
                <a:ea typeface="Times New Roman" panose="02020603050405020304" pitchFamily="18" charset="0"/>
              </a:rPr>
              <a:t>αναγνωρισμένη </a:t>
            </a:r>
            <a:r>
              <a:rPr lang="el-GR" sz="2800" dirty="0" smtClean="0">
                <a:latin typeface="Arial" panose="020B0604020202020204" pitchFamily="34" charset="0"/>
                <a:ea typeface="Times New Roman" panose="02020603050405020304" pitchFamily="18" charset="0"/>
              </a:rPr>
              <a:t>ειδικότητα </a:t>
            </a:r>
            <a:r>
              <a:rPr lang="el-GR" sz="2800" dirty="0">
                <a:latin typeface="Arial" panose="020B0604020202020204" pitchFamily="34" charset="0"/>
                <a:ea typeface="Times New Roman" panose="02020603050405020304" pitchFamily="18" charset="0"/>
              </a:rPr>
              <a:t>της Ιατρικής </a:t>
            </a:r>
            <a:endParaRPr lang="el-GR" sz="2800" dirty="0" smtClean="0">
              <a:latin typeface="Arial" panose="020B0604020202020204" pitchFamily="34" charset="0"/>
              <a:ea typeface="Times New Roman" panose="02020603050405020304" pitchFamily="18" charset="0"/>
            </a:endParaRPr>
          </a:p>
          <a:p>
            <a:r>
              <a:rPr lang="el-GR" sz="2800" dirty="0" smtClean="0">
                <a:latin typeface="Arial" panose="020B0604020202020204" pitchFamily="34" charset="0"/>
                <a:ea typeface="Times New Roman" panose="02020603050405020304" pitchFamily="18" charset="0"/>
              </a:rPr>
              <a:t> </a:t>
            </a:r>
          </a:p>
          <a:p>
            <a:pPr marL="457200" indent="-457200">
              <a:buFont typeface="Arial" panose="020B0604020202020204" pitchFamily="34" charset="0"/>
              <a:buChar char="•"/>
            </a:pPr>
            <a:r>
              <a:rPr lang="el-GR" sz="2800" dirty="0" smtClean="0">
                <a:solidFill>
                  <a:srgbClr val="FFFF00"/>
                </a:solidFill>
                <a:latin typeface="Arial" panose="020B0604020202020204" pitchFamily="34" charset="0"/>
                <a:ea typeface="Times New Roman" panose="02020603050405020304" pitchFamily="18" charset="0"/>
              </a:rPr>
              <a:t> </a:t>
            </a:r>
            <a:r>
              <a:rPr lang="el-GR" sz="2800" b="1" dirty="0" smtClean="0">
                <a:solidFill>
                  <a:srgbClr val="FFFF00"/>
                </a:solidFill>
                <a:latin typeface="Arial" panose="020B0604020202020204" pitchFamily="34" charset="0"/>
                <a:ea typeface="Times New Roman" panose="02020603050405020304" pitchFamily="18" charset="0"/>
              </a:rPr>
              <a:t>πρόληψη </a:t>
            </a:r>
          </a:p>
          <a:p>
            <a:pPr marL="457200" indent="-457200">
              <a:buFont typeface="Arial" panose="020B0604020202020204" pitchFamily="34" charset="0"/>
              <a:buChar char="•"/>
            </a:pPr>
            <a:endParaRPr lang="el-GR" sz="2800" b="1" dirty="0" smtClean="0">
              <a:solidFill>
                <a:srgbClr val="FFFF00"/>
              </a:solidFill>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r>
              <a:rPr lang="el-GR" sz="2800" b="1" dirty="0">
                <a:solidFill>
                  <a:srgbClr val="FFFF00"/>
                </a:solidFill>
                <a:latin typeface="Arial" panose="020B0604020202020204" pitchFamily="34" charset="0"/>
                <a:ea typeface="Times New Roman" panose="02020603050405020304" pitchFamily="18" charset="0"/>
              </a:rPr>
              <a:t> διάγνωση </a:t>
            </a:r>
            <a:endParaRPr lang="el-GR" sz="2800" b="1" dirty="0" smtClean="0">
              <a:solidFill>
                <a:srgbClr val="FFFF00"/>
              </a:solidFill>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endParaRPr lang="el-GR" sz="2800" b="1" dirty="0" smtClean="0">
              <a:solidFill>
                <a:srgbClr val="FFFF00"/>
              </a:solidFill>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r>
              <a:rPr lang="el-GR" sz="2800" b="1" dirty="0" smtClean="0">
                <a:solidFill>
                  <a:srgbClr val="FFFF00"/>
                </a:solidFill>
                <a:latin typeface="Arial" panose="020B0604020202020204" pitchFamily="34" charset="0"/>
                <a:ea typeface="Times New Roman" panose="02020603050405020304" pitchFamily="18" charset="0"/>
              </a:rPr>
              <a:t> </a:t>
            </a:r>
            <a:r>
              <a:rPr lang="el-GR" sz="2800" b="1" dirty="0">
                <a:solidFill>
                  <a:srgbClr val="FFFF00"/>
                </a:solidFill>
                <a:latin typeface="Arial" panose="020B0604020202020204" pitchFamily="34" charset="0"/>
                <a:ea typeface="Times New Roman" panose="02020603050405020304" pitchFamily="18" charset="0"/>
              </a:rPr>
              <a:t>θεραπεία </a:t>
            </a:r>
            <a:endParaRPr lang="el-GR" sz="2800" b="1" dirty="0" smtClean="0">
              <a:solidFill>
                <a:srgbClr val="FFFF00"/>
              </a:solidFill>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endParaRPr lang="el-GR" sz="2800" dirty="0" smtClean="0">
              <a:solidFill>
                <a:srgbClr val="FFFF00"/>
              </a:solidFill>
              <a:latin typeface="Arial" panose="020B0604020202020204" pitchFamily="34" charset="0"/>
              <a:ea typeface="Times New Roman" panose="02020603050405020304" pitchFamily="18" charset="0"/>
            </a:endParaRPr>
          </a:p>
          <a:p>
            <a:pPr algn="ctr"/>
            <a:r>
              <a:rPr lang="el-GR" sz="2400" dirty="0" smtClean="0">
                <a:latin typeface="Arial" panose="020B0604020202020204" pitchFamily="34" charset="0"/>
                <a:ea typeface="Times New Roman" panose="02020603050405020304" pitchFamily="18" charset="0"/>
              </a:rPr>
              <a:t>των </a:t>
            </a:r>
            <a:r>
              <a:rPr lang="el-GR" sz="2400" dirty="0">
                <a:latin typeface="Arial" panose="020B0604020202020204" pitchFamily="34" charset="0"/>
                <a:ea typeface="Times New Roman" panose="02020603050405020304" pitchFamily="18" charset="0"/>
              </a:rPr>
              <a:t>ασθενών που οι λειτουργικές τους ικανότητες, </a:t>
            </a:r>
            <a:r>
              <a:rPr lang="el-GR" sz="2400" dirty="0" smtClean="0">
                <a:latin typeface="Arial" panose="020B0604020202020204" pitchFamily="34" charset="0"/>
                <a:ea typeface="Times New Roman" panose="02020603050405020304" pitchFamily="18" charset="0"/>
              </a:rPr>
              <a:t>(δηλαδή </a:t>
            </a:r>
            <a:r>
              <a:rPr lang="el-GR" sz="2400" dirty="0">
                <a:latin typeface="Arial" panose="020B0604020202020204" pitchFamily="34" charset="0"/>
                <a:ea typeface="Times New Roman" panose="02020603050405020304" pitchFamily="18" charset="0"/>
              </a:rPr>
              <a:t>οι δυνατότητές τους να ανταποκριθούν στις καθημερινές τους </a:t>
            </a:r>
            <a:r>
              <a:rPr lang="el-GR" sz="2400" dirty="0" smtClean="0">
                <a:latin typeface="Arial" panose="020B0604020202020204" pitchFamily="34" charset="0"/>
                <a:ea typeface="Times New Roman" panose="02020603050405020304" pitchFamily="18" charset="0"/>
              </a:rPr>
              <a:t>ανάγκες), </a:t>
            </a:r>
            <a:r>
              <a:rPr lang="el-GR" sz="2400" dirty="0">
                <a:latin typeface="Arial" panose="020B0604020202020204" pitchFamily="34" charset="0"/>
                <a:ea typeface="Times New Roman" panose="02020603050405020304" pitchFamily="18" charset="0"/>
              </a:rPr>
              <a:t>έχουν προσωρινά ή μόνιμα διαταραχθεί</a:t>
            </a:r>
            <a:endParaRPr lang="el-GR" sz="2400" dirty="0"/>
          </a:p>
        </p:txBody>
      </p:sp>
    </p:spTree>
    <p:extLst>
      <p:ext uri="{BB962C8B-B14F-4D97-AF65-F5344CB8AC3E}">
        <p14:creationId xmlns:p14="http://schemas.microsoft.com/office/powerpoint/2010/main" val="371908228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 y="116632"/>
            <a:ext cx="9144000" cy="5845126"/>
          </a:xfrm>
          <a:prstGeom prst="rect">
            <a:avLst/>
          </a:prstGeom>
        </p:spPr>
        <p:txBody>
          <a:bodyPr wrap="square">
            <a:spAutoFit/>
          </a:bodyPr>
          <a:lstStyle/>
          <a:p>
            <a:pPr>
              <a:lnSpc>
                <a:spcPct val="107000"/>
              </a:lnSpc>
              <a:spcAft>
                <a:spcPts val="800"/>
              </a:spcAft>
            </a:pPr>
            <a:endParaRPr lang="el-GR" sz="2400" dirty="0">
              <a:solidFill>
                <a:srgbClr val="FFFF00"/>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400"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Η ιαματική λουτροθεραπεία, μέχρι την περίοδο της κρίσης είχε έντονο κοινωνικό  χαρακτήρα, δινόταν σε πληθώρα   χρονίων παθήσεων και   κυρίως σε μυοσκελετικές παθήσεις  εκφυλιστικού χαρακτήρα και συνδυαζόταν με διακοπές ! Σήμερα,  δυστυχώς εγκρίνεται η συνταγογράφηση της  για πολύ λιγότερες παθήσεις και συγκεκριμένα : </a:t>
            </a:r>
            <a:endParaRPr lang="el-GR" sz="2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400" dirty="0" smtClean="0">
                <a:latin typeface="Arial" panose="020B0604020202020204" pitchFamily="34" charset="0"/>
                <a:ea typeface="Calibri" panose="020F0502020204030204" pitchFamily="34" charset="0"/>
                <a:cs typeface="Times New Roman" panose="02020603050405020304" pitchFamily="18" charset="0"/>
              </a:rPr>
              <a:t> 1) Αυτοάνοσες   ρευματικές παθήσεις  του μυοσκελετικού συστήματος που δεν βρίσκονται στο οξύ στάδιο  </a:t>
            </a:r>
          </a:p>
          <a:p>
            <a:pPr>
              <a:lnSpc>
                <a:spcPct val="107000"/>
              </a:lnSpc>
              <a:spcAft>
                <a:spcPts val="800"/>
              </a:spcAft>
            </a:pPr>
            <a:endParaRPr lang="el-GR" sz="2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400" dirty="0" smtClean="0">
                <a:latin typeface="Arial" panose="020B0604020202020204" pitchFamily="34" charset="0"/>
                <a:ea typeface="Calibri" panose="020F0502020204030204" pitchFamily="34" charset="0"/>
                <a:cs typeface="Times New Roman" panose="02020603050405020304" pitchFamily="18" charset="0"/>
              </a:rPr>
              <a:t>2)Μετατραυματικές δυσκαμψίες και μετατραυματική αρθρίτιδα  </a:t>
            </a:r>
          </a:p>
          <a:p>
            <a:pPr>
              <a:lnSpc>
                <a:spcPct val="107000"/>
              </a:lnSpc>
              <a:spcAft>
                <a:spcPts val="800"/>
              </a:spcAft>
            </a:pPr>
            <a:endParaRPr lang="el-GR" sz="2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400" dirty="0" smtClean="0">
                <a:latin typeface="Arial" panose="020B0604020202020204" pitchFamily="34" charset="0"/>
                <a:ea typeface="Calibri" panose="020F0502020204030204" pitchFamily="34" charset="0"/>
                <a:cs typeface="Times New Roman" panose="02020603050405020304" pitchFamily="18" charset="0"/>
              </a:rPr>
              <a:t>3)Χρόνιες  δερματοπάθειες </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24138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692696"/>
            <a:ext cx="8964488" cy="5984331"/>
          </a:xfrm>
          <a:prstGeom prst="rect">
            <a:avLst/>
          </a:prstGeom>
        </p:spPr>
        <p:txBody>
          <a:bodyPr wrap="square">
            <a:spAutoFit/>
          </a:bodyPr>
          <a:lstStyle/>
          <a:p>
            <a:pPr algn="ctr">
              <a:lnSpc>
                <a:spcPct val="107000"/>
              </a:lnSpc>
              <a:spcAft>
                <a:spcPts val="800"/>
              </a:spcAft>
            </a:pPr>
            <a:r>
              <a:rPr lang="el-GR" sz="2800" dirty="0">
                <a:latin typeface="Arial" panose="020B0604020202020204" pitchFamily="34" charset="0"/>
                <a:ea typeface="Calibri" panose="020F0502020204030204" pitchFamily="34" charset="0"/>
                <a:cs typeface="Times New Roman" panose="02020603050405020304" pitchFamily="18" charset="0"/>
              </a:rPr>
              <a:t>Οι ιατρικές γνωματεύσεις  </a:t>
            </a:r>
            <a:r>
              <a:rPr lang="el-GR" sz="2800" dirty="0" smtClean="0">
                <a:latin typeface="Arial" panose="020B0604020202020204" pitchFamily="34" charset="0"/>
                <a:ea typeface="Calibri" panose="020F0502020204030204" pitchFamily="34" charset="0"/>
                <a:cs typeface="Times New Roman" panose="02020603050405020304" pitchFamily="18" charset="0"/>
              </a:rPr>
              <a:t>μπορούν </a:t>
            </a:r>
            <a:r>
              <a:rPr lang="el-GR" sz="2800" dirty="0">
                <a:latin typeface="Arial" panose="020B0604020202020204" pitchFamily="34" charset="0"/>
                <a:ea typeface="Calibri" panose="020F0502020204030204" pitchFamily="34" charset="0"/>
                <a:cs typeface="Times New Roman" panose="02020603050405020304" pitchFamily="18" charset="0"/>
              </a:rPr>
              <a:t>να συνταχθούν από </a:t>
            </a:r>
            <a:r>
              <a:rPr lang="el-GR" sz="2800"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ιατρούς ειδικότητας:</a:t>
            </a:r>
          </a:p>
          <a:p>
            <a:pPr>
              <a:lnSpc>
                <a:spcPct val="107000"/>
              </a:lnSpc>
              <a:spcAft>
                <a:spcPts val="800"/>
              </a:spcAft>
            </a:pPr>
            <a:endParaRPr lang="el-GR" sz="2800" dirty="0" smtClean="0">
              <a:solidFill>
                <a:srgbClr val="FFFF00"/>
              </a:solidFill>
              <a:latin typeface="Arial" panose="020B060402020202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Arial" panose="020B0604020202020204" pitchFamily="34" charset="0"/>
              <a:buChar char="•"/>
            </a:pPr>
            <a:r>
              <a:rPr lang="el-GR" sz="2800"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 ορθοπεδικού</a:t>
            </a:r>
          </a:p>
          <a:p>
            <a:pPr marL="457200" indent="-457200">
              <a:lnSpc>
                <a:spcPct val="107000"/>
              </a:lnSpc>
              <a:spcAft>
                <a:spcPts val="800"/>
              </a:spcAft>
              <a:buFont typeface="Arial" panose="020B0604020202020204" pitchFamily="34" charset="0"/>
              <a:buChar char="•"/>
            </a:pPr>
            <a:r>
              <a:rPr lang="el-GR" sz="2800"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 ρευματολόγου</a:t>
            </a:r>
          </a:p>
          <a:p>
            <a:pPr marL="457200" indent="-457200">
              <a:lnSpc>
                <a:spcPct val="107000"/>
              </a:lnSpc>
              <a:spcAft>
                <a:spcPts val="800"/>
              </a:spcAft>
              <a:buFont typeface="Arial" panose="020B0604020202020204" pitchFamily="34" charset="0"/>
              <a:buChar char="•"/>
            </a:pPr>
            <a:r>
              <a:rPr lang="el-GR" sz="2800"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el-GR" sz="2800" dirty="0">
                <a:solidFill>
                  <a:srgbClr val="FFFF00"/>
                </a:solidFill>
                <a:latin typeface="Arial" panose="020B0604020202020204" pitchFamily="34" charset="0"/>
                <a:ea typeface="Calibri" panose="020F0502020204030204" pitchFamily="34" charset="0"/>
                <a:cs typeface="Times New Roman" panose="02020603050405020304" pitchFamily="18" charset="0"/>
              </a:rPr>
              <a:t>φυσιάτρου </a:t>
            </a:r>
            <a:endParaRPr lang="el-GR" sz="2800" dirty="0" smtClean="0">
              <a:solidFill>
                <a:srgbClr val="FFFF00"/>
              </a:solidFill>
              <a:latin typeface="Arial" panose="020B060402020202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Arial" panose="020B0604020202020204" pitchFamily="34" charset="0"/>
              <a:buChar char="•"/>
            </a:pPr>
            <a:r>
              <a:rPr lang="el-GR" sz="2800"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 δερματολόγου</a:t>
            </a:r>
          </a:p>
          <a:p>
            <a:pPr>
              <a:lnSpc>
                <a:spcPct val="107000"/>
              </a:lnSpc>
              <a:spcAft>
                <a:spcPts val="800"/>
              </a:spcAft>
            </a:pPr>
            <a:r>
              <a:rPr lang="el-GR" sz="2800"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el-GR" sz="2800" dirty="0">
                <a:latin typeface="Arial" panose="020B0604020202020204" pitchFamily="34" charset="0"/>
                <a:ea typeface="Calibri" panose="020F0502020204030204" pitchFamily="34" charset="0"/>
                <a:cs typeface="Times New Roman" panose="02020603050405020304" pitchFamily="18" charset="0"/>
              </a:rPr>
              <a:t>με την έγκριση του καρδιολόγου για τον συγκεκριμένο ασθενή</a:t>
            </a:r>
            <a:r>
              <a:rPr lang="el-GR" sz="2800" dirty="0" smtClean="0">
                <a:latin typeface="Arial" panose="020B060402020202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el-GR" sz="28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l-GR" sz="2800" dirty="0">
                <a:solidFill>
                  <a:srgbClr val="FFFF00"/>
                </a:solidFill>
                <a:latin typeface="Arial" panose="020B0604020202020204" pitchFamily="34" charset="0"/>
                <a:ea typeface="Calibri" panose="020F0502020204030204" pitchFamily="34" charset="0"/>
                <a:cs typeface="Times New Roman" panose="02020603050405020304" pitchFamily="18" charset="0"/>
              </a:rPr>
              <a:t>Δίνονται μέχρι 15 λούσεις και επίδομα μέχρι 150 ευρώ. </a:t>
            </a:r>
            <a:endParaRPr lang="el-GR" sz="2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0819380"/>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6632"/>
            <a:ext cx="9071811" cy="6645794"/>
          </a:xfrm>
          <a:prstGeom prst="rect">
            <a:avLst/>
          </a:prstGeom>
        </p:spPr>
        <p:txBody>
          <a:bodyPr wrap="square">
            <a:spAutoFit/>
          </a:bodyPr>
          <a:lstStyle/>
          <a:p>
            <a:pPr indent="457200">
              <a:lnSpc>
                <a:spcPct val="107000"/>
              </a:lnSpc>
              <a:spcAft>
                <a:spcPts val="0"/>
              </a:spcAft>
            </a:pPr>
            <a:endParaRPr lang="el-GR" sz="2000" dirty="0" smtClean="0">
              <a:solidFill>
                <a:srgbClr val="FFFF00"/>
              </a:solidFill>
              <a:latin typeface="Arial" panose="020B0604020202020204" pitchFamily="34" charset="0"/>
              <a:ea typeface="Calibri" panose="020F0502020204030204" pitchFamily="34" charset="0"/>
              <a:cs typeface="Times New Roman" panose="02020603050405020304" pitchFamily="18" charset="0"/>
            </a:endParaRPr>
          </a:p>
          <a:p>
            <a:pPr indent="457200">
              <a:lnSpc>
                <a:spcPct val="107000"/>
              </a:lnSpc>
              <a:spcAft>
                <a:spcPts val="0"/>
              </a:spcAft>
            </a:pPr>
            <a:r>
              <a:rPr lang="el-GR" sz="2000"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Ευτυχώς </a:t>
            </a:r>
            <a:r>
              <a:rPr lang="el-GR" sz="2000" dirty="0">
                <a:solidFill>
                  <a:srgbClr val="FFFF00"/>
                </a:solidFill>
                <a:latin typeface="Arial" panose="020B0604020202020204" pitchFamily="34" charset="0"/>
                <a:ea typeface="Calibri" panose="020F0502020204030204" pitchFamily="34" charset="0"/>
                <a:cs typeface="Times New Roman" panose="02020603050405020304" pitchFamily="18" charset="0"/>
              </a:rPr>
              <a:t>τελευταία υπάρχει έντονο ενδιαφέρον των νέων και  υγειών  ανθρώπων να κάνουνε ιαματική λουτροθεραπεία, συνδυάζοντας εκδρομές σε λουτροπόλεις και περισσότερη επαφή με την φύση, κυρίως μέσα στο σαββατοκύριακο. Είναι σημαντικό να γίνει κατανοητό ότι η ιαματική λουτροθεραπεία απευθύνεται σε όλους και κυρίως στους νέους εργαζόμενους, δεδομένου ότι οι τωρινές  συνθήκες εργασίας συνήθως γίνονται  σε  συνθήκες στρες και πολύ συχνά  οι εργαζόμενοι έχουν κακή  στάση στην πολύωρη εργασία τους, γεγονός που αυξάνει κατά κόρον τις μυοσκελετικές κυρίως παθολογίες τα τελευταία χρόνια.      </a:t>
            </a:r>
            <a:endParaRPr lang="el-GR" sz="2000" dirty="0" smtClean="0">
              <a:solidFill>
                <a:srgbClr val="FFFF00"/>
              </a:solidFill>
              <a:latin typeface="Arial" panose="020B0604020202020204" pitchFamily="34" charset="0"/>
              <a:ea typeface="Calibri" panose="020F0502020204030204" pitchFamily="34" charset="0"/>
              <a:cs typeface="Times New Roman" panose="02020603050405020304" pitchFamily="18" charset="0"/>
            </a:endParaRPr>
          </a:p>
          <a:p>
            <a:pPr indent="457200">
              <a:lnSpc>
                <a:spcPct val="107000"/>
              </a:lnSpc>
              <a:spcAft>
                <a:spcPts val="0"/>
              </a:spcAft>
            </a:pPr>
            <a:endParaRPr lang="el-GR" sz="2000" dirty="0" smtClean="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0"/>
              </a:spcAft>
            </a:pPr>
            <a:endParaRPr lang="el-GR" sz="20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0"/>
              </a:spcAft>
            </a:pPr>
            <a:r>
              <a:rPr lang="el-GR" sz="2000" dirty="0">
                <a:solidFill>
                  <a:srgbClr val="FFFF00"/>
                </a:solidFill>
                <a:latin typeface="Arial" panose="020B0604020202020204" pitchFamily="34" charset="0"/>
                <a:ea typeface="Calibri" panose="020F0502020204030204" pitchFamily="34" charset="0"/>
                <a:cs typeface="Times New Roman" panose="02020603050405020304" pitchFamily="18" charset="0"/>
              </a:rPr>
              <a:t>Νομίζω ότι γίνεται κατανοητό , ότι στην Ελλάδα έχουμε πολύ δρόμο μπροστά μας για να αναπτύξουμε σωστά την ιαματική λουτροθεραπεία που αποτελεί ένα μικρό θησαυρό για τη χώρα μας .Πρέπει όμως να ασχοληθούμε με </a:t>
            </a:r>
            <a:r>
              <a:rPr lang="el-GR" sz="2000"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επιστημονικότητα </a:t>
            </a:r>
            <a:r>
              <a:rPr lang="el-GR" sz="2000" dirty="0">
                <a:solidFill>
                  <a:srgbClr val="FFFF00"/>
                </a:solidFill>
                <a:latin typeface="Arial" panose="020B0604020202020204" pitchFamily="34" charset="0"/>
                <a:ea typeface="Calibri" panose="020F0502020204030204" pitchFamily="34" charset="0"/>
                <a:cs typeface="Times New Roman" panose="02020603050405020304" pitchFamily="18" charset="0"/>
              </a:rPr>
              <a:t>και </a:t>
            </a:r>
            <a:r>
              <a:rPr lang="el-GR" sz="2000"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σοβαρότητα,  </a:t>
            </a:r>
            <a:r>
              <a:rPr lang="el-GR" sz="2000" dirty="0">
                <a:solidFill>
                  <a:srgbClr val="FFFF00"/>
                </a:solidFill>
                <a:latin typeface="Arial" panose="020B0604020202020204" pitchFamily="34" charset="0"/>
                <a:ea typeface="Calibri" panose="020F0502020204030204" pitchFamily="34" charset="0"/>
                <a:cs typeface="Times New Roman" panose="02020603050405020304" pitchFamily="18" charset="0"/>
              </a:rPr>
              <a:t>να  αναβαθμίσουμε τις προσφερόμενες υπηρεσίες σε όλα τα επίπεδα και η πολιτεία να αναλάβει τον ρόλο που της αρμόζει για να συντονίσει όλους τους ενδιαφερομένους φορείς.</a:t>
            </a:r>
            <a:endParaRPr lang="el-GR" sz="20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0"/>
              </a:spcAft>
            </a:pPr>
            <a:r>
              <a:rPr lang="el-GR" sz="2000" dirty="0">
                <a:solidFill>
                  <a:srgbClr val="FFFF00"/>
                </a:solidFill>
                <a:latin typeface="Arial" panose="020B0604020202020204" pitchFamily="34" charset="0"/>
                <a:ea typeface="Calibri" panose="020F0502020204030204" pitchFamily="34" charset="0"/>
                <a:cs typeface="Times New Roman" panose="02020603050405020304" pitchFamily="18" charset="0"/>
              </a:rPr>
              <a:t> </a:t>
            </a:r>
            <a:endParaRPr lang="el-GR" sz="20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0"/>
              </a:spcAft>
            </a:pPr>
            <a:r>
              <a:rPr lang="el-GR"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l-GR"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579731"/>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Αποτέλεσμα εικόνας για μεθανα φωτογραφιεσ"/>
          <p:cNvSpPr>
            <a:spLocks noChangeAspect="1" noChangeArrowheads="1"/>
          </p:cNvSpPr>
          <p:nvPr/>
        </p:nvSpPr>
        <p:spPr bwMode="auto">
          <a:xfrm>
            <a:off x="2339752" y="16288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 name="AutoShape 4" descr="Αποτέλεσμα εικόνας για μεθανα φωτογραφιεσ"/>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26464"/>
            <a:ext cx="8883521" cy="5678800"/>
          </a:xfrm>
          <a:prstGeom prst="rect">
            <a:avLst/>
          </a:prstGeom>
        </p:spPr>
      </p:pic>
    </p:spTree>
    <p:extLst>
      <p:ext uri="{BB962C8B-B14F-4D97-AF65-F5344CB8AC3E}">
        <p14:creationId xmlns:p14="http://schemas.microsoft.com/office/powerpoint/2010/main" val="3820431657"/>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404135">
            <a:off x="1049760" y="2947467"/>
            <a:ext cx="6048672" cy="747897"/>
          </a:xfrm>
        </p:spPr>
        <p:txBody>
          <a:bodyPr/>
          <a:lstStyle/>
          <a:p>
            <a:r>
              <a:rPr lang="el-GR" sz="5400" b="1" dirty="0" smtClean="0">
                <a:solidFill>
                  <a:srgbClr val="FFFF00"/>
                </a:solidFill>
                <a:effectLst/>
                <a:latin typeface="Arial" panose="020B0604020202020204" pitchFamily="34" charset="0"/>
                <a:cs typeface="Arial" panose="020B0604020202020204" pitchFamily="34" charset="0"/>
              </a:rPr>
              <a:t>Σας ευχαριστούμε </a:t>
            </a:r>
            <a:endParaRPr lang="el-GR" sz="5400" b="1" dirty="0">
              <a:solidFill>
                <a:srgbClr val="FFFF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234648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520" y="332656"/>
            <a:ext cx="8424936" cy="5755422"/>
          </a:xfrm>
          <a:prstGeom prst="rect">
            <a:avLst/>
          </a:prstGeom>
        </p:spPr>
        <p:txBody>
          <a:bodyPr wrap="square">
            <a:spAutoFit/>
          </a:bodyPr>
          <a:lstStyle/>
          <a:p>
            <a:pPr algn="ctr"/>
            <a:endParaRPr lang="en-US" sz="3200" b="1" dirty="0" smtClean="0">
              <a:solidFill>
                <a:schemeClr val="bg1"/>
              </a:solidFill>
              <a:highlight>
                <a:srgbClr val="FFFF00"/>
              </a:highlight>
              <a:latin typeface="Arial" panose="020B0604020202020204" pitchFamily="34" charset="0"/>
              <a:ea typeface="Times New Roman" panose="02020603050405020304" pitchFamily="18" charset="0"/>
            </a:endParaRPr>
          </a:p>
          <a:p>
            <a:pPr algn="ctr"/>
            <a:r>
              <a:rPr lang="el-GR" sz="3200" b="1" dirty="0" smtClean="0">
                <a:solidFill>
                  <a:schemeClr val="bg1"/>
                </a:solidFill>
                <a:highlight>
                  <a:srgbClr val="FFFF00"/>
                </a:highlight>
                <a:latin typeface="Arial" panose="020B0604020202020204" pitchFamily="34" charset="0"/>
                <a:ea typeface="Times New Roman" panose="02020603050405020304" pitchFamily="18" charset="0"/>
              </a:rPr>
              <a:t>Αποκατάσταση</a:t>
            </a:r>
            <a:endParaRPr lang="en-US" sz="3200" b="1" dirty="0" smtClean="0">
              <a:solidFill>
                <a:schemeClr val="bg1"/>
              </a:solidFill>
              <a:highlight>
                <a:srgbClr val="FFFF00"/>
              </a:highlight>
              <a:latin typeface="Arial" panose="020B0604020202020204" pitchFamily="34" charset="0"/>
              <a:ea typeface="Times New Roman" panose="02020603050405020304" pitchFamily="18" charset="0"/>
            </a:endParaRPr>
          </a:p>
          <a:p>
            <a:pPr algn="ctr"/>
            <a:endParaRPr lang="el-GR" sz="3200" b="1" dirty="0" smtClean="0">
              <a:solidFill>
                <a:schemeClr val="bg1"/>
              </a:solidFill>
              <a:latin typeface="Arial" panose="020B0604020202020204" pitchFamily="34" charset="0"/>
              <a:ea typeface="Times New Roman" panose="02020603050405020304" pitchFamily="18" charset="0"/>
            </a:endParaRPr>
          </a:p>
          <a:p>
            <a:pPr algn="ctr"/>
            <a:r>
              <a:rPr lang="el-GR" sz="3200" dirty="0" smtClean="0">
                <a:latin typeface="Arial" panose="020B0604020202020204" pitchFamily="34" charset="0"/>
                <a:ea typeface="Times New Roman" panose="02020603050405020304" pitchFamily="18" charset="0"/>
              </a:rPr>
              <a:t>  </a:t>
            </a:r>
            <a:r>
              <a:rPr lang="el-GR" sz="2800" dirty="0">
                <a:latin typeface="Arial" panose="020B0604020202020204" pitchFamily="34" charset="0"/>
                <a:ea typeface="Times New Roman" panose="02020603050405020304" pitchFamily="18" charset="0"/>
              </a:rPr>
              <a:t>είναι  το σύνολο των διαδικασιών που εφαρμόζονται </a:t>
            </a:r>
            <a:r>
              <a:rPr lang="el-GR" sz="2800" dirty="0" smtClean="0">
                <a:latin typeface="Arial" panose="020B0604020202020204" pitchFamily="34" charset="0"/>
                <a:ea typeface="Times New Roman" panose="02020603050405020304" pitchFamily="18" charset="0"/>
              </a:rPr>
              <a:t>στοχεύοντας </a:t>
            </a:r>
          </a:p>
          <a:p>
            <a:pPr algn="ctr"/>
            <a:endParaRPr lang="el-GR" sz="2800" dirty="0" smtClean="0">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r>
              <a:rPr lang="el-GR" sz="2800" dirty="0">
                <a:solidFill>
                  <a:srgbClr val="FFFF00"/>
                </a:solidFill>
                <a:latin typeface="Arial" panose="020B0604020202020204" pitchFamily="34" charset="0"/>
                <a:ea typeface="Times New Roman" panose="02020603050405020304" pitchFamily="18" charset="0"/>
              </a:rPr>
              <a:t>είτε </a:t>
            </a:r>
            <a:r>
              <a:rPr lang="el-GR" sz="2800" dirty="0" smtClean="0">
                <a:solidFill>
                  <a:srgbClr val="FFFF00"/>
                </a:solidFill>
                <a:latin typeface="Arial" panose="020B0604020202020204" pitchFamily="34" charset="0"/>
                <a:ea typeface="Times New Roman" panose="02020603050405020304" pitchFamily="18" charset="0"/>
              </a:rPr>
              <a:t>στην </a:t>
            </a:r>
            <a:r>
              <a:rPr lang="el-GR" sz="2800" dirty="0">
                <a:solidFill>
                  <a:srgbClr val="FFFF00"/>
                </a:solidFill>
                <a:latin typeface="Arial" panose="020B0604020202020204" pitchFamily="34" charset="0"/>
                <a:ea typeface="Times New Roman" panose="02020603050405020304" pitchFamily="18" charset="0"/>
              </a:rPr>
              <a:t> </a:t>
            </a:r>
            <a:r>
              <a:rPr lang="el-GR" sz="2800" dirty="0" smtClean="0">
                <a:solidFill>
                  <a:srgbClr val="FFFF00"/>
                </a:solidFill>
                <a:latin typeface="Arial" panose="020B0604020202020204" pitchFamily="34" charset="0"/>
                <a:ea typeface="Times New Roman" panose="02020603050405020304" pitchFamily="18" charset="0"/>
              </a:rPr>
              <a:t>πρόληψη </a:t>
            </a:r>
            <a:r>
              <a:rPr lang="en-US" sz="2800" dirty="0" smtClean="0">
                <a:solidFill>
                  <a:srgbClr val="FFFF00"/>
                </a:solidFill>
                <a:latin typeface="Arial" panose="020B0604020202020204" pitchFamily="34" charset="0"/>
                <a:ea typeface="Times New Roman" panose="02020603050405020304" pitchFamily="18" charset="0"/>
              </a:rPr>
              <a:t>-</a:t>
            </a:r>
            <a:r>
              <a:rPr lang="el-GR" sz="2800" dirty="0" smtClean="0">
                <a:solidFill>
                  <a:srgbClr val="FFFF00"/>
                </a:solidFill>
                <a:latin typeface="Arial" panose="020B0604020202020204" pitchFamily="34" charset="0"/>
                <a:ea typeface="Times New Roman" panose="02020603050405020304" pitchFamily="18" charset="0"/>
              </a:rPr>
              <a:t>  στην προαγωγή της υγείας</a:t>
            </a:r>
          </a:p>
          <a:p>
            <a:pPr marL="457200" indent="-457200">
              <a:buFont typeface="Arial" panose="020B0604020202020204" pitchFamily="34" charset="0"/>
              <a:buChar char="•"/>
            </a:pPr>
            <a:endParaRPr lang="el-GR" sz="2800" dirty="0" smtClean="0">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r>
              <a:rPr lang="el-GR" sz="2800" dirty="0" smtClean="0">
                <a:solidFill>
                  <a:srgbClr val="FFFF00"/>
                </a:solidFill>
                <a:latin typeface="Arial" panose="020B0604020202020204" pitchFamily="34" charset="0"/>
                <a:ea typeface="Times New Roman" panose="02020603050405020304" pitchFamily="18" charset="0"/>
              </a:rPr>
              <a:t> </a:t>
            </a:r>
            <a:r>
              <a:rPr lang="el-GR" sz="2800" dirty="0">
                <a:solidFill>
                  <a:srgbClr val="FFFF00"/>
                </a:solidFill>
                <a:latin typeface="Arial" panose="020B0604020202020204" pitchFamily="34" charset="0"/>
                <a:ea typeface="Times New Roman" panose="02020603050405020304" pitchFamily="18" charset="0"/>
              </a:rPr>
              <a:t>είτε θεραπευτικά </a:t>
            </a:r>
            <a:endParaRPr lang="el-GR" sz="2800" dirty="0" smtClean="0">
              <a:solidFill>
                <a:srgbClr val="FFFF00"/>
              </a:solidFill>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endParaRPr lang="el-GR" sz="2800" dirty="0" smtClean="0">
              <a:solidFill>
                <a:srgbClr val="FFFF00"/>
              </a:solidFill>
              <a:latin typeface="Arial" panose="020B0604020202020204" pitchFamily="34" charset="0"/>
              <a:ea typeface="Times New Roman" panose="02020603050405020304" pitchFamily="18" charset="0"/>
            </a:endParaRPr>
          </a:p>
          <a:p>
            <a:r>
              <a:rPr lang="el-GR" sz="2400" dirty="0" smtClean="0">
                <a:latin typeface="Arial" panose="020B0604020202020204" pitchFamily="34" charset="0"/>
                <a:ea typeface="Times New Roman" panose="02020603050405020304" pitchFamily="18" charset="0"/>
              </a:rPr>
              <a:t>κατά </a:t>
            </a:r>
            <a:r>
              <a:rPr lang="el-GR" sz="2400" dirty="0">
                <a:latin typeface="Arial" panose="020B0604020202020204" pitchFamily="34" charset="0"/>
                <a:ea typeface="Times New Roman" panose="02020603050405020304" pitchFamily="18" charset="0"/>
              </a:rPr>
              <a:t>την περίοδο ανάρρωσης ενός ατόμου από διάφορα </a:t>
            </a:r>
            <a:endParaRPr lang="el-GR" sz="2400" dirty="0" smtClean="0">
              <a:latin typeface="Arial" panose="020B0604020202020204" pitchFamily="34" charset="0"/>
              <a:ea typeface="Times New Roman" panose="02020603050405020304" pitchFamily="18" charset="0"/>
            </a:endParaRPr>
          </a:p>
          <a:p>
            <a:endParaRPr lang="el-GR" sz="2400" dirty="0">
              <a:latin typeface="Arial" panose="020B0604020202020204" pitchFamily="34" charset="0"/>
              <a:ea typeface="Times New Roman" panose="02020603050405020304" pitchFamily="18" charset="0"/>
            </a:endParaRPr>
          </a:p>
          <a:p>
            <a:r>
              <a:rPr lang="el-GR" sz="2400" dirty="0" smtClean="0">
                <a:latin typeface="Arial" panose="020B0604020202020204" pitchFamily="34" charset="0"/>
                <a:ea typeface="Times New Roman" panose="02020603050405020304" pitchFamily="18" charset="0"/>
              </a:rPr>
              <a:t>προβλήματα </a:t>
            </a:r>
            <a:r>
              <a:rPr lang="el-GR" sz="2400" dirty="0">
                <a:latin typeface="Arial" panose="020B0604020202020204" pitchFamily="34" charset="0"/>
                <a:ea typeface="Times New Roman" panose="02020603050405020304" pitchFamily="18" charset="0"/>
              </a:rPr>
              <a:t>υγείας </a:t>
            </a:r>
            <a:r>
              <a:rPr lang="el-GR" sz="2400" dirty="0" smtClean="0">
                <a:latin typeface="Arial" panose="020B0604020202020204" pitchFamily="34" charset="0"/>
                <a:ea typeface="Times New Roman" panose="02020603050405020304" pitchFamily="18" charset="0"/>
              </a:rPr>
              <a:t>(</a:t>
            </a:r>
            <a:r>
              <a:rPr lang="el-GR" sz="2400" dirty="0">
                <a:latin typeface="Arial" panose="020B0604020202020204" pitchFamily="34" charset="0"/>
                <a:ea typeface="Times New Roman" panose="02020603050405020304" pitchFamily="18" charset="0"/>
              </a:rPr>
              <a:t>παθήσεις ή </a:t>
            </a:r>
            <a:r>
              <a:rPr lang="el-GR" sz="2400" dirty="0" smtClean="0">
                <a:latin typeface="Arial" panose="020B0604020202020204" pitchFamily="34" charset="0"/>
                <a:ea typeface="Times New Roman" panose="02020603050405020304" pitchFamily="18" charset="0"/>
              </a:rPr>
              <a:t>τραυματισμούς)</a:t>
            </a:r>
            <a:endParaRPr lang="el-GR" sz="2400" dirty="0"/>
          </a:p>
        </p:txBody>
      </p:sp>
    </p:spTree>
    <p:extLst>
      <p:ext uri="{BB962C8B-B14F-4D97-AF65-F5344CB8AC3E}">
        <p14:creationId xmlns:p14="http://schemas.microsoft.com/office/powerpoint/2010/main" val="316875905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48680"/>
            <a:ext cx="8964488" cy="6370975"/>
          </a:xfrm>
          <a:prstGeom prst="rect">
            <a:avLst/>
          </a:prstGeom>
        </p:spPr>
        <p:txBody>
          <a:bodyPr wrap="square">
            <a:spAutoFit/>
          </a:bodyPr>
          <a:lstStyle/>
          <a:p>
            <a:r>
              <a:rPr lang="el-GR" dirty="0">
                <a:latin typeface="Arial" panose="020B0604020202020204" pitchFamily="34" charset="0"/>
                <a:ea typeface="Times New Roman" panose="02020603050405020304" pitchFamily="18" charset="0"/>
              </a:rPr>
              <a:t>      </a:t>
            </a:r>
            <a:r>
              <a:rPr lang="el-GR" sz="2800" dirty="0">
                <a:latin typeface="Arial" panose="020B0604020202020204" pitchFamily="34" charset="0"/>
                <a:ea typeface="Times New Roman" panose="02020603050405020304" pitchFamily="18" charset="0"/>
              </a:rPr>
              <a:t>  </a:t>
            </a:r>
            <a:endParaRPr lang="en-US" sz="2800" dirty="0" smtClean="0">
              <a:latin typeface="Arial" panose="020B0604020202020204" pitchFamily="34" charset="0"/>
              <a:ea typeface="Times New Roman" panose="02020603050405020304" pitchFamily="18" charset="0"/>
            </a:endParaRPr>
          </a:p>
          <a:p>
            <a:r>
              <a:rPr lang="el-GR" sz="2800" dirty="0">
                <a:latin typeface="Arial" panose="020B0604020202020204" pitchFamily="34" charset="0"/>
                <a:ea typeface="Times New Roman" panose="02020603050405020304" pitchFamily="18" charset="0"/>
              </a:rPr>
              <a:t>         </a:t>
            </a:r>
            <a:r>
              <a:rPr lang="el-GR" sz="2800" b="1" dirty="0">
                <a:solidFill>
                  <a:schemeClr val="bg1"/>
                </a:solidFill>
                <a:highlight>
                  <a:srgbClr val="FFFF00"/>
                </a:highlight>
                <a:latin typeface="Arial" panose="020B0604020202020204" pitchFamily="34" charset="0"/>
                <a:ea typeface="Times New Roman" panose="02020603050405020304" pitchFamily="18" charset="0"/>
              </a:rPr>
              <a:t>Οι ιατροί   Αποκατάστασης (</a:t>
            </a:r>
            <a:r>
              <a:rPr lang="el-GR" sz="2800" b="1" dirty="0" smtClean="0">
                <a:solidFill>
                  <a:schemeClr val="bg1"/>
                </a:solidFill>
                <a:highlight>
                  <a:srgbClr val="FFFF00"/>
                </a:highlight>
                <a:latin typeface="Arial" panose="020B0604020202020204" pitchFamily="34" charset="0"/>
                <a:ea typeface="Times New Roman" panose="02020603050405020304" pitchFamily="18" charset="0"/>
              </a:rPr>
              <a:t>Φυσίατροι</a:t>
            </a:r>
            <a:r>
              <a:rPr lang="en-US" sz="2800" b="1" dirty="0" smtClean="0">
                <a:solidFill>
                  <a:schemeClr val="bg1"/>
                </a:solidFill>
                <a:highlight>
                  <a:srgbClr val="FFFF00"/>
                </a:highlight>
                <a:latin typeface="Arial" panose="020B0604020202020204" pitchFamily="34" charset="0"/>
                <a:ea typeface="Times New Roman" panose="02020603050405020304" pitchFamily="18" charset="0"/>
              </a:rPr>
              <a:t>)</a:t>
            </a:r>
          </a:p>
          <a:p>
            <a:endParaRPr lang="en-US" sz="2800" b="1" dirty="0">
              <a:solidFill>
                <a:schemeClr val="bg1"/>
              </a:solidFill>
              <a:latin typeface="Arial" panose="020B0604020202020204" pitchFamily="34" charset="0"/>
              <a:ea typeface="Times New Roman" panose="02020603050405020304" pitchFamily="18" charset="0"/>
            </a:endParaRPr>
          </a:p>
          <a:p>
            <a:pPr algn="ctr"/>
            <a:r>
              <a:rPr lang="el-GR" sz="2800" b="1" dirty="0" smtClean="0">
                <a:solidFill>
                  <a:srgbClr val="FFFF00"/>
                </a:solidFill>
                <a:latin typeface="Arial" panose="020B0604020202020204" pitchFamily="34" charset="0"/>
                <a:ea typeface="Times New Roman" panose="02020603050405020304" pitchFamily="18" charset="0"/>
              </a:rPr>
              <a:t> </a:t>
            </a:r>
            <a:r>
              <a:rPr lang="el-GR" sz="2400" b="1" dirty="0" smtClean="0">
                <a:latin typeface="Arial" panose="020B0604020202020204" pitchFamily="34" charset="0"/>
                <a:ea typeface="Times New Roman" panose="02020603050405020304" pitchFamily="18" charset="0"/>
              </a:rPr>
              <a:t>επιπλέον </a:t>
            </a:r>
            <a:r>
              <a:rPr lang="el-GR" sz="2400" b="1" dirty="0">
                <a:latin typeface="Arial" panose="020B0604020202020204" pitchFamily="34" charset="0"/>
                <a:ea typeface="Times New Roman" panose="02020603050405020304" pitchFamily="18" charset="0"/>
              </a:rPr>
              <a:t>των θεραπευτικών μέσων που </a:t>
            </a:r>
            <a:r>
              <a:rPr lang="el-GR" sz="2400" dirty="0">
                <a:latin typeface="Arial" panose="020B0604020202020204" pitchFamily="34" charset="0"/>
                <a:ea typeface="Times New Roman" panose="02020603050405020304" pitchFamily="18" charset="0"/>
              </a:rPr>
              <a:t>εφαρμόζουν στα πλαίσια συνηθισμένης άσκησης της ιατρικής </a:t>
            </a:r>
            <a:r>
              <a:rPr lang="el-GR" sz="2400" dirty="0" smtClean="0">
                <a:latin typeface="Arial" panose="020B0604020202020204" pitchFamily="34" charset="0"/>
                <a:ea typeface="Times New Roman" panose="02020603050405020304" pitchFamily="18" charset="0"/>
              </a:rPr>
              <a:t>πρακτικής</a:t>
            </a:r>
            <a:endParaRPr lang="en-US" sz="2400" dirty="0" smtClean="0">
              <a:latin typeface="Arial" panose="020B0604020202020204" pitchFamily="34" charset="0"/>
              <a:ea typeface="Times New Roman" panose="02020603050405020304" pitchFamily="18" charset="0"/>
            </a:endParaRPr>
          </a:p>
          <a:p>
            <a:pPr algn="ctr"/>
            <a:r>
              <a:rPr lang="el-GR" sz="2400" dirty="0" smtClean="0">
                <a:latin typeface="Arial" panose="020B0604020202020204" pitchFamily="34" charset="0"/>
                <a:ea typeface="Times New Roman" panose="02020603050405020304" pitchFamily="18" charset="0"/>
              </a:rPr>
              <a:t>(</a:t>
            </a:r>
            <a:r>
              <a:rPr lang="el-GR" sz="2400" dirty="0">
                <a:latin typeface="Arial" panose="020B0604020202020204" pitchFamily="34" charset="0"/>
                <a:ea typeface="Times New Roman" panose="02020603050405020304" pitchFamily="18" charset="0"/>
              </a:rPr>
              <a:t>φάρμακα κλπ</a:t>
            </a:r>
            <a:r>
              <a:rPr lang="el-GR" sz="2400" dirty="0" smtClean="0">
                <a:latin typeface="Arial" panose="020B0604020202020204" pitchFamily="34" charset="0"/>
                <a:ea typeface="Times New Roman" panose="02020603050405020304" pitchFamily="18" charset="0"/>
              </a:rPr>
              <a:t>.) </a:t>
            </a:r>
          </a:p>
          <a:p>
            <a:endParaRPr lang="el-GR" sz="2400" dirty="0" smtClean="0">
              <a:latin typeface="Arial" panose="020B0604020202020204" pitchFamily="34" charset="0"/>
              <a:ea typeface="Times New Roman" panose="02020603050405020304" pitchFamily="18" charset="0"/>
            </a:endParaRPr>
          </a:p>
          <a:p>
            <a:pPr algn="ctr"/>
            <a:r>
              <a:rPr lang="el-GR" sz="2800" b="1" dirty="0" smtClean="0">
                <a:solidFill>
                  <a:srgbClr val="FFFF00"/>
                </a:solidFill>
                <a:latin typeface="Arial" panose="020B0604020202020204" pitchFamily="34" charset="0"/>
                <a:ea typeface="Times New Roman" panose="02020603050405020304" pitchFamily="18" charset="0"/>
              </a:rPr>
              <a:t>χρησιμοποιούν </a:t>
            </a:r>
          </a:p>
          <a:p>
            <a:pPr algn="ctr"/>
            <a:endParaRPr lang="el-GR" sz="2800" b="1" dirty="0" smtClean="0">
              <a:solidFill>
                <a:srgbClr val="FFFF00"/>
              </a:solidFill>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r>
              <a:rPr lang="el-GR" sz="2800" dirty="0" smtClean="0">
                <a:latin typeface="Arial" panose="020B0604020202020204" pitchFamily="34" charset="0"/>
                <a:ea typeface="Times New Roman" panose="02020603050405020304" pitchFamily="18" charset="0"/>
              </a:rPr>
              <a:t>διάφορες </a:t>
            </a:r>
            <a:r>
              <a:rPr lang="el-GR" sz="2800" dirty="0">
                <a:latin typeface="Arial" panose="020B0604020202020204" pitchFamily="34" charset="0"/>
                <a:ea typeface="Times New Roman" panose="02020603050405020304" pitchFamily="18" charset="0"/>
              </a:rPr>
              <a:t>θεραπευτικές τεχνικές </a:t>
            </a:r>
            <a:endParaRPr lang="el-GR" sz="2800" dirty="0" smtClean="0">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endParaRPr lang="el-GR" sz="2800" dirty="0" smtClean="0">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r>
              <a:rPr lang="el-GR" sz="2800" dirty="0" smtClean="0">
                <a:latin typeface="Arial" panose="020B0604020202020204" pitchFamily="34" charset="0"/>
                <a:ea typeface="Times New Roman" panose="02020603050405020304" pitchFamily="18" charset="0"/>
              </a:rPr>
              <a:t>μηχανικά </a:t>
            </a:r>
            <a:r>
              <a:rPr lang="el-GR" sz="2800" dirty="0">
                <a:latin typeface="Arial" panose="020B0604020202020204" pitchFamily="34" charset="0"/>
                <a:ea typeface="Times New Roman" panose="02020603050405020304" pitchFamily="18" charset="0"/>
              </a:rPr>
              <a:t>και φυσικά </a:t>
            </a:r>
            <a:r>
              <a:rPr lang="el-GR" sz="2800" dirty="0" smtClean="0">
                <a:latin typeface="Arial" panose="020B0604020202020204" pitchFamily="34" charset="0"/>
                <a:ea typeface="Times New Roman" panose="02020603050405020304" pitchFamily="18" charset="0"/>
              </a:rPr>
              <a:t>μέσα</a:t>
            </a:r>
          </a:p>
          <a:p>
            <a:pPr marL="457200" indent="-457200">
              <a:buFont typeface="Arial" panose="020B0604020202020204" pitchFamily="34" charset="0"/>
              <a:buChar char="•"/>
            </a:pPr>
            <a:endParaRPr lang="el-GR" sz="2800" dirty="0" smtClean="0">
              <a:latin typeface="Arial" panose="020B0604020202020204" pitchFamily="34" charset="0"/>
              <a:ea typeface="Times New Roman" panose="02020603050405020304" pitchFamily="18" charset="0"/>
            </a:endParaRPr>
          </a:p>
          <a:p>
            <a:pPr algn="ctr"/>
            <a:r>
              <a:rPr lang="el-GR" sz="2800" i="1" dirty="0" smtClean="0">
                <a:latin typeface="Arial" panose="020B0604020202020204" pitchFamily="34" charset="0"/>
                <a:ea typeface="Times New Roman" panose="02020603050405020304" pitchFamily="18" charset="0"/>
              </a:rPr>
              <a:t> ( </a:t>
            </a:r>
            <a:r>
              <a:rPr lang="el-GR" sz="2800" i="1" dirty="0">
                <a:latin typeface="Arial" panose="020B0604020202020204" pitchFamily="34" charset="0"/>
                <a:ea typeface="Times New Roman" panose="02020603050405020304" pitchFamily="18" charset="0"/>
              </a:rPr>
              <a:t>ειδική θεραπευτική </a:t>
            </a:r>
            <a:r>
              <a:rPr lang="el-GR" sz="2800" i="1" dirty="0" smtClean="0">
                <a:latin typeface="Arial" panose="020B0604020202020204" pitchFamily="34" charset="0"/>
                <a:ea typeface="Times New Roman" panose="02020603050405020304" pitchFamily="18" charset="0"/>
              </a:rPr>
              <a:t>άσκηση, </a:t>
            </a:r>
            <a:r>
              <a:rPr lang="el-GR" sz="2800" i="1" dirty="0">
                <a:latin typeface="Arial" panose="020B0604020202020204" pitchFamily="34" charset="0"/>
                <a:ea typeface="Times New Roman" panose="02020603050405020304" pitchFamily="18" charset="0"/>
              </a:rPr>
              <a:t>θερμότητα, </a:t>
            </a:r>
            <a:r>
              <a:rPr lang="el-GR" sz="2800" i="1" dirty="0" smtClean="0">
                <a:latin typeface="Arial" panose="020B0604020202020204" pitchFamily="34" charset="0"/>
                <a:ea typeface="Times New Roman" panose="02020603050405020304" pitchFamily="18" charset="0"/>
              </a:rPr>
              <a:t> νερό,  ηλεκτρισμό)</a:t>
            </a:r>
            <a:endParaRPr lang="el-GR" sz="2800" i="1" dirty="0"/>
          </a:p>
        </p:txBody>
      </p:sp>
    </p:spTree>
    <p:extLst>
      <p:ext uri="{BB962C8B-B14F-4D97-AF65-F5344CB8AC3E}">
        <p14:creationId xmlns:p14="http://schemas.microsoft.com/office/powerpoint/2010/main" val="85954854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512" y="692696"/>
            <a:ext cx="8784976" cy="530145"/>
          </a:xfrm>
          <a:prstGeom prst="rect">
            <a:avLst/>
          </a:prstGeom>
        </p:spPr>
        <p:txBody>
          <a:bodyPr wrap="square">
            <a:spAutoFit/>
          </a:bodyPr>
          <a:lstStyle/>
          <a:p>
            <a:pPr>
              <a:lnSpc>
                <a:spcPct val="107000"/>
              </a:lnSpc>
              <a:spcAft>
                <a:spcPts val="800"/>
              </a:spcAft>
            </a:pPr>
            <a:r>
              <a:rPr lang="el-GR" sz="2800" dirty="0" smtClean="0">
                <a:latin typeface="Arial" panose="020B0604020202020204" pitchFamily="34" charset="0"/>
                <a:ea typeface="Times New Roman" panose="02020603050405020304" pitchFamily="18" charset="0"/>
                <a:cs typeface="Times New Roman" panose="02020603050405020304" pitchFamily="18" charset="0"/>
              </a:rPr>
              <a:t>.</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38677" y="719693"/>
            <a:ext cx="9036496" cy="4293483"/>
          </a:xfrm>
          <a:prstGeom prst="rect">
            <a:avLst/>
          </a:prstGeom>
        </p:spPr>
        <p:txBody>
          <a:bodyPr wrap="square">
            <a:spAutoFit/>
          </a:bodyPr>
          <a:lstStyle/>
          <a:p>
            <a:pPr algn="ctr">
              <a:lnSpc>
                <a:spcPct val="107000"/>
              </a:lnSpc>
              <a:spcAft>
                <a:spcPts val="800"/>
              </a:spcAft>
            </a:pPr>
            <a:r>
              <a:rPr lang="el-GR" sz="2800" b="1" dirty="0" smtClean="0">
                <a:solidFill>
                  <a:schemeClr val="bg1"/>
                </a:solidFill>
                <a:highlight>
                  <a:srgbClr val="FFFF00"/>
                </a:highlight>
                <a:latin typeface="Arial" panose="020B0604020202020204" pitchFamily="34" charset="0"/>
                <a:ea typeface="Times New Roman" panose="02020603050405020304" pitchFamily="18" charset="0"/>
              </a:rPr>
              <a:t>Για </a:t>
            </a:r>
            <a:r>
              <a:rPr lang="el-GR" sz="2800" b="1" dirty="0">
                <a:solidFill>
                  <a:schemeClr val="bg1"/>
                </a:solidFill>
                <a:highlight>
                  <a:srgbClr val="FFFF00"/>
                </a:highlight>
                <a:latin typeface="Arial" panose="020B0604020202020204" pitchFamily="34" charset="0"/>
                <a:ea typeface="Times New Roman" panose="02020603050405020304" pitchFamily="18" charset="0"/>
              </a:rPr>
              <a:t>τον Φυσίατρο</a:t>
            </a:r>
            <a:r>
              <a:rPr lang="el-GR" sz="2800" b="1" dirty="0" smtClean="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endParaRPr lang="en-US" sz="2800"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a:p>
            <a:pPr algn="ctr">
              <a:lnSpc>
                <a:spcPct val="107000"/>
              </a:lnSpc>
              <a:spcAft>
                <a:spcPts val="800"/>
              </a:spcAft>
            </a:pPr>
            <a:r>
              <a:rPr lang="el-GR" sz="2800" b="1" dirty="0" smtClean="0">
                <a:latin typeface="Arial" panose="020B0604020202020204" pitchFamily="34" charset="0"/>
                <a:ea typeface="Times New Roman" panose="02020603050405020304" pitchFamily="18" charset="0"/>
                <a:cs typeface="Times New Roman" panose="02020603050405020304" pitchFamily="18" charset="0"/>
              </a:rPr>
              <a:t>ο </a:t>
            </a:r>
            <a:r>
              <a:rPr lang="el-GR" sz="2800" b="1" dirty="0">
                <a:latin typeface="Arial" panose="020B0604020202020204" pitchFamily="34" charset="0"/>
                <a:ea typeface="Times New Roman" panose="02020603050405020304" pitchFamily="18" charset="0"/>
                <a:cs typeface="Times New Roman" panose="02020603050405020304" pitchFamily="18" charset="0"/>
              </a:rPr>
              <a:t>τελικός θεραπευτικός στόχος </a:t>
            </a:r>
          </a:p>
          <a:p>
            <a:pPr algn="ctr">
              <a:lnSpc>
                <a:spcPct val="107000"/>
              </a:lnSpc>
              <a:spcAft>
                <a:spcPts val="800"/>
              </a:spcAft>
            </a:pPr>
            <a:r>
              <a:rPr lang="el-GR" sz="2800" dirty="0" smtClean="0">
                <a:latin typeface="Arial" panose="020B0604020202020204" pitchFamily="34" charset="0"/>
                <a:ea typeface="Times New Roman" panose="02020603050405020304" pitchFamily="18" charset="0"/>
                <a:cs typeface="Times New Roman" panose="02020603050405020304" pitchFamily="18" charset="0"/>
              </a:rPr>
              <a:t> </a:t>
            </a:r>
            <a:r>
              <a:rPr lang="el-GR" sz="2800"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μεγιστοποίηση της  λειτουργικής ικανότητας του </a:t>
            </a:r>
            <a:r>
              <a:rPr lang="el-GR" sz="2800" dirty="0" smtClean="0">
                <a:solidFill>
                  <a:srgbClr val="FFFF00"/>
                </a:solidFill>
                <a:latin typeface="Arial" panose="020B0604020202020204" pitchFamily="34" charset="0"/>
                <a:ea typeface="Times New Roman" panose="02020603050405020304" pitchFamily="18" charset="0"/>
                <a:cs typeface="Times New Roman" panose="02020603050405020304" pitchFamily="18" charset="0"/>
              </a:rPr>
              <a:t>ασθενούς </a:t>
            </a:r>
            <a:r>
              <a:rPr lang="el-GR" sz="2800"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στην  εκτέλεση δραστηριοτήτων της καθημερινής </a:t>
            </a:r>
            <a:r>
              <a:rPr lang="el-GR" sz="2800" dirty="0" smtClean="0">
                <a:solidFill>
                  <a:srgbClr val="FFFF00"/>
                </a:solidFill>
                <a:latin typeface="Arial" panose="020B0604020202020204" pitchFamily="34" charset="0"/>
                <a:ea typeface="Times New Roman" panose="02020603050405020304" pitchFamily="18" charset="0"/>
                <a:cs typeface="Times New Roman" panose="02020603050405020304" pitchFamily="18" charset="0"/>
              </a:rPr>
              <a:t>ζωής</a:t>
            </a:r>
            <a:endParaRPr lang="el-GR" sz="2800" dirty="0" smtClean="0">
              <a:solidFill>
                <a:srgbClr val="FFFF00"/>
              </a:solidFill>
              <a:latin typeface="Arial" panose="020B0604020202020204" pitchFamily="34" charset="0"/>
              <a:ea typeface="Times New Roman" panose="02020603050405020304" pitchFamily="18" charset="0"/>
              <a:cs typeface="Times New Roman" panose="02020603050405020304" pitchFamily="18" charset="0"/>
            </a:endParaRPr>
          </a:p>
          <a:p>
            <a:pPr marL="457200" indent="-457200">
              <a:lnSpc>
                <a:spcPct val="107000"/>
              </a:lnSpc>
              <a:spcAft>
                <a:spcPts val="800"/>
              </a:spcAft>
              <a:buFont typeface="Arial" panose="020B0604020202020204" pitchFamily="34" charset="0"/>
              <a:buChar char="•"/>
            </a:pPr>
            <a:r>
              <a:rPr lang="el-GR" sz="2800" dirty="0" smtClean="0">
                <a:latin typeface="Arial" panose="020B0604020202020204" pitchFamily="34" charset="0"/>
                <a:ea typeface="Times New Roman" panose="02020603050405020304" pitchFamily="18" charset="0"/>
                <a:cs typeface="Times New Roman" panose="02020603050405020304" pitchFamily="18" charset="0"/>
              </a:rPr>
              <a:t> </a:t>
            </a:r>
            <a:r>
              <a:rPr lang="el-GR" sz="2800" dirty="0">
                <a:latin typeface="Arial" panose="020B0604020202020204" pitchFamily="34" charset="0"/>
                <a:ea typeface="Times New Roman" panose="02020603050405020304" pitchFamily="18" charset="0"/>
                <a:cs typeface="Times New Roman" panose="02020603050405020304" pitchFamily="18" charset="0"/>
              </a:rPr>
              <a:t>με  την καλύτερη δυνατή </a:t>
            </a:r>
            <a:r>
              <a:rPr lang="el-GR" sz="2800" dirty="0" smtClean="0">
                <a:latin typeface="Arial" panose="020B0604020202020204" pitchFamily="34" charset="0"/>
                <a:ea typeface="Times New Roman" panose="02020603050405020304" pitchFamily="18" charset="0"/>
                <a:cs typeface="Times New Roman" panose="02020603050405020304" pitchFamily="18" charset="0"/>
              </a:rPr>
              <a:t>ποιότητα  </a:t>
            </a:r>
          </a:p>
          <a:p>
            <a:pPr marL="457200" indent="-457200">
              <a:lnSpc>
                <a:spcPct val="107000"/>
              </a:lnSpc>
              <a:spcAft>
                <a:spcPts val="800"/>
              </a:spcAft>
              <a:buFont typeface="Arial" panose="020B0604020202020204" pitchFamily="34" charset="0"/>
              <a:buChar char="•"/>
            </a:pPr>
            <a:r>
              <a:rPr lang="el-GR" sz="2800" dirty="0" smtClean="0">
                <a:latin typeface="Arial" panose="020B0604020202020204" pitchFamily="34" charset="0"/>
                <a:ea typeface="Times New Roman" panose="02020603050405020304" pitchFamily="18" charset="0"/>
                <a:cs typeface="Times New Roman" panose="02020603050405020304" pitchFamily="18" charset="0"/>
              </a:rPr>
              <a:t> </a:t>
            </a:r>
            <a:r>
              <a:rPr lang="el-GR" sz="2800" dirty="0">
                <a:latin typeface="Arial" panose="020B0604020202020204" pitchFamily="34" charset="0"/>
                <a:ea typeface="Times New Roman" panose="02020603050405020304" pitchFamily="18" charset="0"/>
                <a:cs typeface="Times New Roman" panose="02020603050405020304" pitchFamily="18" charset="0"/>
              </a:rPr>
              <a:t>ανεξάρτητα από την </a:t>
            </a:r>
            <a:r>
              <a:rPr lang="el-GR" sz="2800" dirty="0" smtClean="0">
                <a:latin typeface="Arial" panose="020B0604020202020204" pitchFamily="34" charset="0"/>
                <a:ea typeface="Times New Roman" panose="02020603050405020304" pitchFamily="18" charset="0"/>
                <a:cs typeface="Times New Roman" panose="02020603050405020304" pitchFamily="18" charset="0"/>
              </a:rPr>
              <a:t>ηλικία </a:t>
            </a:r>
          </a:p>
          <a:p>
            <a:pPr>
              <a:lnSpc>
                <a:spcPct val="107000"/>
              </a:lnSpc>
              <a:spcAft>
                <a:spcPts val="800"/>
              </a:spcAft>
            </a:pPr>
            <a:r>
              <a:rPr lang="el-GR" sz="2800" dirty="0" smtClean="0">
                <a:solidFill>
                  <a:srgbClr val="FFFF00"/>
                </a:solidFill>
                <a:latin typeface="Arial" panose="020B0604020202020204" pitchFamily="34" charset="0"/>
                <a:ea typeface="Times New Roman" panose="02020603050405020304" pitchFamily="18" charset="0"/>
                <a:cs typeface="Times New Roman" panose="02020603050405020304" pitchFamily="18" charset="0"/>
              </a:rPr>
              <a:t> </a:t>
            </a:r>
            <a:r>
              <a:rPr lang="el-GR" sz="2800"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πρόγραμμα αποκατάστασης  </a:t>
            </a:r>
            <a:r>
              <a:rPr lang="el-GR" sz="2800" dirty="0" smtClean="0">
                <a:solidFill>
                  <a:srgbClr val="FFFF00"/>
                </a:solidFill>
                <a:latin typeface="Arial" panose="020B0604020202020204" pitchFamily="34" charset="0"/>
                <a:ea typeface="Times New Roman" panose="02020603050405020304" pitchFamily="18" charset="0"/>
                <a:cs typeface="Times New Roman" panose="02020603050405020304" pitchFamily="18" charset="0"/>
              </a:rPr>
              <a:t> </a:t>
            </a:r>
            <a:r>
              <a:rPr lang="el-GR" sz="2800"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εξατομικευμένο</a:t>
            </a:r>
            <a:r>
              <a:rPr lang="el-GR" sz="2800" dirty="0">
                <a:latin typeface="Arial" panose="020B0604020202020204" pitchFamily="34" charset="0"/>
                <a:ea typeface="Times New Roman" panose="02020603050405020304" pitchFamily="18" charset="0"/>
                <a:cs typeface="Times New Roman" panose="02020603050405020304" pitchFamily="18" charset="0"/>
              </a:rPr>
              <a:t> </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483587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503238" y="3789363"/>
            <a:ext cx="8640762" cy="2376487"/>
          </a:xfrm>
        </p:spPr>
        <p:txBody>
          <a:bodyPr>
            <a:normAutofit/>
          </a:bodyPr>
          <a:lstStyle/>
          <a:p>
            <a:endParaRPr lang="el-GR" sz="3800" dirty="0">
              <a:solidFill>
                <a:schemeClr val="accent5">
                  <a:lumMod val="50000"/>
                </a:schemeClr>
              </a:solidFill>
              <a:latin typeface="Arial" panose="020B0604020202020204" pitchFamily="34" charset="0"/>
              <a:cs typeface="Arial" panose="020B0604020202020204" pitchFamily="34" charset="0"/>
            </a:endParaRPr>
          </a:p>
          <a:p>
            <a:endParaRPr lang="el-GR" sz="3800" dirty="0" smtClean="0">
              <a:solidFill>
                <a:schemeClr val="accent5">
                  <a:lumMod val="50000"/>
                </a:schemeClr>
              </a:solidFill>
              <a:latin typeface="Arial" panose="020B0604020202020204" pitchFamily="34" charset="0"/>
              <a:cs typeface="Arial" panose="020B0604020202020204" pitchFamily="34" charset="0"/>
            </a:endParaRPr>
          </a:p>
          <a:p>
            <a:endParaRPr lang="el-GR" dirty="0" smtClean="0">
              <a:solidFill>
                <a:schemeClr val="accent5">
                  <a:lumMod val="50000"/>
                </a:schemeClr>
              </a:solidFill>
            </a:endParaRPr>
          </a:p>
          <a:p>
            <a:endParaRPr lang="el-GR" dirty="0">
              <a:solidFill>
                <a:schemeClr val="accent5">
                  <a:lumMod val="50000"/>
                </a:schemeClr>
              </a:solidFill>
            </a:endParaRPr>
          </a:p>
          <a:p>
            <a:endParaRPr lang="en-US" dirty="0">
              <a:solidFill>
                <a:schemeClr val="accent5">
                  <a:lumMod val="50000"/>
                </a:schemeClr>
              </a:solidFill>
            </a:endParaRPr>
          </a:p>
        </p:txBody>
      </p:sp>
      <p:sp>
        <p:nvSpPr>
          <p:cNvPr id="4" name="Rectangle 3"/>
          <p:cNvSpPr/>
          <p:nvPr/>
        </p:nvSpPr>
        <p:spPr>
          <a:xfrm>
            <a:off x="0" y="116632"/>
            <a:ext cx="9036496" cy="5765040"/>
          </a:xfrm>
          <a:prstGeom prst="rect">
            <a:avLst/>
          </a:prstGeom>
        </p:spPr>
        <p:txBody>
          <a:bodyPr wrap="square">
            <a:spAutoFit/>
          </a:bodyPr>
          <a:lstStyle/>
          <a:p>
            <a:pPr algn="ctr">
              <a:lnSpc>
                <a:spcPct val="107000"/>
              </a:lnSpc>
              <a:spcAft>
                <a:spcPts val="800"/>
              </a:spcAft>
            </a:pPr>
            <a:r>
              <a:rPr lang="el-GR" sz="2800" b="1" dirty="0" smtClean="0">
                <a:solidFill>
                  <a:schemeClr val="bg1"/>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Τι </a:t>
            </a:r>
            <a:r>
              <a:rPr lang="el-GR" sz="2800" b="1" dirty="0">
                <a:solidFill>
                  <a:schemeClr val="bg1"/>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είναι η ιαματική  θερμαλιστική θεραπεία  ?</a:t>
            </a:r>
            <a:endParaRPr lang="el-GR"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el-GR" sz="2800" dirty="0" smtClean="0">
              <a:latin typeface="Arial" panose="020B0604020202020204" pitchFamily="34" charset="0"/>
              <a:ea typeface="Times New Roman" panose="02020603050405020304" pitchFamily="18" charset="0"/>
              <a:cs typeface="Arial" panose="020B0604020202020204" pitchFamily="34" charset="0"/>
            </a:endParaRPr>
          </a:p>
          <a:p>
            <a:pPr algn="ctr"/>
            <a:r>
              <a:rPr lang="el-GR" sz="2800" dirty="0" smtClean="0">
                <a:latin typeface="Arial" panose="020B0604020202020204" pitchFamily="34" charset="0"/>
                <a:ea typeface="Times New Roman" panose="02020603050405020304" pitchFamily="18" charset="0"/>
                <a:cs typeface="Arial" panose="020B0604020202020204" pitchFamily="34" charset="0"/>
              </a:rPr>
              <a:t> </a:t>
            </a:r>
            <a:r>
              <a:rPr lang="el-GR" sz="2800" dirty="0">
                <a:latin typeface="Arial" panose="020B0604020202020204" pitchFamily="34" charset="0"/>
                <a:ea typeface="Times New Roman" panose="02020603050405020304" pitchFamily="18" charset="0"/>
                <a:cs typeface="Arial" panose="020B0604020202020204" pitchFamily="34" charset="0"/>
              </a:rPr>
              <a:t>σύνολο ενεργειών και </a:t>
            </a:r>
            <a:r>
              <a:rPr lang="el-GR" sz="2800" dirty="0" smtClean="0">
                <a:latin typeface="Arial" panose="020B0604020202020204" pitchFamily="34" charset="0"/>
                <a:ea typeface="Times New Roman" panose="02020603050405020304" pitchFamily="18" charset="0"/>
                <a:cs typeface="Arial" panose="020B0604020202020204" pitchFamily="34" charset="0"/>
              </a:rPr>
              <a:t>σχέσεων</a:t>
            </a:r>
          </a:p>
          <a:p>
            <a:pPr algn="ctr"/>
            <a:endParaRPr lang="el-GR" sz="2800" dirty="0" smtClean="0">
              <a:latin typeface="Arial" panose="020B0604020202020204" pitchFamily="34" charset="0"/>
              <a:ea typeface="Times New Roman" panose="02020603050405020304" pitchFamily="18" charset="0"/>
              <a:cs typeface="Arial" panose="020B0604020202020204" pitchFamily="34" charset="0"/>
            </a:endParaRPr>
          </a:p>
          <a:p>
            <a:pPr marL="457200" indent="-457200">
              <a:buFont typeface="Arial" panose="020B0604020202020204" pitchFamily="34" charset="0"/>
              <a:buChar char="•"/>
            </a:pPr>
            <a:r>
              <a:rPr lang="el-GR" sz="2800" dirty="0" smtClean="0">
                <a:solidFill>
                  <a:srgbClr val="FFFF00"/>
                </a:solidFill>
                <a:latin typeface="Arial" panose="020B0604020202020204" pitchFamily="34" charset="0"/>
                <a:ea typeface="Times New Roman" panose="02020603050405020304" pitchFamily="18" charset="0"/>
                <a:cs typeface="Arial" panose="020B0604020202020204" pitchFamily="34" charset="0"/>
              </a:rPr>
              <a:t>με </a:t>
            </a:r>
            <a:r>
              <a:rPr lang="el-GR" sz="2800" dirty="0">
                <a:solidFill>
                  <a:srgbClr val="FFFF00"/>
                </a:solidFill>
                <a:latin typeface="Arial" panose="020B0604020202020204" pitchFamily="34" charset="0"/>
                <a:ea typeface="Times New Roman" panose="02020603050405020304" pitchFamily="18" charset="0"/>
                <a:cs typeface="Arial" panose="020B0604020202020204" pitchFamily="34" charset="0"/>
              </a:rPr>
              <a:t>το ιαματικό </a:t>
            </a:r>
            <a:r>
              <a:rPr lang="el-GR" sz="2800" dirty="0" smtClean="0">
                <a:solidFill>
                  <a:srgbClr val="FFFF00"/>
                </a:solidFill>
                <a:latin typeface="Arial" panose="020B0604020202020204" pitchFamily="34" charset="0"/>
                <a:ea typeface="Times New Roman" panose="02020603050405020304" pitchFamily="18" charset="0"/>
                <a:cs typeface="Arial" panose="020B0604020202020204" pitchFamily="34" charset="0"/>
              </a:rPr>
              <a:t>νερό </a:t>
            </a:r>
          </a:p>
          <a:p>
            <a:pPr marL="457200" indent="-457200">
              <a:buFont typeface="Arial" panose="020B0604020202020204" pitchFamily="34" charset="0"/>
              <a:buChar char="•"/>
            </a:pPr>
            <a:r>
              <a:rPr lang="el-GR" sz="2800" dirty="0" smtClean="0">
                <a:solidFill>
                  <a:srgbClr val="FFFF00"/>
                </a:solidFill>
                <a:latin typeface="Arial" panose="020B0604020202020204" pitchFamily="34" charset="0"/>
                <a:ea typeface="Times New Roman" panose="02020603050405020304" pitchFamily="18" charset="0"/>
                <a:cs typeface="Arial" panose="020B0604020202020204" pitchFamily="34" charset="0"/>
              </a:rPr>
              <a:t>τον πηλό </a:t>
            </a:r>
          </a:p>
          <a:p>
            <a:pPr marL="457200" indent="-457200">
              <a:buFont typeface="Arial" panose="020B0604020202020204" pitchFamily="34" charset="0"/>
              <a:buChar char="•"/>
            </a:pPr>
            <a:r>
              <a:rPr lang="el-GR" sz="2800" dirty="0" smtClean="0">
                <a:solidFill>
                  <a:srgbClr val="FFFF00"/>
                </a:solidFill>
                <a:latin typeface="Arial" panose="020B0604020202020204" pitchFamily="34" charset="0"/>
                <a:ea typeface="Times New Roman" panose="02020603050405020304" pitchFamily="18" charset="0"/>
                <a:cs typeface="Arial" panose="020B0604020202020204" pitchFamily="34" charset="0"/>
              </a:rPr>
              <a:t>τους υδρατμούς</a:t>
            </a:r>
          </a:p>
          <a:p>
            <a:pPr marL="457200" indent="-457200">
              <a:buFont typeface="Arial" panose="020B0604020202020204" pitchFamily="34" charset="0"/>
              <a:buChar char="•"/>
            </a:pPr>
            <a:r>
              <a:rPr lang="el-GR" sz="2800" dirty="0" smtClean="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l-GR" sz="2800" dirty="0">
                <a:solidFill>
                  <a:srgbClr val="FFFF00"/>
                </a:solidFill>
                <a:latin typeface="Arial" panose="020B0604020202020204" pitchFamily="34" charset="0"/>
                <a:ea typeface="Times New Roman" panose="02020603050405020304" pitchFamily="18" charset="0"/>
                <a:cs typeface="Arial" panose="020B0604020202020204" pitchFamily="34" charset="0"/>
              </a:rPr>
              <a:t>το περιβάλλον </a:t>
            </a:r>
            <a:endParaRPr lang="el-GR" sz="2800" dirty="0" smtClean="0">
              <a:solidFill>
                <a:srgbClr val="FFFF00"/>
              </a:solidFill>
              <a:latin typeface="Arial" panose="020B0604020202020204" pitchFamily="34" charset="0"/>
              <a:ea typeface="Times New Roman" panose="02020603050405020304" pitchFamily="18" charset="0"/>
              <a:cs typeface="Arial" panose="020B0604020202020204" pitchFamily="34" charset="0"/>
            </a:endParaRPr>
          </a:p>
          <a:p>
            <a:r>
              <a:rPr lang="el-GR" sz="2400" dirty="0" smtClean="0">
                <a:latin typeface="Arial" panose="020B0604020202020204" pitchFamily="34" charset="0"/>
                <a:ea typeface="Times New Roman" panose="02020603050405020304" pitchFamily="18" charset="0"/>
                <a:cs typeface="Arial" panose="020B0604020202020204" pitchFamily="34" charset="0"/>
              </a:rPr>
              <a:t>για </a:t>
            </a:r>
            <a:r>
              <a:rPr lang="el-GR" sz="2400" dirty="0">
                <a:latin typeface="Arial" panose="020B0604020202020204" pitchFamily="34" charset="0"/>
                <a:ea typeface="Times New Roman" panose="02020603050405020304" pitchFamily="18" charset="0"/>
                <a:cs typeface="Arial" panose="020B0604020202020204" pitchFamily="34" charset="0"/>
              </a:rPr>
              <a:t>συγκεκριμένη χρονική διάρκεια </a:t>
            </a:r>
            <a:endParaRPr lang="el-GR" sz="2400" dirty="0" smtClean="0">
              <a:latin typeface="Arial" panose="020B0604020202020204" pitchFamily="34" charset="0"/>
              <a:ea typeface="Times New Roman" panose="02020603050405020304" pitchFamily="18" charset="0"/>
              <a:cs typeface="Arial" panose="020B0604020202020204" pitchFamily="34" charset="0"/>
            </a:endParaRPr>
          </a:p>
          <a:p>
            <a:endParaRPr lang="el-GR" sz="2800" dirty="0" smtClean="0">
              <a:latin typeface="Arial" panose="020B0604020202020204" pitchFamily="34" charset="0"/>
              <a:ea typeface="Times New Roman" panose="02020603050405020304" pitchFamily="18" charset="0"/>
              <a:cs typeface="Arial" panose="020B0604020202020204" pitchFamily="34" charset="0"/>
            </a:endParaRPr>
          </a:p>
          <a:p>
            <a:r>
              <a:rPr lang="el-GR" sz="2800" dirty="0" smtClean="0">
                <a:latin typeface="Arial" panose="020B0604020202020204" pitchFamily="34" charset="0"/>
                <a:ea typeface="Times New Roman" panose="02020603050405020304" pitchFamily="18" charset="0"/>
                <a:cs typeface="Arial" panose="020B0604020202020204" pitchFamily="34" charset="0"/>
              </a:rPr>
              <a:t>                         </a:t>
            </a:r>
            <a:r>
              <a:rPr lang="el-GR" sz="2800" b="1" u="sng" dirty="0" smtClean="0">
                <a:solidFill>
                  <a:srgbClr val="FFFF00"/>
                </a:solidFill>
                <a:latin typeface="Arial" panose="020B0604020202020204" pitchFamily="34" charset="0"/>
                <a:ea typeface="Times New Roman" panose="02020603050405020304" pitchFamily="18" charset="0"/>
                <a:cs typeface="Arial" panose="020B0604020202020204" pitchFamily="34" charset="0"/>
              </a:rPr>
              <a:t>σκοπός</a:t>
            </a:r>
          </a:p>
          <a:p>
            <a:pPr marL="457200" indent="-457200">
              <a:buFont typeface="Arial" panose="020B0604020202020204" pitchFamily="34" charset="0"/>
              <a:buChar char="•"/>
            </a:pPr>
            <a:r>
              <a:rPr lang="el-GR" sz="2800" dirty="0" smtClean="0">
                <a:latin typeface="Arial" panose="020B0604020202020204" pitchFamily="34" charset="0"/>
                <a:ea typeface="Times New Roman" panose="02020603050405020304" pitchFamily="18" charset="0"/>
                <a:cs typeface="Arial" panose="020B0604020202020204" pitchFamily="34" charset="0"/>
              </a:rPr>
              <a:t> </a:t>
            </a:r>
            <a:r>
              <a:rPr lang="el-GR" sz="2800" dirty="0">
                <a:latin typeface="Arial" panose="020B0604020202020204" pitchFamily="34" charset="0"/>
                <a:ea typeface="Times New Roman" panose="02020603050405020304" pitchFamily="18" charset="0"/>
                <a:cs typeface="Arial" panose="020B0604020202020204" pitchFamily="34" charset="0"/>
              </a:rPr>
              <a:t>βελτίωση των συμπτωμάτων </a:t>
            </a:r>
            <a:r>
              <a:rPr lang="el-GR" sz="2800" dirty="0" smtClean="0">
                <a:latin typeface="Arial" panose="020B0604020202020204" pitchFamily="34" charset="0"/>
                <a:ea typeface="Times New Roman" panose="02020603050405020304" pitchFamily="18" charset="0"/>
                <a:cs typeface="Arial" panose="020B0604020202020204" pitchFamily="34" charset="0"/>
              </a:rPr>
              <a:t> </a:t>
            </a:r>
          </a:p>
          <a:p>
            <a:pPr marL="457200" indent="-457200">
              <a:buFont typeface="Arial" panose="020B0604020202020204" pitchFamily="34" charset="0"/>
              <a:buChar char="•"/>
            </a:pPr>
            <a:r>
              <a:rPr lang="el-GR" sz="2800" dirty="0" smtClean="0">
                <a:latin typeface="Arial" panose="020B0604020202020204" pitchFamily="34" charset="0"/>
                <a:ea typeface="Times New Roman" panose="02020603050405020304" pitchFamily="18" charset="0"/>
                <a:cs typeface="Arial" panose="020B0604020202020204" pitchFamily="34" charset="0"/>
              </a:rPr>
              <a:t>ή/και   </a:t>
            </a:r>
            <a:r>
              <a:rPr lang="el-GR" sz="2800" dirty="0">
                <a:latin typeface="Arial" panose="020B0604020202020204" pitchFamily="34" charset="0"/>
                <a:ea typeface="Times New Roman" panose="02020603050405020304" pitchFamily="18" charset="0"/>
                <a:cs typeface="Arial" panose="020B0604020202020204" pitchFamily="34" charset="0"/>
              </a:rPr>
              <a:t>θεραπεία </a:t>
            </a:r>
            <a:r>
              <a:rPr lang="el-GR" sz="2800" dirty="0" smtClean="0">
                <a:latin typeface="Arial" panose="020B0604020202020204" pitchFamily="34" charset="0"/>
                <a:ea typeface="Times New Roman" panose="02020603050405020304" pitchFamily="18" charset="0"/>
                <a:cs typeface="Arial" panose="020B0604020202020204" pitchFamily="34" charset="0"/>
              </a:rPr>
              <a:t> </a:t>
            </a:r>
            <a:endParaRPr lang="el-G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981094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16632"/>
            <a:ext cx="9108631" cy="4702569"/>
          </a:xfrm>
          <a:prstGeom prst="rect">
            <a:avLst/>
          </a:prstGeom>
        </p:spPr>
        <p:txBody>
          <a:bodyPr wrap="square">
            <a:spAutoFit/>
          </a:bodyPr>
          <a:lstStyle/>
          <a:p>
            <a:pPr indent="457200" algn="just">
              <a:lnSpc>
                <a:spcPct val="107000"/>
              </a:lnSpc>
            </a:pPr>
            <a:endParaRPr lang="en-US" sz="2800" dirty="0" smtClean="0">
              <a:solidFill>
                <a:prstClr val="white"/>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pPr>
            <a:r>
              <a:rPr lang="el-GR" sz="2800" dirty="0" smtClean="0">
                <a:solidFill>
                  <a:prstClr val="white"/>
                </a:solidFill>
                <a:latin typeface="Arial" panose="020B0604020202020204" pitchFamily="34" charset="0"/>
                <a:ea typeface="Times New Roman" panose="02020603050405020304" pitchFamily="18" charset="0"/>
                <a:cs typeface="Times New Roman" panose="02020603050405020304" pitchFamily="18" charset="0"/>
              </a:rPr>
              <a:t> </a:t>
            </a:r>
            <a:r>
              <a:rPr lang="el-GR" sz="2800" dirty="0">
                <a:solidFill>
                  <a:prstClr val="white"/>
                </a:solidFill>
                <a:latin typeface="Arial" panose="020B0604020202020204" pitchFamily="34" charset="0"/>
                <a:ea typeface="Times New Roman" panose="02020603050405020304" pitchFamily="18" charset="0"/>
                <a:cs typeface="Times New Roman" panose="02020603050405020304" pitchFamily="18" charset="0"/>
              </a:rPr>
              <a:t>Οι </a:t>
            </a:r>
            <a:r>
              <a:rPr lang="el-GR" sz="2800" dirty="0" smtClean="0">
                <a:solidFill>
                  <a:prstClr val="white"/>
                </a:solidFill>
                <a:latin typeface="Arial" panose="020B0604020202020204" pitchFamily="34" charset="0"/>
                <a:ea typeface="Times New Roman" panose="02020603050405020304" pitchFamily="18" charset="0"/>
                <a:cs typeface="Times New Roman" panose="02020603050405020304" pitchFamily="18" charset="0"/>
              </a:rPr>
              <a:t> εξειδικευμένοι ιατροί μπορούν να συμβουλεύσουν </a:t>
            </a:r>
            <a:endParaRPr lang="en-US" sz="2800" dirty="0" smtClean="0">
              <a:solidFill>
                <a:prstClr val="white"/>
              </a:solidFill>
              <a:latin typeface="Arial" panose="020B0604020202020204" pitchFamily="34" charset="0"/>
              <a:ea typeface="Times New Roman" panose="02020603050405020304" pitchFamily="18" charset="0"/>
              <a:cs typeface="Times New Roman" panose="02020603050405020304" pitchFamily="18" charset="0"/>
            </a:endParaRPr>
          </a:p>
          <a:p>
            <a:pPr indent="457200" algn="just">
              <a:lnSpc>
                <a:spcPct val="107000"/>
              </a:lnSpc>
            </a:pPr>
            <a:endParaRPr lang="el-GR" sz="2800" dirty="0">
              <a:solidFill>
                <a:prstClr val="white"/>
              </a:solidFill>
              <a:latin typeface="Arial" panose="020B0604020202020204" pitchFamily="34" charset="0"/>
              <a:ea typeface="Times New Roman" panose="02020603050405020304" pitchFamily="18" charset="0"/>
              <a:cs typeface="Times New Roman" panose="02020603050405020304" pitchFamily="18" charset="0"/>
            </a:endParaRPr>
          </a:p>
          <a:p>
            <a:pPr lvl="0" indent="457200" algn="ctr">
              <a:lnSpc>
                <a:spcPct val="107000"/>
              </a:lnSpc>
            </a:pPr>
            <a:endParaRPr lang="el-GR" sz="2800" b="1" dirty="0" smtClean="0">
              <a:solidFill>
                <a:srgbClr val="FFFF00"/>
              </a:solidFill>
              <a:latin typeface="Arial" panose="020B0604020202020204" pitchFamily="34" charset="0"/>
              <a:ea typeface="Times New Roman" panose="02020603050405020304" pitchFamily="18" charset="0"/>
              <a:cs typeface="Times New Roman" panose="02020603050405020304" pitchFamily="18" charset="0"/>
            </a:endParaRPr>
          </a:p>
          <a:p>
            <a:pPr lvl="0" indent="457200" algn="ctr">
              <a:lnSpc>
                <a:spcPct val="107000"/>
              </a:lnSpc>
            </a:pPr>
            <a:r>
              <a:rPr lang="el-GR" sz="2800" b="1" dirty="0" smtClean="0">
                <a:solidFill>
                  <a:srgbClr val="FFFF00"/>
                </a:solidFill>
                <a:latin typeface="Arial" panose="020B0604020202020204" pitchFamily="34" charset="0"/>
                <a:ea typeface="Times New Roman" panose="02020603050405020304" pitchFamily="18" charset="0"/>
                <a:cs typeface="Times New Roman" panose="02020603050405020304" pitchFamily="18" charset="0"/>
              </a:rPr>
              <a:t>πότε</a:t>
            </a:r>
            <a:r>
              <a:rPr lang="el-GR" sz="2800" b="1"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 </a:t>
            </a:r>
            <a:r>
              <a:rPr lang="el-GR" sz="2800" b="1" dirty="0" smtClean="0">
                <a:solidFill>
                  <a:srgbClr val="FFFF00"/>
                </a:solidFill>
                <a:latin typeface="Arial" panose="020B0604020202020204" pitchFamily="34" charset="0"/>
                <a:ea typeface="Times New Roman" panose="02020603050405020304" pitchFamily="18" charset="0"/>
                <a:cs typeface="Times New Roman" panose="02020603050405020304" pitchFamily="18" charset="0"/>
              </a:rPr>
              <a:t>πού,  πώς</a:t>
            </a:r>
            <a:endParaRPr lang="en-US" sz="2800" b="1" dirty="0" smtClean="0">
              <a:solidFill>
                <a:srgbClr val="FFFF00"/>
              </a:solidFill>
              <a:latin typeface="Arial" panose="020B0604020202020204" pitchFamily="34" charset="0"/>
              <a:ea typeface="Times New Roman" panose="02020603050405020304" pitchFamily="18" charset="0"/>
              <a:cs typeface="Times New Roman" panose="02020603050405020304" pitchFamily="18" charset="0"/>
            </a:endParaRPr>
          </a:p>
          <a:p>
            <a:pPr lvl="0" indent="457200" algn="ctr">
              <a:lnSpc>
                <a:spcPct val="107000"/>
              </a:lnSpc>
            </a:pPr>
            <a:r>
              <a:rPr lang="el-GR" sz="2800" b="1" dirty="0" smtClean="0">
                <a:solidFill>
                  <a:srgbClr val="FFFF00"/>
                </a:solidFill>
                <a:latin typeface="Arial" panose="020B0604020202020204" pitchFamily="34" charset="0"/>
                <a:ea typeface="Times New Roman" panose="02020603050405020304" pitchFamily="18" charset="0"/>
                <a:cs typeface="Times New Roman" panose="02020603050405020304" pitchFamily="18" charset="0"/>
              </a:rPr>
              <a:t>και γιατί</a:t>
            </a:r>
          </a:p>
          <a:p>
            <a:pPr lvl="0" indent="457200">
              <a:lnSpc>
                <a:spcPct val="107000"/>
              </a:lnSpc>
            </a:pPr>
            <a:endParaRPr lang="el-GR" sz="2800" b="1" dirty="0">
              <a:solidFill>
                <a:srgbClr val="FFFF00"/>
              </a:solidFill>
              <a:latin typeface="Arial" panose="020B0604020202020204" pitchFamily="34" charset="0"/>
              <a:ea typeface="Times New Roman" panose="02020603050405020304" pitchFamily="18" charset="0"/>
              <a:cs typeface="Times New Roman" panose="02020603050405020304" pitchFamily="18" charset="0"/>
            </a:endParaRPr>
          </a:p>
          <a:p>
            <a:pPr lvl="0" indent="457200">
              <a:lnSpc>
                <a:spcPct val="107000"/>
              </a:lnSpc>
            </a:pPr>
            <a:r>
              <a:rPr lang="el-GR" sz="2800" dirty="0" smtClean="0">
                <a:solidFill>
                  <a:prstClr val="white"/>
                </a:solidFill>
                <a:latin typeface="Arial" panose="020B0604020202020204" pitchFamily="34" charset="0"/>
                <a:ea typeface="Times New Roman" panose="02020603050405020304" pitchFamily="18" charset="0"/>
                <a:cs typeface="Times New Roman" panose="02020603050405020304" pitchFamily="18" charset="0"/>
              </a:rPr>
              <a:t>       οι ασθενείς να απευθύνονται για θεραπευτικούς σκοπούς σε  λουτροπόλεις - Θέρετρα Υγείας ( Health Resorts)  για Ιαματική Λουτροθεραπεία  (Balneotherapy) </a:t>
            </a:r>
            <a:endParaRPr lang="el-GR" sz="28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382586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31640" y="0"/>
            <a:ext cx="6480720" cy="6858000"/>
          </a:xfrm>
          <a:prstGeom prst="rect">
            <a:avLst/>
          </a:prstGeom>
        </p:spPr>
      </p:pic>
    </p:spTree>
    <p:extLst>
      <p:ext uri="{BB962C8B-B14F-4D97-AF65-F5344CB8AC3E}">
        <p14:creationId xmlns:p14="http://schemas.microsoft.com/office/powerpoint/2010/main" val="188251402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5-00353_Cumbre Ejecutiva OEM Latinoamérica">
  <a:themeElements>
    <a:clrScheme name="5-00535_Cumbre Ejecutiva OEM Latinoamérica">
      <a:dk1>
        <a:sysClr val="windowText" lastClr="000000"/>
      </a:dk1>
      <a:lt1>
        <a:sysClr val="window" lastClr="FFFFFF"/>
      </a:lt1>
      <a:dk2>
        <a:srgbClr val="424456"/>
      </a:dk2>
      <a:lt2>
        <a:srgbClr val="DEDEDE"/>
      </a:lt2>
      <a:accent1>
        <a:srgbClr val="16B3D5"/>
      </a:accent1>
      <a:accent2>
        <a:srgbClr val="C4652D"/>
      </a:accent2>
      <a:accent3>
        <a:srgbClr val="13D989"/>
      </a:accent3>
      <a:accent4>
        <a:srgbClr val="FFCC00"/>
      </a:accent4>
      <a:accent5>
        <a:srgbClr val="2868F8"/>
      </a:accent5>
      <a:accent6>
        <a:srgbClr val="A04DA3"/>
      </a:accent6>
      <a:hlink>
        <a:srgbClr val="FFFF00"/>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solidFill>
              <a:srgbClr val="FFFFFF"/>
            </a:solidFill>
            <a:effectLst>
              <a:outerShdw blurRad="38100" dist="38100" dir="2700000" algn="tl">
                <a:srgbClr val="000000">
                  <a:alpha val="43137"/>
                </a:srgbClr>
              </a:outerShdw>
            </a:effectLst>
            <a:latin typeface="Trebuchet MS"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dirty="0" err="1" smtClean="0">
            <a:effectLst>
              <a:outerShdw blurRad="38100" dist="38100" dir="2700000" algn="tl">
                <a:srgbClr val="000000">
                  <a:alpha val="43137"/>
                </a:srgbClr>
              </a:outerShdw>
            </a:effectLst>
          </a:defRPr>
        </a:defPPr>
      </a:lstStyle>
    </a:tx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D3A5A8A-A375-404B-A79F-0731F4C89C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Sample presentation slides (Blue streaks design)</Template>
  <TotalTime>2895</TotalTime>
  <Words>1107</Words>
  <Application>Microsoft Office PowerPoint</Application>
  <PresentationFormat>On-screen Show (4:3)</PresentationFormat>
  <Paragraphs>243</Paragraphs>
  <Slides>34</Slides>
  <Notes>7</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34</vt:i4>
      </vt:variant>
    </vt:vector>
  </HeadingPairs>
  <TitlesOfParts>
    <vt:vector size="42" baseType="lpstr">
      <vt:lpstr>Arial</vt:lpstr>
      <vt:lpstr>Calibri</vt:lpstr>
      <vt:lpstr>Courier New</vt:lpstr>
      <vt:lpstr>Times New Roman</vt:lpstr>
      <vt:lpstr>Trebuchet MS</vt:lpstr>
      <vt:lpstr>Wingdings</vt:lpstr>
      <vt:lpstr>5-00353_Cumbre Ejecutiva OEM Latinoamérica</vt:lpstr>
      <vt:lpstr>White with Courier font for code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ΜΗΧΑΝΙΣΜΟΣ ΔΡΑΣΗΣ  </vt:lpstr>
      <vt:lpstr>PowerPoint Presentation</vt:lpstr>
      <vt:lpstr>Άνωση</vt:lpstr>
      <vt:lpstr> Αποτελέσματα των διαφόρων  χημικών   συστατικών της  ιαματικής λουτροθεραπείας </vt:lpstr>
      <vt:lpstr>PowerPoint Presentation</vt:lpstr>
      <vt:lpstr>Ι Ιαματικά νερά  στα  ΜΕΘΑΝΑ   Χαρακτηρισμός νερού :   μεσόθερμο- Cl-Na-K-Hs-Br-B- μεταλλικό – υποτονικό     Τα θειούχα νερά,   σε διάφορες μελέτες      παρουσιάζουν μια έντονη φαρμακευτική δράση   και η παρουσία του θείου σε αυτά έχει  σημαντικό ρόλο στην θεραπευτική   ικανότητα  του νερού</vt:lpstr>
      <vt:lpstr>  Πηγές στα  Μέθανα    (χλωριονατριούχες υδροθειούχες αλιπηγές)     1) Πηγές Αγ. Αναργύρων   2)   Πηγές Νάνου  3) Πηγές Αγ. Νικολάου</vt:lpstr>
      <vt:lpstr>Μηχανισμός δράσης και ενδείξεις  των θειούχων νερών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Σας ευχαριστούμε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συμβολή της Ιαματικής   Λουτροθεραπείας στα πλαίσια   της Αποκατάστασης</dc:title>
  <dc:creator>maro maro</dc:creator>
  <cp:keywords/>
  <cp:lastModifiedBy>maro maro</cp:lastModifiedBy>
  <cp:revision>359</cp:revision>
  <dcterms:created xsi:type="dcterms:W3CDTF">2016-09-17T16:53:56Z</dcterms:created>
  <dcterms:modified xsi:type="dcterms:W3CDTF">2017-06-03T21:09:26Z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TC102867149990</vt:lpwstr>
  </property>
</Properties>
</file>