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1" r:id="rId1"/>
  </p:sldMasterIdLst>
  <p:notesMasterIdLst>
    <p:notesMasterId r:id="rId36"/>
  </p:notesMasterIdLst>
  <p:sldIdLst>
    <p:sldId id="256" r:id="rId2"/>
    <p:sldId id="306" r:id="rId3"/>
    <p:sldId id="317" r:id="rId4"/>
    <p:sldId id="259" r:id="rId5"/>
    <p:sldId id="261" r:id="rId6"/>
    <p:sldId id="262" r:id="rId7"/>
    <p:sldId id="264" r:id="rId8"/>
    <p:sldId id="324" r:id="rId9"/>
    <p:sldId id="279" r:id="rId10"/>
    <p:sldId id="286" r:id="rId11"/>
    <p:sldId id="287" r:id="rId12"/>
    <p:sldId id="275" r:id="rId13"/>
    <p:sldId id="299" r:id="rId14"/>
    <p:sldId id="307" r:id="rId15"/>
    <p:sldId id="322" r:id="rId16"/>
    <p:sldId id="309" r:id="rId17"/>
    <p:sldId id="318" r:id="rId18"/>
    <p:sldId id="310" r:id="rId19"/>
    <p:sldId id="311" r:id="rId20"/>
    <p:sldId id="312" r:id="rId21"/>
    <p:sldId id="313" r:id="rId22"/>
    <p:sldId id="323" r:id="rId23"/>
    <p:sldId id="301" r:id="rId24"/>
    <p:sldId id="319" r:id="rId25"/>
    <p:sldId id="316" r:id="rId26"/>
    <p:sldId id="320" r:id="rId27"/>
    <p:sldId id="321" r:id="rId28"/>
    <p:sldId id="303" r:id="rId29"/>
    <p:sldId id="326" r:id="rId30"/>
    <p:sldId id="304" r:id="rId31"/>
    <p:sldId id="314" r:id="rId32"/>
    <p:sldId id="305" r:id="rId33"/>
    <p:sldId id="315" r:id="rId34"/>
    <p:sldId id="278" r:id="rId35"/>
  </p:sldIdLst>
  <p:sldSz cx="9144000" cy="6858000" type="screen4x3"/>
  <p:notesSz cx="7010400" cy="9296400"/>
  <p:defaultTex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FF3300"/>
    <a:srgbClr val="00CC66"/>
    <a:srgbClr val="FFFF99"/>
    <a:srgbClr val="CC3300"/>
    <a:srgbClr val="FF9900"/>
    <a:srgbClr val="FFFF66"/>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32" autoAdjust="0"/>
    <p:restoredTop sz="99332" autoAdjust="0"/>
  </p:normalViewPr>
  <p:slideViewPr>
    <p:cSldViewPr>
      <p:cViewPr varScale="1">
        <p:scale>
          <a:sx n="66" d="100"/>
          <a:sy n="66" d="100"/>
        </p:scale>
        <p:origin x="-1326" y="-10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pieChart>
        <c:varyColors val="1"/>
        <c:ser>
          <c:idx val="0"/>
          <c:order val="0"/>
          <c:tx>
            <c:strRef>
              <c:f>Φύλλο1!$B$1</c:f>
              <c:strCache>
                <c:ptCount val="1"/>
                <c:pt idx="0">
                  <c:v>Πωλήσεις</c:v>
                </c:pt>
              </c:strCache>
            </c:strRef>
          </c:tx>
          <c:dLbls>
            <c:dLbl>
              <c:idx val="0"/>
              <c:layout>
                <c:manualLayout>
                  <c:x val="-0.12077990251218602"/>
                  <c:y val="9.01973551383006E-2"/>
                </c:manualLayout>
              </c:layout>
              <c:tx>
                <c:rich>
                  <a:bodyPr/>
                  <a:lstStyle/>
                  <a:p>
                    <a:r>
                      <a:rPr lang="el-GR" b="1" dirty="0">
                        <a:solidFill>
                          <a:srgbClr val="002060"/>
                        </a:solidFill>
                      </a:rPr>
                      <a:t>Στερεά Ελλάδα </a:t>
                    </a:r>
                    <a:r>
                      <a:rPr lang="el-GR" b="1" dirty="0" smtClean="0">
                        <a:solidFill>
                          <a:srgbClr val="002060"/>
                        </a:solidFill>
                      </a:rPr>
                      <a:t>36 %</a:t>
                    </a:r>
                    <a:endParaRPr lang="el-GR" b="1" dirty="0">
                      <a:solidFill>
                        <a:srgbClr val="002060"/>
                      </a:solidFill>
                    </a:endParaRPr>
                  </a:p>
                </c:rich>
              </c:tx>
              <c:showVal val="1"/>
              <c:showCatName val="1"/>
            </c:dLbl>
            <c:dLbl>
              <c:idx val="1"/>
              <c:layout>
                <c:manualLayout>
                  <c:x val="5.7864079490063905E-2"/>
                  <c:y val="-3.3846153846153845E-2"/>
                </c:manualLayout>
              </c:layout>
              <c:tx>
                <c:rich>
                  <a:bodyPr/>
                  <a:lstStyle/>
                  <a:p>
                    <a:r>
                      <a:rPr lang="el-GR" b="1" dirty="0">
                        <a:solidFill>
                          <a:srgbClr val="002060"/>
                        </a:solidFill>
                      </a:rPr>
                      <a:t>Κεντρική </a:t>
                    </a:r>
                    <a:r>
                      <a:rPr lang="el-GR" b="1" dirty="0" smtClean="0">
                        <a:solidFill>
                          <a:srgbClr val="002060"/>
                        </a:solidFill>
                      </a:rPr>
                      <a:t>Μακεδονία 27%</a:t>
                    </a:r>
                    <a:endParaRPr lang="el-GR" b="1" dirty="0">
                      <a:solidFill>
                        <a:srgbClr val="002060"/>
                      </a:solidFill>
                    </a:endParaRPr>
                  </a:p>
                </c:rich>
              </c:tx>
              <c:showVal val="1"/>
              <c:showCatName val="1"/>
            </c:dLbl>
            <c:dLbl>
              <c:idx val="2"/>
              <c:layout>
                <c:manualLayout>
                  <c:x val="8.372703412073537E-4"/>
                  <c:y val="-2.1213153644256012E-2"/>
                </c:manualLayout>
              </c:layout>
              <c:tx>
                <c:rich>
                  <a:bodyPr/>
                  <a:lstStyle/>
                  <a:p>
                    <a:r>
                      <a:rPr lang="el-GR" b="1" dirty="0">
                        <a:solidFill>
                          <a:srgbClr val="002060"/>
                        </a:solidFill>
                      </a:rPr>
                      <a:t>Περιφέρεια </a:t>
                    </a:r>
                    <a:r>
                      <a:rPr lang="el-GR" b="1" dirty="0" smtClean="0">
                        <a:solidFill>
                          <a:srgbClr val="002060"/>
                        </a:solidFill>
                      </a:rPr>
                      <a:t>Αττικής </a:t>
                    </a:r>
                  </a:p>
                  <a:p>
                    <a:r>
                      <a:rPr lang="el-GR" b="1" dirty="0" smtClean="0">
                        <a:solidFill>
                          <a:srgbClr val="002060"/>
                        </a:solidFill>
                      </a:rPr>
                      <a:t>11 %</a:t>
                    </a:r>
                    <a:endParaRPr lang="el-GR" b="1" dirty="0">
                      <a:solidFill>
                        <a:srgbClr val="002060"/>
                      </a:solidFill>
                    </a:endParaRPr>
                  </a:p>
                </c:rich>
              </c:tx>
              <c:showVal val="1"/>
              <c:showCatName val="1"/>
            </c:dLbl>
            <c:dLbl>
              <c:idx val="3"/>
              <c:layout>
                <c:manualLayout>
                  <c:x val="1.7143419572553484E-2"/>
                  <c:y val="9.4099788007268328E-2"/>
                </c:manualLayout>
              </c:layout>
              <c:tx>
                <c:rich>
                  <a:bodyPr/>
                  <a:lstStyle/>
                  <a:p>
                    <a:r>
                      <a:rPr lang="el-GR" b="1" dirty="0">
                        <a:solidFill>
                          <a:srgbClr val="002060"/>
                        </a:solidFill>
                      </a:rPr>
                      <a:t>Υπόλοιπο Ελλαδικού </a:t>
                    </a:r>
                    <a:r>
                      <a:rPr lang="el-GR" b="1" dirty="0" smtClean="0">
                        <a:solidFill>
                          <a:srgbClr val="002060"/>
                        </a:solidFill>
                      </a:rPr>
                      <a:t>χώρου</a:t>
                    </a:r>
                    <a:r>
                      <a:rPr lang="el-GR" b="1" baseline="0" dirty="0" smtClean="0">
                        <a:solidFill>
                          <a:srgbClr val="002060"/>
                        </a:solidFill>
                      </a:rPr>
                      <a:t>  </a:t>
                    </a:r>
                  </a:p>
                  <a:p>
                    <a:r>
                      <a:rPr lang="el-GR" b="1" dirty="0" smtClean="0">
                        <a:solidFill>
                          <a:srgbClr val="002060"/>
                        </a:solidFill>
                      </a:rPr>
                      <a:t>26%</a:t>
                    </a:r>
                    <a:endParaRPr lang="el-GR" b="1" dirty="0">
                      <a:solidFill>
                        <a:srgbClr val="002060"/>
                      </a:solidFill>
                    </a:endParaRPr>
                  </a:p>
                </c:rich>
              </c:tx>
              <c:showVal val="1"/>
              <c:showCatName val="1"/>
            </c:dLbl>
            <c:txPr>
              <a:bodyPr/>
              <a:lstStyle/>
              <a:p>
                <a:pPr>
                  <a:defRPr b="1">
                    <a:solidFill>
                      <a:srgbClr val="002060"/>
                    </a:solidFill>
                  </a:defRPr>
                </a:pPr>
                <a:endParaRPr lang="el-GR"/>
              </a:p>
            </c:txPr>
            <c:showVal val="1"/>
            <c:showCatName val="1"/>
          </c:dLbls>
          <c:cat>
            <c:strRef>
              <c:f>Φύλλο1!$A$2:$A$6</c:f>
              <c:strCache>
                <c:ptCount val="4"/>
                <c:pt idx="0">
                  <c:v>Στερεά Ελλάδα </c:v>
                </c:pt>
                <c:pt idx="1">
                  <c:v>Κεντρική Μακεδονία</c:v>
                </c:pt>
                <c:pt idx="2">
                  <c:v>Περιφέρεια Αττικής</c:v>
                </c:pt>
                <c:pt idx="3">
                  <c:v>Υπόλοιπο Ελλαδικού χώρου</c:v>
                </c:pt>
              </c:strCache>
            </c:strRef>
          </c:cat>
          <c:val>
            <c:numRef>
              <c:f>Φύλλο1!$B$2:$B$6</c:f>
              <c:numCache>
                <c:formatCode>General</c:formatCode>
                <c:ptCount val="5"/>
                <c:pt idx="0">
                  <c:v>36.24</c:v>
                </c:pt>
                <c:pt idx="1">
                  <c:v>27.32</c:v>
                </c:pt>
                <c:pt idx="2">
                  <c:v>10.32</c:v>
                </c:pt>
                <c:pt idx="3">
                  <c:v>26.12</c:v>
                </c:pt>
              </c:numCache>
            </c:numRef>
          </c:val>
        </c:ser>
        <c:firstSliceAng val="0"/>
      </c:pieChart>
    </c:plotArea>
    <c:plotVisOnly val="1"/>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accent5"/>
      </a:outerShdw>
    </a:effectLst>
  </c:spPr>
  <c:txPr>
    <a:bodyPr/>
    <a:lstStyle/>
    <a:p>
      <a:pPr>
        <a:defRPr sz="1800"/>
      </a:pPr>
      <a:endParaRPr lang="el-GR"/>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vl1pPr>
          </a:lstStyle>
          <a:p>
            <a:endParaRPr lang="el-GR"/>
          </a:p>
        </p:txBody>
      </p:sp>
      <p:sp>
        <p:nvSpPr>
          <p:cNvPr id="563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vl1pPr>
          </a:lstStyle>
          <a:p>
            <a:fld id="{F5C37D3F-A9D9-45B3-9BB5-2432BCAAA858}" type="datetimeFigureOut">
              <a:rPr lang="el-GR"/>
              <a:pPr/>
              <a:t>2/6/2017</a:t>
            </a:fld>
            <a:endParaRPr lang="el-GR"/>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63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vl1pPr>
          </a:lstStyle>
          <a:p>
            <a:endParaRPr lang="el-GR"/>
          </a:p>
        </p:txBody>
      </p:sp>
      <p:sp>
        <p:nvSpPr>
          <p:cNvPr id="563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fld id="{B1CE153F-9894-48EE-A8A5-0A8FED907434}"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a:defRPr/>
            </a:pPr>
            <a:endParaRPr lang="el-GR"/>
          </a:p>
        </p:txBody>
      </p:sp>
      <p:sp>
        <p:nvSpPr>
          <p:cNvPr id="19" name="18 - Θέση υποσέλιδου"/>
          <p:cNvSpPr>
            <a:spLocks noGrp="1"/>
          </p:cNvSpPr>
          <p:nvPr>
            <p:ph type="ftr" sz="quarter" idx="11"/>
          </p:nvPr>
        </p:nvSpPr>
        <p:spPr/>
        <p:txBody>
          <a:bodyPr/>
          <a:lstStyle/>
          <a:p>
            <a:pPr>
              <a:defRPr/>
            </a:pPr>
            <a:endParaRPr lang="el-GR"/>
          </a:p>
        </p:txBody>
      </p:sp>
      <p:sp>
        <p:nvSpPr>
          <p:cNvPr id="27" name="26 - Θέση αριθμού διαφάνειας"/>
          <p:cNvSpPr>
            <a:spLocks noGrp="1"/>
          </p:cNvSpPr>
          <p:nvPr>
            <p:ph type="sldNum" sz="quarter" idx="12"/>
          </p:nvPr>
        </p:nvSpPr>
        <p:spPr/>
        <p:txBody>
          <a:bodyPr/>
          <a:lstStyle/>
          <a:p>
            <a:pPr>
              <a:defRPr/>
            </a:pPr>
            <a:fld id="{C90D78DF-3D64-47F6-8B10-45553317E86E}"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1A706AC4-9EBC-48E9-A242-BD0485508791}"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D4845FDE-B9BC-4B65-B2F4-674494A1B746}"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13716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8229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4114800"/>
            <a:ext cx="8229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6C30C9A-11CC-4E67-8CD3-F8AC70F0660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5F1D03A8-5170-4239-B2A4-B92959622FC5}"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DBBE7A4C-1467-4762-ABC5-E897F331726B}"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6DE2D310-EB10-4698-867D-F000CD991FEC}"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43C18D5E-D3A9-48D6-BF25-16777E5AE47E}"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FDEAD243-E08E-4998-B0C4-61E8D40AC241}"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2857DAC4-45E3-4DE7-AD9E-ED65D43390B0}"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AD120675-7165-4072-AE96-5D27B5833355}"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pPr>
              <a:defRPr/>
            </a:pPr>
            <a:fld id="{55EBBC37-8EE9-4B2D-B154-38B997B986D5}" type="slidenum">
              <a:rPr lang="el-GR" smtClean="0"/>
              <a:pPr>
                <a:defRPr/>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0FD80DD-58B4-463E-BB28-F5D60BEAD629}" type="slidenum">
              <a:rPr lang="el-GR" smtClean="0"/>
              <a:pPr>
                <a:defRPr/>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___________________Microsoft_Office_Excel_97-20033.xls"/><Relationship Id="rId4" Type="http://schemas.openxmlformats.org/officeDocument/2006/relationships/oleObject" Target="../embeddings/___________________Microsoft_Office_Excel_97-20032.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______________Microsoft_Office_Excel_97-20034.xls"/><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___________________Microsoft_Office_Excel_97-20036.xls"/><Relationship Id="rId4" Type="http://schemas.openxmlformats.org/officeDocument/2006/relationships/oleObject" Target="../embeddings/___________________Microsoft_Office_Excel_97-20035.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______________Microsoft_Office_Excel_97-20037.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______________Microsoft_Office_Excel_97-20038.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304800"/>
            <a:ext cx="9144000" cy="3077766"/>
          </a:xfrm>
          <a:prstGeom prst="rect">
            <a:avLst/>
          </a:prstGeom>
          <a:noFill/>
          <a:ln w="9525">
            <a:noFill/>
            <a:miter lim="800000"/>
            <a:headEnd/>
            <a:tailEnd/>
          </a:ln>
          <a:effectLst>
            <a:innerShdw blurRad="63500" dist="50800" dir="13500000">
              <a:schemeClr val="tx1">
                <a:lumMod val="75000"/>
                <a:alpha val="50000"/>
              </a:schemeClr>
            </a:innerShdw>
          </a:effectLst>
          <a:scene3d>
            <a:camera prst="orthographicFront"/>
            <a:lightRig rig="threePt" dir="t"/>
          </a:scene3d>
          <a:sp3d extrusionH="76200">
            <a:extrusionClr>
              <a:schemeClr val="bg2"/>
            </a:extrusionClr>
          </a:sp3d>
        </p:spPr>
        <p:txBody>
          <a:bodyPr wrap="square" anchor="ctr">
            <a:spAutoFit/>
          </a:bodyPr>
          <a:lstStyle/>
          <a:p>
            <a:pPr algn="ctr"/>
            <a:endParaRPr lang="el-GR" sz="2600" b="1" spc="-150" dirty="0" smtClean="0">
              <a:solidFill>
                <a:schemeClr val="bg2"/>
              </a:solidFill>
              <a:effectLst>
                <a:outerShdw blurRad="38100" dist="38100" dir="2700000" algn="tl">
                  <a:srgbClr val="000000">
                    <a:alpha val="43137"/>
                  </a:srgbClr>
                </a:outerShdw>
              </a:effectLst>
              <a:latin typeface="Arial" charset="0"/>
              <a:ea typeface="Times New Roman" pitchFamily="18" charset="0"/>
              <a:cs typeface="Arial" charset="0"/>
            </a:endParaRPr>
          </a:p>
          <a:p>
            <a:pPr algn="ctr"/>
            <a:endParaRPr lang="en-US" sz="2600" b="1" spc="-150" dirty="0" smtClean="0">
              <a:solidFill>
                <a:srgbClr val="002060"/>
              </a:solidFill>
              <a:effectLst>
                <a:outerShdw blurRad="38100" dist="38100" dir="2700000" algn="tl">
                  <a:srgbClr val="000000">
                    <a:alpha val="43137"/>
                  </a:srgbClr>
                </a:outerShdw>
              </a:effectLst>
              <a:latin typeface="Arial" charset="0"/>
              <a:ea typeface="Times New Roman" pitchFamily="18" charset="0"/>
              <a:cs typeface="Arial" charset="0"/>
            </a:endParaRPr>
          </a:p>
          <a:p>
            <a:pPr algn="ctr"/>
            <a:r>
              <a:rPr lang="el-GR" sz="2600" b="1" spc="-150" dirty="0" smtClean="0">
                <a:solidFill>
                  <a:srgbClr val="002060"/>
                </a:solidFill>
                <a:effectLst>
                  <a:outerShdw blurRad="38100" dist="38100" dir="2700000" algn="tl">
                    <a:srgbClr val="000000">
                      <a:alpha val="43137"/>
                    </a:srgbClr>
                  </a:outerShdw>
                </a:effectLst>
                <a:latin typeface="Arial" charset="0"/>
                <a:ea typeface="Times New Roman" pitchFamily="18" charset="0"/>
                <a:cs typeface="Arial" charset="0"/>
              </a:rPr>
              <a:t>ΘΕΡΜΑΛΙΣΜΟΣ   ΥΓΕΙΑΣ    – </a:t>
            </a:r>
          </a:p>
          <a:p>
            <a:pPr algn="ctr"/>
            <a:r>
              <a:rPr lang="el-GR" sz="2600" b="1" spc="-150" dirty="0" smtClean="0">
                <a:solidFill>
                  <a:srgbClr val="002060"/>
                </a:solidFill>
                <a:effectLst>
                  <a:outerShdw blurRad="38100" dist="38100" dir="2700000" algn="tl">
                    <a:srgbClr val="000000">
                      <a:alpha val="43137"/>
                    </a:srgbClr>
                  </a:outerShdw>
                </a:effectLst>
                <a:latin typeface="Arial" charset="0"/>
                <a:ea typeface="Times New Roman" pitchFamily="18" charset="0"/>
                <a:cs typeface="Arial" charset="0"/>
              </a:rPr>
              <a:t>ΔΥΝΑΤΟΤΗΤΕΣ   ΕΝΤΑΞΗΣ  ΤΟΥ  ΣΤΙΣ   ΥΠΗΡΕΣΙΕΣ   ΤΗΣ ΠΡΩΤΟΒΑΘΜΙΑΣ   ΦΡΟΝΤΙΔΑΣ   ΥΓΕΙΑΣ</a:t>
            </a:r>
          </a:p>
          <a:p>
            <a:pPr algn="ctr"/>
            <a:endParaRPr lang="el-GR" sz="2400" b="1" dirty="0" smtClean="0">
              <a:solidFill>
                <a:schemeClr val="bg2"/>
              </a:solidFill>
              <a:effectLst>
                <a:outerShdw blurRad="38100" dist="38100" dir="2700000" algn="tl">
                  <a:srgbClr val="000000">
                    <a:alpha val="43137"/>
                  </a:srgbClr>
                </a:outerShdw>
              </a:effectLst>
              <a:latin typeface="Arial" charset="0"/>
              <a:ea typeface="Times New Roman" pitchFamily="18" charset="0"/>
              <a:cs typeface="Arial" charset="0"/>
            </a:endParaRPr>
          </a:p>
          <a:p>
            <a:pPr algn="ctr" eaLnBrk="0" hangingPunct="0"/>
            <a:endParaRPr lang="el-GR" sz="2000" b="1" i="1" u="sng" dirty="0">
              <a:solidFill>
                <a:srgbClr val="002060"/>
              </a:solidFill>
              <a:ea typeface="Times New Roman" pitchFamily="18" charset="0"/>
              <a:cs typeface="Arial" charset="0"/>
            </a:endParaRPr>
          </a:p>
          <a:p>
            <a:pPr algn="ctr" eaLnBrk="0" hangingPunct="0"/>
            <a:endParaRPr lang="el-GR" sz="2000" b="1" i="1" dirty="0">
              <a:solidFill>
                <a:srgbClr val="002060"/>
              </a:solidFill>
              <a:latin typeface="Agency FB" pitchFamily="34" charset="0"/>
              <a:ea typeface="Times New Roman" pitchFamily="18" charset="0"/>
              <a:cs typeface="Arial" charset="0"/>
            </a:endParaRPr>
          </a:p>
        </p:txBody>
      </p:sp>
      <p:pic>
        <p:nvPicPr>
          <p:cNvPr id="8195" name="Picture 10" descr="A ALEX"/>
          <p:cNvPicPr>
            <a:picLocks noChangeAspect="1" noChangeArrowheads="1"/>
          </p:cNvPicPr>
          <p:nvPr/>
        </p:nvPicPr>
        <p:blipFill>
          <a:blip r:embed="rId2"/>
          <a:srcRect/>
          <a:stretch>
            <a:fillRect/>
          </a:stretch>
        </p:blipFill>
        <p:spPr bwMode="auto">
          <a:xfrm>
            <a:off x="228600" y="3962400"/>
            <a:ext cx="2879725" cy="2232025"/>
          </a:xfrm>
          <a:prstGeom prst="rect">
            <a:avLst/>
          </a:prstGeom>
          <a:noFill/>
          <a:ln w="9525">
            <a:noFill/>
            <a:miter lim="800000"/>
            <a:headEnd/>
            <a:tailEnd/>
          </a:ln>
        </p:spPr>
      </p:pic>
      <p:sp>
        <p:nvSpPr>
          <p:cNvPr id="8196" name="Rectangle 6"/>
          <p:cNvSpPr>
            <a:spLocks noChangeArrowheads="1"/>
          </p:cNvSpPr>
          <p:nvPr/>
        </p:nvSpPr>
        <p:spPr bwMode="auto">
          <a:xfrm>
            <a:off x="3200400" y="4495800"/>
            <a:ext cx="5943600" cy="2308324"/>
          </a:xfrm>
          <a:prstGeom prst="rect">
            <a:avLst/>
          </a:prstGeom>
          <a:noFill/>
          <a:ln w="9525">
            <a:noFill/>
            <a:miter lim="800000"/>
            <a:headEnd/>
            <a:tailEnd/>
          </a:ln>
        </p:spPr>
        <p:txBody>
          <a:bodyPr wrap="square" anchor="ctr">
            <a:spAutoFit/>
          </a:bodyPr>
          <a:lstStyle/>
          <a:p>
            <a:r>
              <a:rPr lang="el-GR" b="1" dirty="0">
                <a:solidFill>
                  <a:srgbClr val="002060"/>
                </a:solidFill>
                <a:effectLst>
                  <a:outerShdw blurRad="38100" dist="38100" dir="2700000" algn="tl">
                    <a:srgbClr val="000000">
                      <a:alpha val="43137"/>
                    </a:srgbClr>
                  </a:outerShdw>
                </a:effectLst>
                <a:latin typeface="Arial" charset="0"/>
                <a:cs typeface="Arial" charset="0"/>
              </a:rPr>
              <a:t>ΕΙΣΗΓΗΤΗΣ : </a:t>
            </a:r>
          </a:p>
          <a:p>
            <a:r>
              <a:rPr lang="el-GR" b="1" dirty="0">
                <a:solidFill>
                  <a:srgbClr val="002060"/>
                </a:solidFill>
                <a:effectLst>
                  <a:outerShdw blurRad="38100" dist="38100" dir="2700000" algn="tl">
                    <a:srgbClr val="000000">
                      <a:alpha val="43137"/>
                    </a:srgbClr>
                  </a:outerShdw>
                </a:effectLst>
                <a:latin typeface="Arial" charset="0"/>
                <a:ea typeface="Times New Roman" pitchFamily="18" charset="0"/>
                <a:cs typeface="Arial" charset="0"/>
              </a:rPr>
              <a:t>ΗΛΙΑΣ ΚΟΦΙΝΑΣ</a:t>
            </a:r>
            <a:endParaRPr lang="el-GR" b="1" dirty="0">
              <a:solidFill>
                <a:srgbClr val="002060"/>
              </a:solidFill>
              <a:effectLst>
                <a:outerShdw blurRad="38100" dist="38100" dir="2700000" algn="tl">
                  <a:srgbClr val="000000">
                    <a:alpha val="43137"/>
                  </a:srgbClr>
                </a:outerShdw>
              </a:effectLst>
              <a:latin typeface="Arial" charset="0"/>
              <a:cs typeface="Arial" charset="0"/>
            </a:endParaRPr>
          </a:p>
          <a:p>
            <a:pPr eaLnBrk="0" hangingPunct="0"/>
            <a:r>
              <a:rPr lang="el-GR" b="1" dirty="0">
                <a:solidFill>
                  <a:srgbClr val="002060"/>
                </a:solidFill>
                <a:effectLst>
                  <a:outerShdw blurRad="38100" dist="38100" dir="2700000" algn="tl">
                    <a:srgbClr val="000000">
                      <a:alpha val="43137"/>
                    </a:srgbClr>
                  </a:outerShdw>
                </a:effectLst>
                <a:latin typeface="Arial" charset="0"/>
                <a:cs typeface="Times New Roman" pitchFamily="18" charset="0"/>
              </a:rPr>
              <a:t>ΕΙΔΙΚΟΣ ΓΕΝΙΚΟΣ </a:t>
            </a:r>
            <a:r>
              <a:rPr lang="el-GR" b="1" dirty="0" smtClean="0">
                <a:solidFill>
                  <a:srgbClr val="002060"/>
                </a:solidFill>
                <a:effectLst>
                  <a:outerShdw blurRad="38100" dist="38100" dir="2700000" algn="tl">
                    <a:srgbClr val="000000">
                      <a:alpha val="43137"/>
                    </a:srgbClr>
                  </a:outerShdw>
                </a:effectLst>
                <a:latin typeface="Arial" charset="0"/>
                <a:cs typeface="Times New Roman" pitchFamily="18" charset="0"/>
              </a:rPr>
              <a:t>ΙΑΤΡΟΣ </a:t>
            </a:r>
            <a:endParaRPr lang="en-US" b="1" dirty="0" smtClean="0">
              <a:solidFill>
                <a:srgbClr val="002060"/>
              </a:solidFill>
              <a:effectLst>
                <a:outerShdw blurRad="38100" dist="38100" dir="2700000" algn="tl">
                  <a:srgbClr val="000000">
                    <a:alpha val="43137"/>
                  </a:srgbClr>
                </a:outerShdw>
              </a:effectLst>
              <a:latin typeface="Arial" charset="0"/>
              <a:cs typeface="Times New Roman" pitchFamily="18" charset="0"/>
            </a:endParaRPr>
          </a:p>
          <a:p>
            <a:pPr eaLnBrk="0" hangingPunct="0"/>
            <a:r>
              <a:rPr lang="el-GR" b="1" dirty="0" smtClean="0">
                <a:solidFill>
                  <a:srgbClr val="002060"/>
                </a:solidFill>
                <a:effectLst>
                  <a:outerShdw blurRad="38100" dist="38100" dir="2700000" algn="tl">
                    <a:srgbClr val="000000">
                      <a:alpha val="43137"/>
                    </a:srgbClr>
                  </a:outerShdw>
                </a:effectLst>
                <a:latin typeface="Arial" charset="0"/>
                <a:cs typeface="Times New Roman" pitchFamily="18" charset="0"/>
              </a:rPr>
              <a:t>ΑΝΤΙΠΡΟΕΔΡΟΣ ΓΕΝ.  ΝΟΣΟΚΟΜΕΙΟΥ ΚΟΡΙΝΘΟΥ</a:t>
            </a:r>
          </a:p>
          <a:p>
            <a:pPr eaLnBrk="0" hangingPunct="0"/>
            <a:r>
              <a:rPr lang="el-GR" b="1" dirty="0" smtClean="0">
                <a:solidFill>
                  <a:srgbClr val="002060"/>
                </a:solidFill>
                <a:effectLst>
                  <a:outerShdw blurRad="38100" dist="38100" dir="2700000" algn="tl">
                    <a:srgbClr val="000000">
                      <a:alpha val="43137"/>
                    </a:srgbClr>
                  </a:outerShdw>
                </a:effectLst>
                <a:latin typeface="Arial" charset="0"/>
                <a:cs typeface="Times New Roman" pitchFamily="18" charset="0"/>
              </a:rPr>
              <a:t>ΔΗΜΟΤΙΚΟΣ ΣΥΜΒΟΥΛΟΣ ΔΗΜΟΥ  ΛΟΥΤΡΑΚΙΟΥ – ΠΕΡΑΧΩΡΑΣ – ΑΓΙΩΝ ΘΕΟΔΩΡΩΝ</a:t>
            </a:r>
            <a:endParaRPr lang="el-GR" b="1" dirty="0">
              <a:solidFill>
                <a:srgbClr val="002060"/>
              </a:solidFill>
              <a:effectLst>
                <a:outerShdw blurRad="38100" dist="38100" dir="2700000" algn="tl">
                  <a:srgbClr val="000000">
                    <a:alpha val="43137"/>
                  </a:srgbClr>
                </a:outerShdw>
              </a:effectLst>
              <a:latin typeface="Arial" charset="0"/>
            </a:endParaRPr>
          </a:p>
          <a:p>
            <a:pPr eaLnBrk="0" hangingPunct="0"/>
            <a:r>
              <a:rPr lang="el-GR" i="1" dirty="0">
                <a:solidFill>
                  <a:srgbClr val="000080"/>
                </a:solidFill>
                <a:latin typeface="Arial" charset="0"/>
                <a:cs typeface="Times New Roman" pitchFamily="18" charset="0"/>
              </a:rPr>
              <a:t/>
            </a:r>
            <a:br>
              <a:rPr lang="el-GR" i="1" dirty="0">
                <a:solidFill>
                  <a:srgbClr val="000080"/>
                </a:solidFill>
                <a:latin typeface="Arial" charset="0"/>
                <a:cs typeface="Times New Roman" pitchFamily="18" charset="0"/>
              </a:rPr>
            </a:br>
            <a:endParaRPr lang="el-GR" dirty="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304800"/>
            <a:ext cx="8229600" cy="4876800"/>
          </a:xfrm>
        </p:spPr>
        <p:txBody>
          <a:bodyPr>
            <a:normAutofit fontScale="90000"/>
          </a:bodyPr>
          <a:lstStyle/>
          <a:p>
            <a:pPr eaLnBrk="1" hangingPunct="1">
              <a:defRPr/>
            </a:pPr>
            <a:r>
              <a:rPr lang="en-US" sz="2600" b="1" dirty="0" smtClean="0">
                <a:solidFill>
                  <a:srgbClr val="002060"/>
                </a:solidFill>
                <a:effectLst>
                  <a:outerShdw blurRad="38100" dist="38100" dir="2700000" algn="tl">
                    <a:srgbClr val="000000">
                      <a:alpha val="43137"/>
                    </a:srgbClr>
                  </a:outerShdw>
                </a:effectLst>
                <a:latin typeface="+mn-lt"/>
              </a:rPr>
              <a:t>     </a:t>
            </a:r>
            <a:br>
              <a:rPr lang="en-US" sz="2600" b="1" dirty="0" smtClean="0">
                <a:solidFill>
                  <a:srgbClr val="002060"/>
                </a:solidFill>
                <a:effectLst>
                  <a:outerShdw blurRad="38100" dist="38100" dir="2700000" algn="tl">
                    <a:srgbClr val="000000">
                      <a:alpha val="43137"/>
                    </a:srgbClr>
                  </a:outerShdw>
                </a:effectLst>
                <a:latin typeface="+mn-lt"/>
              </a:rPr>
            </a:br>
            <a:r>
              <a:rPr lang="en-US" sz="2600" b="1" dirty="0" smtClean="0">
                <a:solidFill>
                  <a:srgbClr val="002060"/>
                </a:solidFill>
                <a:effectLst>
                  <a:outerShdw blurRad="38100" dist="38100" dir="2700000" algn="tl">
                    <a:srgbClr val="000000">
                      <a:alpha val="43137"/>
                    </a:srgbClr>
                  </a:outerShdw>
                </a:effectLst>
                <a:latin typeface="+mn-lt"/>
              </a:rPr>
              <a:t>         </a:t>
            </a: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ΟΡΙΣΜΟΣ ΤΗΣ ΘΕΡΜΑΛΙΣΤΙΚΗΣ ΘΕΡΑΠΕΙΑΣ</a:t>
            </a: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l-GR" sz="2400" b="1" dirty="0" smtClean="0">
                <a:solidFill>
                  <a:srgbClr val="002060"/>
                </a:solidFill>
                <a:effectLst/>
                <a:latin typeface="Tahoma" pitchFamily="34" charset="0"/>
                <a:ea typeface="Tahoma" pitchFamily="34" charset="0"/>
                <a:cs typeface="Tahoma" pitchFamily="34" charset="0"/>
              </a:rPr>
              <a:t/>
            </a:r>
            <a:br>
              <a:rPr lang="el-GR" sz="2400" b="1" dirty="0" smtClean="0">
                <a:solidFill>
                  <a:srgbClr val="002060"/>
                </a:solidFill>
                <a:effectLst/>
                <a:latin typeface="Tahoma" pitchFamily="34" charset="0"/>
                <a:ea typeface="Tahoma" pitchFamily="34" charset="0"/>
                <a:cs typeface="Tahoma" pitchFamily="34" charset="0"/>
              </a:rPr>
            </a:br>
            <a:r>
              <a:rPr lang="en-US" sz="24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Είναι το σύνολο των ενεργειών και σχέσεων με</a:t>
            </a:r>
            <a:r>
              <a:rPr lang="en-US" sz="2600" b="1" dirty="0" smtClean="0">
                <a:solidFill>
                  <a:srgbClr val="002060"/>
                </a:solidFill>
                <a:effectLst/>
                <a:latin typeface="Tahoma" pitchFamily="34" charset="0"/>
                <a:ea typeface="Tahoma" pitchFamily="34" charset="0"/>
                <a:cs typeface="Tahoma" pitchFamily="34" charset="0"/>
              </a:rPr>
              <a:t/>
            </a:r>
            <a:br>
              <a:rPr lang="en-US" sz="2600" b="1" dirty="0" smtClean="0">
                <a:solidFill>
                  <a:srgbClr val="002060"/>
                </a:solidFill>
                <a:effectLst/>
                <a:latin typeface="Tahoma" pitchFamily="34" charset="0"/>
                <a:ea typeface="Tahoma" pitchFamily="34" charset="0"/>
                <a:cs typeface="Tahoma" pitchFamily="34" charset="0"/>
              </a:rPr>
            </a:br>
            <a:r>
              <a:rPr lang="en-US" sz="26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 </a:t>
            </a:r>
            <a:r>
              <a:rPr lang="en-US" sz="26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το Ιαματικό νερό, τα αέρια, τον πηλό και το </a:t>
            </a:r>
            <a:r>
              <a:rPr lang="en-US" sz="2600" b="1" dirty="0" smtClean="0">
                <a:solidFill>
                  <a:srgbClr val="002060"/>
                </a:solidFill>
                <a:effectLst/>
                <a:latin typeface="Tahoma" pitchFamily="34" charset="0"/>
                <a:ea typeface="Tahoma" pitchFamily="34" charset="0"/>
                <a:cs typeface="Tahoma" pitchFamily="34" charset="0"/>
              </a:rPr>
              <a:t/>
            </a:r>
            <a:br>
              <a:rPr lang="en-US" sz="2600" b="1" dirty="0" smtClean="0">
                <a:solidFill>
                  <a:srgbClr val="002060"/>
                </a:solidFill>
                <a:effectLst/>
                <a:latin typeface="Tahoma" pitchFamily="34" charset="0"/>
                <a:ea typeface="Tahoma" pitchFamily="34" charset="0"/>
                <a:cs typeface="Tahoma" pitchFamily="34" charset="0"/>
              </a:rPr>
            </a:br>
            <a:r>
              <a:rPr lang="en-US" sz="26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περιβάλλον που πραγματοποιούνται σε ένα</a:t>
            </a:r>
            <a:r>
              <a:rPr lang="en-US" sz="2600" b="1" dirty="0" smtClean="0">
                <a:solidFill>
                  <a:srgbClr val="002060"/>
                </a:solidFill>
                <a:effectLst/>
                <a:latin typeface="Tahoma" pitchFamily="34" charset="0"/>
                <a:ea typeface="Tahoma" pitchFamily="34" charset="0"/>
                <a:cs typeface="Tahoma" pitchFamily="34" charset="0"/>
              </a:rPr>
              <a:t/>
            </a:r>
            <a:br>
              <a:rPr lang="en-US" sz="2600" b="1" dirty="0" smtClean="0">
                <a:solidFill>
                  <a:srgbClr val="002060"/>
                </a:solidFill>
                <a:effectLst/>
                <a:latin typeface="Tahoma" pitchFamily="34" charset="0"/>
                <a:ea typeface="Tahoma" pitchFamily="34" charset="0"/>
                <a:cs typeface="Tahoma" pitchFamily="34" charset="0"/>
              </a:rPr>
            </a:br>
            <a:r>
              <a:rPr lang="en-US" sz="26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 </a:t>
            </a:r>
            <a:r>
              <a:rPr lang="el-GR" sz="2600" b="1" dirty="0" err="1" smtClean="0">
                <a:solidFill>
                  <a:srgbClr val="002060"/>
                </a:solidFill>
                <a:effectLst/>
                <a:latin typeface="Tahoma" pitchFamily="34" charset="0"/>
                <a:ea typeface="Tahoma" pitchFamily="34" charset="0"/>
                <a:cs typeface="Tahoma" pitchFamily="34" charset="0"/>
              </a:rPr>
              <a:t>Θερμαλιστικό</a:t>
            </a:r>
            <a:r>
              <a:rPr lang="el-GR" sz="2600" b="1" dirty="0" smtClean="0">
                <a:solidFill>
                  <a:srgbClr val="002060"/>
                </a:solidFill>
                <a:effectLst/>
                <a:latin typeface="Tahoma" pitchFamily="34" charset="0"/>
                <a:ea typeface="Tahoma" pitchFamily="34" charset="0"/>
                <a:cs typeface="Tahoma" pitchFamily="34" charset="0"/>
              </a:rPr>
              <a:t> Κέντρο με στόχο την ανθρώπινη</a:t>
            </a:r>
            <a:r>
              <a:rPr lang="en-US" sz="2600" b="1" dirty="0" smtClean="0">
                <a:solidFill>
                  <a:srgbClr val="002060"/>
                </a:solidFill>
                <a:effectLst/>
                <a:latin typeface="Tahoma" pitchFamily="34" charset="0"/>
                <a:ea typeface="Tahoma" pitchFamily="34" charset="0"/>
                <a:cs typeface="Tahoma" pitchFamily="34" charset="0"/>
              </a:rPr>
              <a:t/>
            </a:r>
            <a:br>
              <a:rPr lang="en-US" sz="2600" b="1" dirty="0" smtClean="0">
                <a:solidFill>
                  <a:srgbClr val="002060"/>
                </a:solidFill>
                <a:effectLst/>
                <a:latin typeface="Tahoma" pitchFamily="34" charset="0"/>
                <a:ea typeface="Tahoma" pitchFamily="34" charset="0"/>
                <a:cs typeface="Tahoma" pitchFamily="34" charset="0"/>
              </a:rPr>
            </a:br>
            <a:r>
              <a:rPr lang="en-US" sz="26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 σωματική, ψυχική, πνευματική υγεία και </a:t>
            </a:r>
            <a:r>
              <a:rPr lang="en-US" sz="2600" b="1" dirty="0" smtClean="0">
                <a:solidFill>
                  <a:srgbClr val="002060"/>
                </a:solidFill>
                <a:effectLst/>
                <a:latin typeface="Tahoma" pitchFamily="34" charset="0"/>
                <a:ea typeface="Tahoma" pitchFamily="34" charset="0"/>
                <a:cs typeface="Tahoma" pitchFamily="34" charset="0"/>
              </a:rPr>
              <a:t/>
            </a:r>
            <a:br>
              <a:rPr lang="en-US" sz="2600" b="1" dirty="0" smtClean="0">
                <a:solidFill>
                  <a:srgbClr val="002060"/>
                </a:solidFill>
                <a:effectLst/>
                <a:latin typeface="Tahoma" pitchFamily="34" charset="0"/>
                <a:ea typeface="Tahoma" pitchFamily="34" charset="0"/>
                <a:cs typeface="Tahoma" pitchFamily="34" charset="0"/>
              </a:rPr>
            </a:br>
            <a:r>
              <a:rPr lang="en-US" sz="26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ευεξία.</a:t>
            </a:r>
            <a:br>
              <a:rPr lang="el-GR" sz="2600" b="1" dirty="0" smtClean="0">
                <a:solidFill>
                  <a:srgbClr val="002060"/>
                </a:solidFill>
                <a:effectLst/>
                <a:latin typeface="Tahoma" pitchFamily="34" charset="0"/>
                <a:ea typeface="Tahoma" pitchFamily="34" charset="0"/>
                <a:cs typeface="Tahoma" pitchFamily="34" charset="0"/>
              </a:rPr>
            </a:br>
            <a:r>
              <a:rPr lang="el-GR" sz="2600" b="1" dirty="0" smtClean="0">
                <a:solidFill>
                  <a:srgbClr val="002060"/>
                </a:solidFill>
                <a:effectLst/>
                <a:latin typeface="Tahoma" pitchFamily="34" charset="0"/>
                <a:ea typeface="Tahoma" pitchFamily="34" charset="0"/>
                <a:cs typeface="Tahoma" pitchFamily="34" charset="0"/>
              </a:rPr>
              <a:t/>
            </a:r>
            <a:br>
              <a:rPr lang="el-GR" sz="2600" b="1" dirty="0" smtClean="0">
                <a:solidFill>
                  <a:srgbClr val="002060"/>
                </a:solidFill>
                <a:effectLst/>
                <a:latin typeface="Tahoma" pitchFamily="34" charset="0"/>
                <a:ea typeface="Tahoma" pitchFamily="34" charset="0"/>
                <a:cs typeface="Tahoma" pitchFamily="34" charset="0"/>
              </a:rPr>
            </a:br>
            <a:r>
              <a:rPr lang="en-US" sz="2600"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(Ζήσης Αγγελίδης 2008)</a:t>
            </a:r>
            <a:r>
              <a:rPr lang="el-GR" sz="2600" dirty="0" smtClean="0">
                <a:solidFill>
                  <a:schemeClr val="bg1"/>
                </a:solidFill>
                <a:effectLst/>
                <a:latin typeface="+mn-lt"/>
              </a:rPr>
              <a:t/>
            </a:r>
            <a:br>
              <a:rPr lang="el-GR" sz="2600" dirty="0" smtClean="0">
                <a:solidFill>
                  <a:schemeClr val="bg1"/>
                </a:solidFill>
                <a:effectLst/>
                <a:latin typeface="+mn-lt"/>
              </a:rPr>
            </a:br>
            <a:r>
              <a:rPr lang="el-GR" sz="1800" dirty="0" smtClean="0">
                <a:solidFill>
                  <a:schemeClr val="bg1"/>
                </a:solidFill>
              </a:rPr>
              <a:t/>
            </a:r>
            <a:br>
              <a:rPr lang="el-GR" sz="1800" dirty="0" smtClean="0">
                <a:solidFill>
                  <a:schemeClr val="bg1"/>
                </a:solidFill>
              </a:rPr>
            </a:br>
            <a:r>
              <a:rPr lang="el-GR" sz="1800" dirty="0" smtClean="0">
                <a:solidFill>
                  <a:schemeClr val="bg1"/>
                </a:solidFill>
                <a:effectLst/>
              </a:rPr>
              <a:t/>
            </a:r>
            <a:br>
              <a:rPr lang="el-GR" sz="1800" dirty="0" smtClean="0">
                <a:solidFill>
                  <a:schemeClr val="bg1"/>
                </a:solidFill>
                <a:effectLst/>
              </a:rPr>
            </a:br>
            <a:endParaRPr lang="el-GR" sz="18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09600"/>
            <a:ext cx="8229600" cy="762000"/>
          </a:xfrm>
        </p:spPr>
        <p:txBody>
          <a:bodyPr>
            <a:normAutofit fontScale="90000"/>
          </a:bodyPr>
          <a:lstStyle/>
          <a:p>
            <a:pPr algn="ctr" eaLnBrk="1" hangingPunct="1"/>
            <a:r>
              <a:rPr lang="el-GR" sz="2800" b="1" dirty="0" smtClean="0">
                <a:solidFill>
                  <a:schemeClr val="bg1"/>
                </a:solidFill>
                <a:effectLst/>
              </a:rPr>
              <a:t/>
            </a:r>
            <a:br>
              <a:rPr lang="el-GR" sz="2800" b="1" dirty="0" smtClean="0">
                <a:solidFill>
                  <a:schemeClr val="bg1"/>
                </a:solidFill>
                <a:effectLst/>
              </a:rPr>
            </a:br>
            <a:r>
              <a:rPr lang="en-US" sz="2800" b="1" dirty="0" smtClean="0">
                <a:solidFill>
                  <a:schemeClr val="bg1"/>
                </a:solidFill>
                <a:effectLst/>
              </a:rPr>
              <a:t/>
            </a:r>
            <a:br>
              <a:rPr lang="en-US" sz="2800" b="1" dirty="0" smtClean="0">
                <a:solidFill>
                  <a:schemeClr val="bg1"/>
                </a:solidFill>
                <a:effectLst/>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ΚΟΙΝΟΤΙΚΗ ΟΔΗΓΙΑ</a:t>
            </a:r>
            <a:b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95236" name="Rectangle 4"/>
          <p:cNvSpPr>
            <a:spLocks noGrp="1" noChangeArrowheads="1"/>
          </p:cNvSpPr>
          <p:nvPr>
            <p:ph type="body" sz="half" idx="2"/>
          </p:nvPr>
        </p:nvSpPr>
        <p:spPr>
          <a:xfrm>
            <a:off x="381000" y="1219200"/>
            <a:ext cx="8229600" cy="4953000"/>
          </a:xfrm>
        </p:spPr>
        <p:txBody>
          <a:bodyPr/>
          <a:lstStyle/>
          <a:p>
            <a:pPr eaLnBrk="1" hangingPunct="1">
              <a:lnSpc>
                <a:spcPct val="90000"/>
              </a:lnSpc>
              <a:buFont typeface="Wingdings" pitchFamily="2" charset="2"/>
              <a:buChar char="q"/>
              <a:defRPr/>
            </a:pPr>
            <a:endParaRPr lang="en-US" sz="2000" dirty="0" smtClean="0">
              <a:solidFill>
                <a:schemeClr val="bg2"/>
              </a:solidFill>
              <a:effectLst/>
            </a:endParaRPr>
          </a:p>
          <a:p>
            <a:pPr eaLnBrk="1" hangingPunct="1">
              <a:lnSpc>
                <a:spcPct val="90000"/>
              </a:lnSpc>
              <a:buFont typeface="Wingdings" pitchFamily="2" charset="2"/>
              <a:buChar char="q"/>
              <a:defRPr/>
            </a:pPr>
            <a:r>
              <a:rPr lang="el-GR" sz="2000" dirty="0" smtClean="0">
                <a:solidFill>
                  <a:schemeClr val="bg2"/>
                </a:solidFill>
                <a:effectLst/>
              </a:rPr>
              <a:t> </a:t>
            </a:r>
            <a:r>
              <a:rPr lang="el-GR" sz="2600" b="1" dirty="0" smtClean="0">
                <a:solidFill>
                  <a:srgbClr val="002060"/>
                </a:solidFill>
                <a:effectLst/>
                <a:latin typeface="Tahoma" pitchFamily="34" charset="0"/>
                <a:ea typeface="Tahoma" pitchFamily="34" charset="0"/>
                <a:cs typeface="Tahoma" pitchFamily="34" charset="0"/>
              </a:rPr>
              <a:t>1</a:t>
            </a:r>
            <a:r>
              <a:rPr lang="el-GR" sz="2600" b="1" baseline="30000" dirty="0" smtClean="0">
                <a:solidFill>
                  <a:srgbClr val="002060"/>
                </a:solidFill>
                <a:effectLst/>
                <a:latin typeface="Tahoma" pitchFamily="34" charset="0"/>
                <a:ea typeface="Tahoma" pitchFamily="34" charset="0"/>
                <a:cs typeface="Tahoma" pitchFamily="34" charset="0"/>
              </a:rPr>
              <a:t>η</a:t>
            </a:r>
            <a:r>
              <a:rPr lang="el-GR" sz="2600" b="1" dirty="0" smtClean="0">
                <a:solidFill>
                  <a:srgbClr val="002060"/>
                </a:solidFill>
                <a:effectLst/>
                <a:latin typeface="Tahoma" pitchFamily="34" charset="0"/>
                <a:ea typeface="Tahoma" pitchFamily="34" charset="0"/>
                <a:cs typeface="Tahoma" pitchFamily="34" charset="0"/>
              </a:rPr>
              <a:t> νομολογία 123/2006 </a:t>
            </a:r>
          </a:p>
          <a:p>
            <a:pPr eaLnBrk="1" hangingPunct="1">
              <a:lnSpc>
                <a:spcPct val="90000"/>
              </a:lnSpc>
              <a:buFont typeface="Wingdings" pitchFamily="2" charset="2"/>
              <a:buNone/>
              <a:defRPr/>
            </a:pPr>
            <a:r>
              <a:rPr lang="el-GR" sz="2600" b="1" dirty="0" smtClean="0">
                <a:solidFill>
                  <a:srgbClr val="002060"/>
                </a:solidFill>
                <a:effectLst/>
                <a:latin typeface="Tahoma" pitchFamily="34" charset="0"/>
                <a:ea typeface="Tahoma" pitchFamily="34" charset="0"/>
                <a:cs typeface="Tahoma" pitchFamily="34" charset="0"/>
              </a:rPr>
              <a:t>   Διασυνοριακή υγειονομική  περίθαλψη</a:t>
            </a:r>
          </a:p>
          <a:p>
            <a:pPr eaLnBrk="1" hangingPunct="1">
              <a:lnSpc>
                <a:spcPct val="90000"/>
              </a:lnSpc>
              <a:buFont typeface="Wingdings" pitchFamily="2" charset="2"/>
              <a:buNone/>
              <a:defRPr/>
            </a:pPr>
            <a:endParaRPr lang="el-GR" sz="2600" b="1" dirty="0" smtClean="0">
              <a:solidFill>
                <a:srgbClr val="002060"/>
              </a:solidFill>
              <a:effectLst/>
              <a:latin typeface="Tahoma" pitchFamily="34" charset="0"/>
              <a:ea typeface="Tahoma" pitchFamily="34" charset="0"/>
              <a:cs typeface="Tahoma" pitchFamily="34" charset="0"/>
            </a:endParaRPr>
          </a:p>
          <a:p>
            <a:pPr eaLnBrk="1" hangingPunct="1">
              <a:lnSpc>
                <a:spcPct val="90000"/>
              </a:lnSpc>
              <a:buFont typeface="Wingdings" pitchFamily="2" charset="2"/>
              <a:buChar char="q"/>
              <a:defRPr/>
            </a:pPr>
            <a:r>
              <a:rPr lang="el-GR" sz="2600" b="1" dirty="0" smtClean="0">
                <a:solidFill>
                  <a:srgbClr val="002060"/>
                </a:solidFill>
                <a:effectLst/>
                <a:latin typeface="Tahoma" pitchFamily="34" charset="0"/>
                <a:ea typeface="Tahoma" pitchFamily="34" charset="0"/>
                <a:cs typeface="Tahoma" pitchFamily="34" charset="0"/>
              </a:rPr>
              <a:t>2</a:t>
            </a:r>
            <a:r>
              <a:rPr lang="el-GR" sz="2600" b="1" baseline="30000" dirty="0" smtClean="0">
                <a:solidFill>
                  <a:srgbClr val="002060"/>
                </a:solidFill>
                <a:effectLst/>
                <a:latin typeface="Tahoma" pitchFamily="34" charset="0"/>
                <a:ea typeface="Tahoma" pitchFamily="34" charset="0"/>
                <a:cs typeface="Tahoma" pitchFamily="34" charset="0"/>
              </a:rPr>
              <a:t>η</a:t>
            </a:r>
            <a:r>
              <a:rPr lang="el-GR" sz="2600" b="1" dirty="0" smtClean="0">
                <a:solidFill>
                  <a:srgbClr val="002060"/>
                </a:solidFill>
                <a:effectLst/>
                <a:latin typeface="Tahoma" pitchFamily="34" charset="0"/>
                <a:ea typeface="Tahoma" pitchFamily="34" charset="0"/>
                <a:cs typeface="Tahoma" pitchFamily="34" charset="0"/>
              </a:rPr>
              <a:t> νομολογία 9.3.2011 και τελική νομολογία 24/2011</a:t>
            </a:r>
          </a:p>
          <a:p>
            <a:pPr eaLnBrk="1" hangingPunct="1">
              <a:lnSpc>
                <a:spcPct val="90000"/>
              </a:lnSpc>
              <a:buFont typeface="Wingdings" pitchFamily="2" charset="2"/>
              <a:buNone/>
              <a:defRPr/>
            </a:pPr>
            <a:r>
              <a:rPr lang="el-GR" sz="2600" b="1" dirty="0" smtClean="0">
                <a:solidFill>
                  <a:srgbClr val="002060"/>
                </a:solidFill>
                <a:effectLst/>
                <a:latin typeface="Tahoma" pitchFamily="34" charset="0"/>
                <a:ea typeface="Tahoma" pitchFamily="34" charset="0"/>
                <a:cs typeface="Tahoma" pitchFamily="34" charset="0"/>
              </a:rPr>
              <a:t>    δημοσιεύτηκε στην εφημερίδα της  Ευρωπαϊκής Ένωσης 4.9.2011 και κάλεσε τα μέλη της Ευρωπαϊκής ένωσης μέχρι τις 25.10.2013 γα πλήρη εναρμόνιση.</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228600" y="428625"/>
            <a:ext cx="8686800" cy="5724644"/>
          </a:xfrm>
          <a:prstGeom prst="rect">
            <a:avLst/>
          </a:prstGeom>
          <a:noFill/>
          <a:ln w="9525" algn="ctr">
            <a:noFill/>
            <a:miter lim="800000"/>
            <a:headEnd/>
            <a:tailEnd/>
          </a:ln>
        </p:spPr>
        <p:txBody>
          <a:bodyPr anchor="ctr">
            <a:spAutoFit/>
          </a:bodyPr>
          <a:lstStyle/>
          <a:p>
            <a:pPr algn="just">
              <a:tabLst>
                <a:tab pos="276225" algn="l"/>
              </a:tabLst>
            </a:pPr>
            <a:endParaRPr lang="en-US" sz="2600" b="1" dirty="0" smtClean="0">
              <a:solidFill>
                <a:srgbClr val="002060"/>
              </a:solidFill>
              <a:effectLst>
                <a:outerShdw blurRad="38100" dist="38100" dir="2700000" algn="tl">
                  <a:srgbClr val="000000">
                    <a:alpha val="43137"/>
                  </a:srgbClr>
                </a:outerShdw>
              </a:effectLst>
            </a:endParaRPr>
          </a:p>
          <a:p>
            <a:pPr algn="just">
              <a:tabLst>
                <a:tab pos="276225" algn="l"/>
              </a:tabLst>
            </a:pPr>
            <a:endParaRPr lang="en-US" sz="2600" b="1" dirty="0" smtClean="0">
              <a:solidFill>
                <a:srgbClr val="002060"/>
              </a:solidFill>
              <a:effectLst>
                <a:outerShdw blurRad="38100" dist="38100" dir="2700000" algn="tl">
                  <a:srgbClr val="000000">
                    <a:alpha val="43137"/>
                  </a:srgbClr>
                </a:outerShdw>
              </a:effectLst>
            </a:endParaRPr>
          </a:p>
          <a:p>
            <a:pPr algn="just">
              <a:tabLst>
                <a:tab pos="276225" algn="l"/>
              </a:tabLst>
            </a:pPr>
            <a:r>
              <a:rPr lang="el-GR" sz="2600" b="1" dirty="0" smtClean="0">
                <a:solidFill>
                  <a:srgbClr val="002060"/>
                </a:solidFill>
                <a:effectLst>
                  <a:outerShdw blurRad="38100" dist="38100" dir="2700000" algn="tl">
                    <a:srgbClr val="000000">
                      <a:alpha val="43137"/>
                    </a:srgbClr>
                  </a:outerShdw>
                </a:effectLst>
              </a:rPr>
              <a:t>Ο Νόμος της Ευρωπαϊκής Ένωσης 24/2011 θέτει τελικά δύο παραμέτρους:</a:t>
            </a:r>
          </a:p>
          <a:p>
            <a:pPr algn="just">
              <a:tabLst>
                <a:tab pos="276225" algn="l"/>
              </a:tabLst>
            </a:pPr>
            <a:endParaRPr lang="el-GR" sz="2000" b="1" dirty="0" smtClean="0">
              <a:solidFill>
                <a:srgbClr val="002060"/>
              </a:solidFill>
            </a:endParaRPr>
          </a:p>
          <a:p>
            <a:pPr marL="457200" indent="-457200" algn="just">
              <a:buFont typeface="+mj-lt"/>
              <a:buAutoNum type="arabicPeriod"/>
              <a:tabLst>
                <a:tab pos="276225" algn="l"/>
              </a:tabLst>
            </a:pPr>
            <a:r>
              <a:rPr lang="el-GR" sz="2600" b="1" dirty="0" smtClean="0">
                <a:solidFill>
                  <a:srgbClr val="002060"/>
                </a:solidFill>
              </a:rPr>
              <a:t>Για πρώτη φορά η Ευρωπαϊκή Ένωση αναγνωρίζει τη θεραπεία της πρόληψης και αποκατάστασης με τη χρήση Ιαματικών πόρων</a:t>
            </a:r>
          </a:p>
          <a:p>
            <a:pPr marL="457200" indent="-457200" algn="just">
              <a:buFont typeface="+mj-lt"/>
              <a:buAutoNum type="arabicPeriod"/>
              <a:tabLst>
                <a:tab pos="276225" algn="l"/>
              </a:tabLst>
            </a:pPr>
            <a:r>
              <a:rPr lang="el-GR" sz="2600" b="1" dirty="0" smtClean="0">
                <a:solidFill>
                  <a:srgbClr val="002060"/>
                </a:solidFill>
              </a:rPr>
              <a:t>Δυνατότητα των πολιτών της Ευρωπαϊκής Ένωσης να επισκέπτονται χώρους </a:t>
            </a:r>
            <a:r>
              <a:rPr lang="el-GR" sz="2600" b="1" dirty="0" err="1" smtClean="0">
                <a:solidFill>
                  <a:srgbClr val="002060"/>
                </a:solidFill>
              </a:rPr>
              <a:t>Θερμαλιστικούς</a:t>
            </a:r>
            <a:r>
              <a:rPr lang="el-GR" sz="2600" b="1" dirty="0" smtClean="0">
                <a:solidFill>
                  <a:srgbClr val="002060"/>
                </a:solidFill>
              </a:rPr>
              <a:t> μακριά από τα δικά τους σύνορα.</a:t>
            </a:r>
          </a:p>
          <a:p>
            <a:pPr>
              <a:tabLst>
                <a:tab pos="276225" algn="l"/>
              </a:tabLst>
            </a:pPr>
            <a:endParaRPr lang="el-GR" sz="2000" dirty="0">
              <a:solidFill>
                <a:schemeClr val="bg1"/>
              </a:solidFill>
            </a:endParaRPr>
          </a:p>
          <a:p>
            <a:pPr>
              <a:tabLst>
                <a:tab pos="276225" algn="l"/>
              </a:tabLst>
            </a:pPr>
            <a:endParaRPr lang="el-GR" sz="2000" dirty="0">
              <a:solidFill>
                <a:schemeClr val="bg1"/>
              </a:solidFill>
            </a:endParaRPr>
          </a:p>
          <a:p>
            <a:pPr algn="ctr">
              <a:tabLst>
                <a:tab pos="276225" algn="l"/>
              </a:tabLst>
            </a:pPr>
            <a:endParaRPr lang="el-GR" sz="20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idx="1"/>
          </p:nvPr>
        </p:nvSpPr>
        <p:spPr>
          <a:xfrm>
            <a:off x="228600" y="304800"/>
            <a:ext cx="8686800" cy="6248400"/>
          </a:xfrm>
          <a:noFill/>
          <a:ln/>
        </p:spPr>
        <p:txBody>
          <a:bodyPr/>
          <a:lstStyle/>
          <a:p>
            <a:pPr>
              <a:buFont typeface="Wingdings" pitchFamily="2" charset="2"/>
              <a:buNone/>
            </a:pPr>
            <a:endParaRPr lang="el-GR" sz="700" b="1" dirty="0" smtClean="0">
              <a:solidFill>
                <a:schemeClr val="bg1"/>
              </a:solidFill>
              <a:effectLst/>
            </a:endParaRPr>
          </a:p>
          <a:p>
            <a:pPr>
              <a:buFont typeface="Wingdings" pitchFamily="2" charset="2"/>
              <a:buNone/>
            </a:pPr>
            <a:r>
              <a:rPr lang="el-GR" sz="2400" b="1" dirty="0" smtClean="0">
                <a:solidFill>
                  <a:srgbClr val="002060"/>
                </a:solidFill>
                <a:effectLst/>
                <a:latin typeface="Tahoma" pitchFamily="34" charset="0"/>
                <a:ea typeface="Tahoma" pitchFamily="34" charset="0"/>
                <a:cs typeface="Tahoma" pitchFamily="34" charset="0"/>
              </a:rPr>
              <a:t>   </a:t>
            </a:r>
            <a:r>
              <a:rPr lang="en-US" sz="2400" b="1" dirty="0" smtClean="0">
                <a:solidFill>
                  <a:srgbClr val="002060"/>
                </a:solidFill>
                <a:effectLst/>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Στην Ιταλία οι </a:t>
            </a:r>
            <a:r>
              <a:rPr lang="el-GR" sz="2300" b="1" dirty="0" err="1" smtClean="0">
                <a:solidFill>
                  <a:srgbClr val="002060"/>
                </a:solidFill>
                <a:effectLst/>
                <a:latin typeface="Tahoma" pitchFamily="34" charset="0"/>
                <a:ea typeface="Tahoma" pitchFamily="34" charset="0"/>
                <a:cs typeface="Tahoma" pitchFamily="34" charset="0"/>
              </a:rPr>
              <a:t>Θερμαλιστικές</a:t>
            </a:r>
            <a:r>
              <a:rPr lang="el-GR" sz="2300" b="1" dirty="0" smtClean="0">
                <a:solidFill>
                  <a:srgbClr val="002060"/>
                </a:solidFill>
                <a:effectLst/>
                <a:latin typeface="Tahoma" pitchFamily="34" charset="0"/>
                <a:ea typeface="Tahoma" pitchFamily="34" charset="0"/>
                <a:cs typeface="Tahoma" pitchFamily="34" charset="0"/>
              </a:rPr>
              <a:t> θεραπείες</a:t>
            </a:r>
            <a:endParaRPr lang="en-US" sz="2300" b="1" dirty="0" smtClean="0">
              <a:solidFill>
                <a:srgbClr val="002060"/>
              </a:solidFill>
              <a:effectLst/>
              <a:latin typeface="Tahoma" pitchFamily="34" charset="0"/>
              <a:ea typeface="Tahoma" pitchFamily="34" charset="0"/>
              <a:cs typeface="Tahoma" pitchFamily="34" charset="0"/>
            </a:endParaRPr>
          </a:p>
          <a:p>
            <a:pPr>
              <a:buFont typeface="Wingdings" pitchFamily="2" charset="2"/>
              <a:buNone/>
            </a:pPr>
            <a:r>
              <a:rPr lang="en-US" sz="2300" b="1" dirty="0" smtClean="0">
                <a:solidFill>
                  <a:srgbClr val="002060"/>
                </a:solidFill>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 </a:t>
            </a:r>
            <a:r>
              <a:rPr lang="en-US" sz="2300" b="1" dirty="0" smtClean="0">
                <a:solidFill>
                  <a:srgbClr val="002060"/>
                </a:solidFill>
                <a:effectLst/>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αποτελούν μέρος του Εθνικού Συστήματος</a:t>
            </a:r>
            <a:endParaRPr lang="en-US" sz="2300" b="1" dirty="0" smtClean="0">
              <a:solidFill>
                <a:srgbClr val="002060"/>
              </a:solidFill>
              <a:effectLst/>
              <a:latin typeface="Tahoma" pitchFamily="34" charset="0"/>
              <a:ea typeface="Tahoma" pitchFamily="34" charset="0"/>
              <a:cs typeface="Tahoma" pitchFamily="34" charset="0"/>
            </a:endParaRPr>
          </a:p>
          <a:p>
            <a:pPr>
              <a:buFont typeface="Wingdings" pitchFamily="2" charset="2"/>
              <a:buNone/>
            </a:pPr>
            <a:r>
              <a:rPr lang="en-US" sz="2300" b="1" dirty="0" smtClean="0">
                <a:solidFill>
                  <a:srgbClr val="002060"/>
                </a:solidFill>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 Υγείας.</a:t>
            </a:r>
          </a:p>
          <a:p>
            <a:pPr>
              <a:buFont typeface="Wingdings" pitchFamily="2" charset="2"/>
              <a:buNone/>
            </a:pPr>
            <a:r>
              <a:rPr lang="el-GR" sz="2300" b="1" dirty="0" smtClean="0">
                <a:solidFill>
                  <a:srgbClr val="002060"/>
                </a:solidFill>
                <a:effectLst/>
                <a:latin typeface="Tahoma" pitchFamily="34" charset="0"/>
                <a:ea typeface="Tahoma" pitchFamily="34" charset="0"/>
                <a:cs typeface="Tahoma" pitchFamily="34" charset="0"/>
              </a:rPr>
              <a:t>    Συγκεκριμένη νομοθεσία από το Υπουργείο</a:t>
            </a:r>
            <a:endParaRPr lang="en-US" sz="2300" b="1" dirty="0" smtClean="0">
              <a:solidFill>
                <a:srgbClr val="002060"/>
              </a:solidFill>
              <a:effectLst/>
              <a:latin typeface="Tahoma" pitchFamily="34" charset="0"/>
              <a:ea typeface="Tahoma" pitchFamily="34" charset="0"/>
              <a:cs typeface="Tahoma" pitchFamily="34" charset="0"/>
            </a:endParaRPr>
          </a:p>
          <a:p>
            <a:pPr>
              <a:buFont typeface="Wingdings" pitchFamily="2" charset="2"/>
              <a:buNone/>
            </a:pPr>
            <a:r>
              <a:rPr lang="en-US" sz="2300" b="1" dirty="0" smtClean="0">
                <a:solidFill>
                  <a:srgbClr val="002060"/>
                </a:solidFill>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 </a:t>
            </a:r>
            <a:r>
              <a:rPr lang="el-GR" sz="2300" b="1" dirty="0" err="1" smtClean="0">
                <a:solidFill>
                  <a:srgbClr val="002060"/>
                </a:solidFill>
                <a:effectLst/>
                <a:latin typeface="Tahoma" pitchFamily="34" charset="0"/>
                <a:ea typeface="Tahoma" pitchFamily="34" charset="0"/>
                <a:cs typeface="Tahoma" pitchFamily="34" charset="0"/>
              </a:rPr>
              <a:t>Υγείας:οι</a:t>
            </a:r>
            <a:r>
              <a:rPr lang="el-GR" sz="2300" b="1" dirty="0" smtClean="0">
                <a:solidFill>
                  <a:srgbClr val="002060"/>
                </a:solidFill>
                <a:effectLst/>
                <a:latin typeface="Tahoma" pitchFamily="34" charset="0"/>
                <a:ea typeface="Tahoma" pitchFamily="34" charset="0"/>
                <a:cs typeface="Tahoma" pitchFamily="34" charset="0"/>
              </a:rPr>
              <a:t> ασφαλισμένοι λαμβάνουν από τον</a:t>
            </a:r>
            <a:endParaRPr lang="en-US" sz="2300" b="1" dirty="0" smtClean="0">
              <a:solidFill>
                <a:srgbClr val="002060"/>
              </a:solidFill>
              <a:effectLst/>
              <a:latin typeface="Tahoma" pitchFamily="34" charset="0"/>
              <a:ea typeface="Tahoma" pitchFamily="34" charset="0"/>
              <a:cs typeface="Tahoma" pitchFamily="34" charset="0"/>
            </a:endParaRPr>
          </a:p>
          <a:p>
            <a:pPr>
              <a:buFont typeface="Wingdings" pitchFamily="2" charset="2"/>
              <a:buNone/>
            </a:pPr>
            <a:r>
              <a:rPr lang="en-US" sz="2300" b="1" dirty="0" smtClean="0">
                <a:solidFill>
                  <a:srgbClr val="002060"/>
                </a:solidFill>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 θεράποντα</a:t>
            </a:r>
            <a:r>
              <a:rPr lang="en-US" sz="2300" b="1" dirty="0" smtClean="0">
                <a:solidFill>
                  <a:srgbClr val="002060"/>
                </a:solidFill>
                <a:effectLst/>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Ιατρό το παραπεμπτικό με</a:t>
            </a:r>
            <a:endParaRPr lang="en-US" sz="2300" b="1" dirty="0" smtClean="0">
              <a:solidFill>
                <a:srgbClr val="002060"/>
              </a:solidFill>
              <a:effectLst/>
              <a:latin typeface="Tahoma" pitchFamily="34" charset="0"/>
              <a:ea typeface="Tahoma" pitchFamily="34" charset="0"/>
              <a:cs typeface="Tahoma" pitchFamily="34" charset="0"/>
            </a:endParaRPr>
          </a:p>
          <a:p>
            <a:pPr>
              <a:buFont typeface="Wingdings" pitchFamily="2" charset="2"/>
              <a:buNone/>
            </a:pPr>
            <a:r>
              <a:rPr lang="en-US" sz="2300" b="1" dirty="0" smtClean="0">
                <a:solidFill>
                  <a:srgbClr val="002060"/>
                </a:solidFill>
                <a:latin typeface="Tahoma" pitchFamily="34" charset="0"/>
                <a:ea typeface="Tahoma" pitchFamily="34" charset="0"/>
                <a:cs typeface="Tahoma" pitchFamily="34" charset="0"/>
              </a:rPr>
              <a:t>   </a:t>
            </a:r>
            <a:r>
              <a:rPr lang="el-GR" sz="2300" b="1" dirty="0" smtClean="0">
                <a:solidFill>
                  <a:srgbClr val="002060"/>
                </a:solidFill>
                <a:effectLst/>
                <a:latin typeface="Tahoma" pitchFamily="34" charset="0"/>
                <a:ea typeface="Tahoma" pitchFamily="34" charset="0"/>
                <a:cs typeface="Tahoma" pitchFamily="34" charset="0"/>
              </a:rPr>
              <a:t> αναγραφή της πάθησης για να προσέλθουν στο </a:t>
            </a:r>
            <a:r>
              <a:rPr lang="el-GR" sz="2300" b="1" dirty="0" err="1" smtClean="0">
                <a:solidFill>
                  <a:srgbClr val="002060"/>
                </a:solidFill>
                <a:effectLst/>
                <a:latin typeface="Tahoma" pitchFamily="34" charset="0"/>
                <a:ea typeface="Tahoma" pitchFamily="34" charset="0"/>
                <a:cs typeface="Tahoma" pitchFamily="34" charset="0"/>
              </a:rPr>
              <a:t>Θερμαλιστικό</a:t>
            </a:r>
            <a:r>
              <a:rPr lang="el-GR" sz="2300" b="1" dirty="0" smtClean="0">
                <a:solidFill>
                  <a:srgbClr val="002060"/>
                </a:solidFill>
                <a:effectLst/>
                <a:latin typeface="Tahoma" pitchFamily="34" charset="0"/>
                <a:ea typeface="Tahoma" pitchFamily="34" charset="0"/>
                <a:cs typeface="Tahoma" pitchFamily="34" charset="0"/>
              </a:rPr>
              <a:t> Κέντρο.</a:t>
            </a:r>
          </a:p>
          <a:p>
            <a:pPr>
              <a:buFont typeface="Wingdings" pitchFamily="2" charset="2"/>
              <a:buNone/>
            </a:pPr>
            <a:r>
              <a:rPr lang="el-GR" sz="2300" b="1" dirty="0" smtClean="0">
                <a:solidFill>
                  <a:srgbClr val="002060"/>
                </a:solidFill>
                <a:effectLst/>
                <a:latin typeface="Tahoma" pitchFamily="34" charset="0"/>
                <a:ea typeface="Tahoma" pitchFamily="34" charset="0"/>
                <a:cs typeface="Tahoma" pitchFamily="34" charset="0"/>
              </a:rPr>
              <a:t>    - Νομολογία από το 2013.</a:t>
            </a:r>
          </a:p>
        </p:txBody>
      </p:sp>
      <p:pic>
        <p:nvPicPr>
          <p:cNvPr id="3" name="Picture 6" descr="iatreio_pentaplatanou_3"/>
          <p:cNvPicPr>
            <a:picLocks noChangeAspect="1" noChangeArrowheads="1"/>
          </p:cNvPicPr>
          <p:nvPr/>
        </p:nvPicPr>
        <p:blipFill>
          <a:blip r:embed="rId2"/>
          <a:srcRect/>
          <a:stretch>
            <a:fillRect/>
          </a:stretch>
        </p:blipFill>
        <p:spPr bwMode="auto">
          <a:xfrm>
            <a:off x="2667000" y="4343400"/>
            <a:ext cx="3200400" cy="22402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8600" y="152400"/>
            <a:ext cx="8610600" cy="6463308"/>
          </a:xfrm>
          <a:prstGeom prst="rect">
            <a:avLst/>
          </a:prstGeom>
          <a:noFill/>
          <a:ln w="9525">
            <a:noFill/>
            <a:miter lim="800000"/>
            <a:headEnd/>
            <a:tailEnd/>
          </a:ln>
        </p:spPr>
        <p:txBody>
          <a:bodyPr wrap="square">
            <a:spAutoFit/>
          </a:bodyPr>
          <a:lstStyle/>
          <a:p>
            <a:pPr algn="just"/>
            <a:endParaRPr lang="en-US" sz="2200" b="1" dirty="0" smtClean="0">
              <a:solidFill>
                <a:srgbClr val="000066"/>
              </a:solidFill>
              <a:effectLst>
                <a:outerShdw blurRad="38100" dist="38100" dir="2700000" algn="tl">
                  <a:srgbClr val="000000">
                    <a:alpha val="43137"/>
                  </a:srgbClr>
                </a:outerShdw>
              </a:effectLst>
              <a:cs typeface="Arial" charset="0"/>
            </a:endParaRPr>
          </a:p>
          <a:p>
            <a:pPr algn="just"/>
            <a:r>
              <a:rPr lang="el-GR" sz="2200" b="1" dirty="0" smtClean="0">
                <a:solidFill>
                  <a:srgbClr val="000066"/>
                </a:solidFill>
                <a:effectLst>
                  <a:outerShdw blurRad="38100" dist="38100" dir="2700000" algn="tl">
                    <a:srgbClr val="000000">
                      <a:alpha val="43137"/>
                    </a:srgbClr>
                  </a:outerShdw>
                </a:effectLst>
                <a:cs typeface="Arial" charset="0"/>
              </a:rPr>
              <a:t>ΙΤΑΛΙΚΗ</a:t>
            </a:r>
            <a:r>
              <a:rPr lang="it-IT" sz="2200" b="1" dirty="0" smtClean="0">
                <a:solidFill>
                  <a:srgbClr val="000066"/>
                </a:solidFill>
                <a:effectLst>
                  <a:outerShdw blurRad="38100" dist="38100" dir="2700000" algn="tl">
                    <a:srgbClr val="000000">
                      <a:alpha val="43137"/>
                    </a:srgbClr>
                  </a:outerShdw>
                </a:effectLst>
                <a:cs typeface="Arial" charset="0"/>
              </a:rPr>
              <a:t> </a:t>
            </a:r>
            <a:r>
              <a:rPr lang="el-GR" sz="2200" b="1" dirty="0">
                <a:solidFill>
                  <a:srgbClr val="000066"/>
                </a:solidFill>
                <a:effectLst>
                  <a:outerShdw blurRad="38100" dist="38100" dir="2700000" algn="tl">
                    <a:srgbClr val="000000">
                      <a:alpha val="43137"/>
                    </a:srgbClr>
                  </a:outerShdw>
                </a:effectLst>
                <a:cs typeface="Arial" charset="0"/>
              </a:rPr>
              <a:t>ΜΕΛΕΤΗ</a:t>
            </a:r>
            <a:r>
              <a:rPr lang="it-IT" sz="2200" b="1" dirty="0">
                <a:solidFill>
                  <a:srgbClr val="000066"/>
                </a:solidFill>
                <a:effectLst>
                  <a:outerShdw blurRad="38100" dist="38100" dir="2700000" algn="tl">
                    <a:srgbClr val="000000">
                      <a:alpha val="43137"/>
                    </a:srgbClr>
                  </a:outerShdw>
                </a:effectLst>
                <a:cs typeface="Arial" charset="0"/>
              </a:rPr>
              <a:t> </a:t>
            </a:r>
            <a:r>
              <a:rPr lang="it-IT" sz="2200" b="1" dirty="0" smtClean="0">
                <a:solidFill>
                  <a:srgbClr val="000066"/>
                </a:solidFill>
                <a:effectLst>
                  <a:outerShdw blurRad="38100" dist="38100" dir="2700000" algn="tl">
                    <a:srgbClr val="000000">
                      <a:alpha val="43137"/>
                    </a:srgbClr>
                  </a:outerShdw>
                </a:effectLst>
                <a:cs typeface="Arial" charset="0"/>
              </a:rPr>
              <a:t>2007</a:t>
            </a:r>
            <a:endParaRPr lang="el-GR" sz="2200" b="1" dirty="0">
              <a:solidFill>
                <a:srgbClr val="000066"/>
              </a:solidFill>
              <a:effectLst>
                <a:outerShdw blurRad="38100" dist="38100" dir="2700000" algn="tl">
                  <a:srgbClr val="000000">
                    <a:alpha val="43137"/>
                  </a:srgbClr>
                </a:outerShdw>
              </a:effectLst>
              <a:cs typeface="Times New Roman" pitchFamily="18" charset="0"/>
            </a:endParaRPr>
          </a:p>
          <a:p>
            <a:pPr algn="just" eaLnBrk="0" hangingPunct="0"/>
            <a:r>
              <a:rPr lang="it-IT" sz="2200" b="1" dirty="0">
                <a:solidFill>
                  <a:srgbClr val="000066"/>
                </a:solidFill>
                <a:effectLst>
                  <a:outerShdw blurRad="38100" dist="38100" dir="2700000" algn="tl">
                    <a:srgbClr val="000000">
                      <a:alpha val="43137"/>
                    </a:srgbClr>
                  </a:outerShdw>
                </a:effectLst>
                <a:cs typeface="Arial" charset="0"/>
              </a:rPr>
              <a:t>GIORGIO ZANARDI: IDROLOGIA MEDICA UNIVESITA DI PARMA </a:t>
            </a:r>
            <a:endParaRPr lang="el-GR" sz="2200" b="1" dirty="0">
              <a:solidFill>
                <a:srgbClr val="000066"/>
              </a:solidFill>
              <a:effectLst>
                <a:outerShdw blurRad="38100" dist="38100" dir="2700000" algn="tl">
                  <a:srgbClr val="000000">
                    <a:alpha val="43137"/>
                  </a:srgbClr>
                </a:outerShdw>
              </a:effectLst>
              <a:cs typeface="Times New Roman" pitchFamily="18" charset="0"/>
            </a:endParaRPr>
          </a:p>
          <a:p>
            <a:pPr algn="just" eaLnBrk="0" hangingPunct="0"/>
            <a:endParaRPr lang="el-GR" sz="1400" b="1" dirty="0">
              <a:solidFill>
                <a:srgbClr val="000066"/>
              </a:solidFill>
              <a:cs typeface="Times New Roman" pitchFamily="18" charset="0"/>
            </a:endParaRPr>
          </a:p>
          <a:p>
            <a:pPr algn="just" eaLnBrk="0" hangingPunct="0"/>
            <a:r>
              <a:rPr lang="el-GR" sz="2400" b="1" dirty="0">
                <a:solidFill>
                  <a:srgbClr val="000066"/>
                </a:solidFill>
                <a:cs typeface="Arial" charset="0"/>
              </a:rPr>
              <a:t>Η μελέτη αυτή πραγματοποιήθηκε στην προσπάθεια να καλύψει το κενό που υπάρχει στο </a:t>
            </a:r>
          </a:p>
          <a:p>
            <a:pPr algn="just" eaLnBrk="0" hangingPunct="0"/>
            <a:r>
              <a:rPr lang="el-GR" sz="2400" b="1" dirty="0">
                <a:solidFill>
                  <a:srgbClr val="000066"/>
                </a:solidFill>
                <a:cs typeface="Arial" charset="0"/>
              </a:rPr>
              <a:t>να αξιολογηθεί πλήρως η Ιαματική Θεραπεία. Η σχέση δηλαδή ανάμεσα στο κόστος και στα ευεργετικά οφέλη των θεραπειών.</a:t>
            </a:r>
            <a:endParaRPr lang="el-GR" sz="2400" b="1" dirty="0">
              <a:solidFill>
                <a:srgbClr val="000066"/>
              </a:solidFill>
              <a:cs typeface="Times New Roman" pitchFamily="18" charset="0"/>
            </a:endParaRPr>
          </a:p>
          <a:p>
            <a:pPr algn="just" eaLnBrk="0" hangingPunct="0"/>
            <a:r>
              <a:rPr lang="el-GR" sz="2400" b="1" dirty="0">
                <a:solidFill>
                  <a:srgbClr val="000066"/>
                </a:solidFill>
                <a:cs typeface="Arial" charset="0"/>
              </a:rPr>
              <a:t>Στην περιοχή του </a:t>
            </a:r>
            <a:r>
              <a:rPr lang="en-US" sz="2400" b="1" dirty="0">
                <a:solidFill>
                  <a:srgbClr val="000066"/>
                </a:solidFill>
                <a:cs typeface="Arial" charset="0"/>
              </a:rPr>
              <a:t>Reggio Emilia</a:t>
            </a:r>
            <a:r>
              <a:rPr lang="el-GR" sz="2400" b="1" dirty="0">
                <a:solidFill>
                  <a:srgbClr val="000066"/>
                </a:solidFill>
                <a:cs typeface="Arial" charset="0"/>
              </a:rPr>
              <a:t> έχουν συγκεντρωθεί και επεξεργαστεί μερικά στατιστικά στοιχεία σε ένα δείγμα 1.514 ασθενών επιλεγμένων τυχαία μέσα από 17.241 ασθενών στους οποίους είχε παραχωρηθεί η δυνατότητα των συμβατών ιαματικών θεραπειών σ’ ένα χρόνο, λαμβάνοντας υπ</a:t>
            </a:r>
            <a:r>
              <a:rPr lang="el-GR" sz="2400" b="1" dirty="0">
                <a:solidFill>
                  <a:srgbClr val="000066"/>
                </a:solidFill>
              </a:rPr>
              <a:t>’ </a:t>
            </a:r>
            <a:r>
              <a:rPr lang="el-GR" sz="2400" b="1" dirty="0">
                <a:solidFill>
                  <a:srgbClr val="000066"/>
                </a:solidFill>
                <a:cs typeface="Arial" charset="0"/>
              </a:rPr>
              <a:t>όψιν το φύλο, το επάγγελμα και μόνο για τις </a:t>
            </a:r>
            <a:r>
              <a:rPr lang="el-GR" sz="2400" b="1" dirty="0" err="1">
                <a:solidFill>
                  <a:srgbClr val="000066"/>
                </a:solidFill>
                <a:cs typeface="Arial" charset="0"/>
              </a:rPr>
              <a:t>εισπνοθεραπείες</a:t>
            </a:r>
            <a:r>
              <a:rPr lang="el-GR" sz="2400" b="1" dirty="0">
                <a:solidFill>
                  <a:srgbClr val="000066"/>
                </a:solidFill>
                <a:cs typeface="Arial" charset="0"/>
              </a:rPr>
              <a:t> την ηλικία των ασθενών</a:t>
            </a:r>
            <a:r>
              <a:rPr lang="el-GR" sz="2400" b="1" dirty="0" smtClean="0">
                <a:solidFill>
                  <a:srgbClr val="000066"/>
                </a:solidFill>
                <a:cs typeface="Arial" charset="0"/>
              </a:rPr>
              <a:t>.</a:t>
            </a:r>
            <a:endParaRPr lang="el-GR" sz="2400" b="1"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228601"/>
            <a:ext cx="8686800" cy="6494085"/>
          </a:xfrm>
          <a:prstGeom prst="rect">
            <a:avLst/>
          </a:prstGeom>
        </p:spPr>
        <p:txBody>
          <a:bodyPr wrap="square">
            <a:spAutoFit/>
          </a:bodyPr>
          <a:lstStyle/>
          <a:p>
            <a:pPr algn="just" eaLnBrk="0" hangingPunct="0"/>
            <a:endParaRPr lang="en-US" sz="2600" b="1" dirty="0" smtClean="0">
              <a:solidFill>
                <a:srgbClr val="000066"/>
              </a:solidFill>
              <a:cs typeface="Arial" charset="0"/>
            </a:endParaRPr>
          </a:p>
          <a:p>
            <a:pPr algn="just" eaLnBrk="0" hangingPunct="0"/>
            <a:r>
              <a:rPr lang="el-GR" sz="2600" b="1" dirty="0" smtClean="0">
                <a:solidFill>
                  <a:srgbClr val="000066"/>
                </a:solidFill>
                <a:cs typeface="Arial" charset="0"/>
              </a:rPr>
              <a:t>Η σύγκριση περιορίστηκε ανάμεσα στις χρονικές περιόδους Δεκεμβρίου – Μαρτίου πριν τις ιαματικές θεραπείες και την ίδια περίοδο Δεκεμβρίου – Μαρτίου μετά τις ιαματικές θεραπείες.</a:t>
            </a:r>
            <a:endParaRPr lang="el-GR" sz="2600" b="1" dirty="0" smtClean="0">
              <a:solidFill>
                <a:srgbClr val="000066"/>
              </a:solidFill>
              <a:cs typeface="Times New Roman" pitchFamily="18" charset="0"/>
            </a:endParaRPr>
          </a:p>
          <a:p>
            <a:pPr algn="just" eaLnBrk="0" hangingPunct="0"/>
            <a:r>
              <a:rPr lang="el-GR" sz="2600" b="1" dirty="0" smtClean="0">
                <a:solidFill>
                  <a:srgbClr val="000066"/>
                </a:solidFill>
                <a:cs typeface="Arial" charset="0"/>
              </a:rPr>
              <a:t>Σύμφωνα με τις παθολογίες οι ασθενείς αντιμετωπίστηκαν θεραπευτικά στα </a:t>
            </a:r>
            <a:r>
              <a:rPr lang="el-GR" sz="2600" b="1" dirty="0" err="1" smtClean="0">
                <a:solidFill>
                  <a:srgbClr val="000066"/>
                </a:solidFill>
                <a:cs typeface="Arial" charset="0"/>
              </a:rPr>
              <a:t>θερμαλιστικά</a:t>
            </a:r>
            <a:r>
              <a:rPr lang="el-GR" sz="2600" b="1" dirty="0" smtClean="0">
                <a:solidFill>
                  <a:srgbClr val="000066"/>
                </a:solidFill>
                <a:cs typeface="Arial" charset="0"/>
              </a:rPr>
              <a:t> κέντρα της περιοχής </a:t>
            </a:r>
            <a:r>
              <a:rPr lang="en-US" sz="2600" b="1" dirty="0" err="1" smtClean="0">
                <a:solidFill>
                  <a:srgbClr val="000066"/>
                </a:solidFill>
                <a:cs typeface="Arial" charset="0"/>
              </a:rPr>
              <a:t>Emiglia</a:t>
            </a:r>
            <a:r>
              <a:rPr lang="el-GR" sz="2600" b="1" dirty="0" smtClean="0">
                <a:solidFill>
                  <a:srgbClr val="000066"/>
                </a:solidFill>
                <a:cs typeface="Arial" charset="0"/>
              </a:rPr>
              <a:t> – </a:t>
            </a:r>
            <a:r>
              <a:rPr lang="en-US" sz="2600" b="1" dirty="0" smtClean="0">
                <a:solidFill>
                  <a:srgbClr val="000066"/>
                </a:solidFill>
                <a:cs typeface="Arial" charset="0"/>
              </a:rPr>
              <a:t>Romagna.</a:t>
            </a:r>
            <a:r>
              <a:rPr lang="el-GR" sz="2600" b="1" dirty="0" smtClean="0">
                <a:solidFill>
                  <a:srgbClr val="000066"/>
                </a:solidFill>
                <a:cs typeface="Arial" charset="0"/>
              </a:rPr>
              <a:t> </a:t>
            </a:r>
          </a:p>
          <a:p>
            <a:pPr algn="just" eaLnBrk="0" hangingPunct="0"/>
            <a:r>
              <a:rPr lang="el-GR" sz="2600" b="1" dirty="0" smtClean="0">
                <a:solidFill>
                  <a:srgbClr val="000066"/>
                </a:solidFill>
                <a:cs typeface="Arial" charset="0"/>
              </a:rPr>
              <a:t>Η παραπομπή των ανωτέρω ασθενών στα </a:t>
            </a:r>
            <a:r>
              <a:rPr lang="el-GR" sz="2600" b="1" dirty="0" err="1" smtClean="0">
                <a:solidFill>
                  <a:srgbClr val="000066"/>
                </a:solidFill>
                <a:cs typeface="Arial" charset="0"/>
              </a:rPr>
              <a:t>θερμαλιστικά</a:t>
            </a:r>
            <a:r>
              <a:rPr lang="el-GR" sz="2600" b="1" dirty="0" smtClean="0">
                <a:solidFill>
                  <a:srgbClr val="000066"/>
                </a:solidFill>
                <a:cs typeface="Arial" charset="0"/>
              </a:rPr>
              <a:t> κέντρα έγινε μέσω του Οικογενειακού Ιατρού του Συστήματος Υγείας και του Ασφαλιστικού τους Φορέα.</a:t>
            </a:r>
            <a:endParaRPr lang="el-GR" sz="2600" b="1" dirty="0" smtClean="0">
              <a:solidFill>
                <a:srgbClr val="000066"/>
              </a:solidFill>
              <a:cs typeface="Times New Roman" pitchFamily="18" charset="0"/>
            </a:endParaRPr>
          </a:p>
          <a:p>
            <a:pPr algn="just" eaLnBrk="0" hangingPunct="0"/>
            <a:r>
              <a:rPr lang="el-GR" sz="2600" b="1" dirty="0" smtClean="0">
                <a:solidFill>
                  <a:srgbClr val="000066"/>
                </a:solidFill>
                <a:cs typeface="Arial" charset="0"/>
              </a:rPr>
              <a:t>Η μέθοδος αξιολόγησε τον αριθμό των ατόμων και τις παραμέτρους χρήσης φαρμακευτικής αγωγής, μέρες νοσηλείας, αποχή από την εργασία τους πριν και μετά τη </a:t>
            </a:r>
            <a:r>
              <a:rPr lang="el-GR" sz="2600" b="1" dirty="0" err="1" smtClean="0">
                <a:solidFill>
                  <a:srgbClr val="000066"/>
                </a:solidFill>
                <a:cs typeface="Arial" charset="0"/>
              </a:rPr>
              <a:t>θερμαλιστική</a:t>
            </a:r>
            <a:r>
              <a:rPr lang="el-GR" sz="2600" b="1" dirty="0" smtClean="0">
                <a:solidFill>
                  <a:srgbClr val="000066"/>
                </a:solidFill>
                <a:cs typeface="Arial" charset="0"/>
              </a:rPr>
              <a:t> αγωγή. </a:t>
            </a:r>
            <a:endParaRPr lang="el-GR" sz="2600" b="1" dirty="0">
              <a:solidFill>
                <a:srgbClr val="0000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152400" y="228600"/>
            <a:ext cx="8839200" cy="6096000"/>
          </a:xfrm>
          <a:noFill/>
          <a:ln/>
        </p:spPr>
        <p:txBody>
          <a:bodyPr/>
          <a:lstStyle/>
          <a:p>
            <a:pPr algn="ctr">
              <a:buFont typeface="Wingdings" pitchFamily="2" charset="2"/>
              <a:buNone/>
            </a:pPr>
            <a:r>
              <a:rPr lang="el-GR" sz="2800" b="1" dirty="0" smtClean="0">
                <a:solidFill>
                  <a:srgbClr val="000066"/>
                </a:solidFill>
                <a:effectLst/>
              </a:rPr>
              <a:t> </a:t>
            </a:r>
          </a:p>
          <a:p>
            <a:pPr algn="ctr">
              <a:buFont typeface="Wingdings" pitchFamily="2" charset="2"/>
              <a:buNone/>
            </a:pPr>
            <a:r>
              <a:rPr lang="el-GR" sz="2800" b="1" dirty="0" smtClean="0">
                <a:solidFill>
                  <a:srgbClr val="000066"/>
                </a:solidFill>
                <a:effectLst/>
              </a:rPr>
              <a:t> </a:t>
            </a:r>
            <a:r>
              <a:rPr lang="el-GR" sz="2600" b="1" u="sng" dirty="0" smtClean="0">
                <a:solidFill>
                  <a:srgbClr val="000066"/>
                </a:solidFill>
                <a:latin typeface="Tahoma" pitchFamily="34" charset="0"/>
                <a:ea typeface="Tahoma" pitchFamily="34" charset="0"/>
                <a:cs typeface="Tahoma" pitchFamily="34" charset="0"/>
              </a:rPr>
              <a:t>ΧΡΗΣΗ ΦΑΡΜΑΚΩΝ</a:t>
            </a:r>
          </a:p>
          <a:p>
            <a:pPr algn="ctr">
              <a:buFont typeface="Wingdings" pitchFamily="2" charset="2"/>
              <a:buNone/>
            </a:pPr>
            <a:endParaRPr lang="el-GR" sz="2600" b="1" u="sng" dirty="0" smtClean="0">
              <a:solidFill>
                <a:srgbClr val="000066"/>
              </a:solidFill>
              <a:latin typeface="Tahoma" pitchFamily="34" charset="0"/>
              <a:ea typeface="Tahoma" pitchFamily="34" charset="0"/>
              <a:cs typeface="Tahoma" pitchFamily="34" charset="0"/>
            </a:endParaRPr>
          </a:p>
          <a:p>
            <a:pPr>
              <a:buFont typeface="Wingdings" pitchFamily="2" charset="2"/>
              <a:buNone/>
            </a:pPr>
            <a:r>
              <a:rPr lang="el-GR" sz="2600" b="1" dirty="0" smtClean="0">
                <a:solidFill>
                  <a:srgbClr val="000066"/>
                </a:solidFill>
                <a:effectLst/>
                <a:latin typeface="Tahoma" pitchFamily="34" charset="0"/>
                <a:ea typeface="Tahoma" pitchFamily="34" charset="0"/>
                <a:cs typeface="Tahoma" pitchFamily="34" charset="0"/>
              </a:rPr>
              <a:t>    Η μελέτη απέδειξε ότι τα άτομα που έκαναν χρήση φαρμάκων</a:t>
            </a:r>
            <a:r>
              <a:rPr lang="en-US" sz="2600" b="1" dirty="0" smtClean="0">
                <a:solidFill>
                  <a:srgbClr val="000066"/>
                </a:solidFill>
                <a:effectLst/>
                <a:latin typeface="Tahoma" pitchFamily="34" charset="0"/>
                <a:ea typeface="Tahoma" pitchFamily="34" charset="0"/>
                <a:cs typeface="Tahoma" pitchFamily="34" charset="0"/>
              </a:rPr>
              <a:t> </a:t>
            </a:r>
            <a:r>
              <a:rPr lang="el-GR" sz="2600" b="1" dirty="0" smtClean="0">
                <a:solidFill>
                  <a:srgbClr val="000066"/>
                </a:solidFill>
                <a:effectLst/>
                <a:latin typeface="Tahoma" pitchFamily="34" charset="0"/>
                <a:ea typeface="Tahoma" pitchFamily="34" charset="0"/>
                <a:cs typeface="Tahoma" pitchFamily="34" charset="0"/>
              </a:rPr>
              <a:t>για ασθένειες του  αναπνευστικού συστήματος παρουσίασαν μείωση από το 95% στο 39%. </a:t>
            </a:r>
          </a:p>
          <a:p>
            <a:pPr>
              <a:buFont typeface="Wingdings" pitchFamily="2" charset="2"/>
              <a:buNone/>
            </a:pPr>
            <a:r>
              <a:rPr lang="el-GR" sz="2600" b="1" dirty="0" smtClean="0">
                <a:solidFill>
                  <a:srgbClr val="000066"/>
                </a:solidFill>
                <a:effectLst/>
                <a:latin typeface="Tahoma" pitchFamily="34" charset="0"/>
                <a:ea typeface="Tahoma" pitchFamily="34" charset="0"/>
                <a:cs typeface="Tahoma" pitchFamily="34" charset="0"/>
              </a:rPr>
              <a:t>   </a:t>
            </a:r>
            <a:r>
              <a:rPr lang="en-US" sz="300" b="1" dirty="0" smtClean="0">
                <a:solidFill>
                  <a:srgbClr val="000066"/>
                </a:solidFill>
                <a:effectLst/>
                <a:latin typeface="Tahoma" pitchFamily="34" charset="0"/>
                <a:ea typeface="Tahoma" pitchFamily="34" charset="0"/>
                <a:cs typeface="Tahoma" pitchFamily="34" charset="0"/>
              </a:rPr>
              <a:t>  </a:t>
            </a:r>
            <a:r>
              <a:rPr lang="el-GR" sz="2600" b="1" dirty="0" smtClean="0">
                <a:solidFill>
                  <a:srgbClr val="000066"/>
                </a:solidFill>
                <a:effectLst/>
                <a:latin typeface="Tahoma" pitchFamily="34" charset="0"/>
                <a:ea typeface="Tahoma" pitchFamily="34" charset="0"/>
                <a:cs typeface="Tahoma" pitchFamily="34" charset="0"/>
              </a:rPr>
              <a:t>Μείωση της νοσοκομειακής περίθαλψης μετά το </a:t>
            </a:r>
            <a:r>
              <a:rPr lang="el-GR" sz="2600" b="1" dirty="0" err="1" smtClean="0">
                <a:solidFill>
                  <a:srgbClr val="000066"/>
                </a:solidFill>
                <a:effectLst/>
                <a:latin typeface="Tahoma" pitchFamily="34" charset="0"/>
                <a:ea typeface="Tahoma" pitchFamily="34" charset="0"/>
                <a:cs typeface="Tahoma" pitchFamily="34" charset="0"/>
              </a:rPr>
              <a:t>θερμαλιστικό</a:t>
            </a:r>
            <a:r>
              <a:rPr lang="el-GR" sz="2600" b="1" dirty="0" smtClean="0">
                <a:solidFill>
                  <a:srgbClr val="000066"/>
                </a:solidFill>
                <a:effectLst/>
                <a:latin typeface="Tahoma" pitchFamily="34" charset="0"/>
                <a:ea typeface="Tahoma" pitchFamily="34" charset="0"/>
                <a:cs typeface="Tahoma" pitchFamily="34" charset="0"/>
              </a:rPr>
              <a:t> κύκλο</a:t>
            </a:r>
            <a:r>
              <a:rPr lang="en-US" sz="2600" b="1" dirty="0" smtClean="0">
                <a:solidFill>
                  <a:srgbClr val="000066"/>
                </a:solidFill>
                <a:effectLst/>
                <a:latin typeface="Tahoma" pitchFamily="34" charset="0"/>
                <a:ea typeface="Tahoma" pitchFamily="34" charset="0"/>
                <a:cs typeface="Tahoma" pitchFamily="34" charset="0"/>
              </a:rPr>
              <a:t>.</a:t>
            </a:r>
            <a:endParaRPr lang="el-GR" sz="2600" b="1" dirty="0" smtClean="0">
              <a:solidFill>
                <a:srgbClr val="000066"/>
              </a:solidFill>
              <a:effectLst/>
              <a:latin typeface="Tahoma" pitchFamily="34" charset="0"/>
              <a:ea typeface="Tahoma" pitchFamily="34" charset="0"/>
              <a:cs typeface="Tahoma" pitchFamily="34" charset="0"/>
            </a:endParaRPr>
          </a:p>
          <a:p>
            <a:pPr algn="ctr">
              <a:buFont typeface="Wingdings" pitchFamily="2" charset="2"/>
              <a:buNone/>
            </a:pPr>
            <a:endParaRPr lang="el-GR" sz="1800" dirty="0" smtClean="0">
              <a:solidFill>
                <a:srgbClr val="000066"/>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ABIA (31)"/>
          <p:cNvPicPr>
            <a:picLocks noGrp="1" noChangeAspect="1" noChangeArrowheads="1"/>
          </p:cNvPicPr>
          <p:nvPr>
            <p:ph idx="1"/>
          </p:nvPr>
        </p:nvPicPr>
        <p:blipFill>
          <a:blip r:embed="rId2" cstate="print"/>
          <a:stretch>
            <a:fillRect/>
          </a:stretch>
        </p:blipFill>
        <p:spPr bwMode="auto">
          <a:xfrm>
            <a:off x="2590800" y="4572000"/>
            <a:ext cx="3354185" cy="1978429"/>
          </a:xfrm>
          <a:prstGeom prst="rect">
            <a:avLst/>
          </a:prstGeom>
          <a:noFill/>
          <a:ln w="9525">
            <a:noFill/>
            <a:miter lim="800000"/>
            <a:headEnd/>
            <a:tailEnd/>
          </a:ln>
        </p:spPr>
      </p:pic>
      <p:sp>
        <p:nvSpPr>
          <p:cNvPr id="5" name="4 - Ορθογώνιο"/>
          <p:cNvSpPr/>
          <p:nvPr/>
        </p:nvSpPr>
        <p:spPr>
          <a:xfrm>
            <a:off x="152400" y="228600"/>
            <a:ext cx="8839200" cy="4278094"/>
          </a:xfrm>
          <a:prstGeom prst="rect">
            <a:avLst/>
          </a:prstGeom>
        </p:spPr>
        <p:txBody>
          <a:bodyPr wrap="square">
            <a:spAutoFit/>
          </a:bodyPr>
          <a:lstStyle/>
          <a:p>
            <a:pPr algn="ctr">
              <a:buFont typeface="Wingdings" pitchFamily="2" charset="2"/>
              <a:buNone/>
            </a:pPr>
            <a:endParaRPr lang="en-US" sz="2600" b="1" u="sng" dirty="0" smtClean="0">
              <a:solidFill>
                <a:srgbClr val="000066"/>
              </a:solidFill>
              <a:effectLst>
                <a:outerShdw blurRad="38100" dist="38100" dir="2700000" algn="tl">
                  <a:srgbClr val="000000">
                    <a:alpha val="43137"/>
                  </a:srgbClr>
                </a:outerShdw>
              </a:effectLst>
            </a:endParaRPr>
          </a:p>
          <a:p>
            <a:pPr algn="ctr">
              <a:buFont typeface="Wingdings" pitchFamily="2" charset="2"/>
              <a:buNone/>
            </a:pPr>
            <a:r>
              <a:rPr lang="el-GR" sz="2600" b="1" u="sng" dirty="0" smtClean="0">
                <a:solidFill>
                  <a:srgbClr val="000066"/>
                </a:solidFill>
                <a:effectLst>
                  <a:outerShdw blurRad="38100" dist="38100" dir="2700000" algn="tl">
                    <a:srgbClr val="000000">
                      <a:alpha val="43137"/>
                    </a:srgbClr>
                  </a:outerShdw>
                </a:effectLst>
              </a:rPr>
              <a:t>ΑΠΑΣΧΟΛΗΣΗ </a:t>
            </a:r>
            <a:endParaRPr lang="en-US" sz="2600" b="1" u="sng" dirty="0" smtClean="0">
              <a:solidFill>
                <a:srgbClr val="000066"/>
              </a:solidFill>
              <a:effectLst>
                <a:outerShdw blurRad="38100" dist="38100" dir="2700000" algn="tl">
                  <a:srgbClr val="000000">
                    <a:alpha val="43137"/>
                  </a:srgbClr>
                </a:outerShdw>
              </a:effectLst>
            </a:endParaRPr>
          </a:p>
          <a:p>
            <a:pPr algn="ctr">
              <a:buFont typeface="Wingdings" pitchFamily="2" charset="2"/>
              <a:buNone/>
            </a:pPr>
            <a:endParaRPr lang="el-GR" sz="1000" b="1" u="sng" dirty="0" smtClean="0">
              <a:solidFill>
                <a:srgbClr val="000066"/>
              </a:solidFill>
              <a:effectLst>
                <a:outerShdw blurRad="38100" dist="38100" dir="2700000" algn="tl">
                  <a:srgbClr val="000000">
                    <a:alpha val="43137"/>
                  </a:srgbClr>
                </a:outerShdw>
              </a:effectLst>
            </a:endParaRPr>
          </a:p>
          <a:p>
            <a:pPr algn="just">
              <a:buFont typeface="Wingdings" pitchFamily="2" charset="2"/>
              <a:buNone/>
            </a:pPr>
            <a:r>
              <a:rPr lang="el-GR" sz="2600" dirty="0" smtClean="0">
                <a:solidFill>
                  <a:srgbClr val="000066"/>
                </a:solidFill>
              </a:rPr>
              <a:t>  </a:t>
            </a:r>
            <a:r>
              <a:rPr lang="en-US" sz="2600" dirty="0" smtClean="0">
                <a:solidFill>
                  <a:srgbClr val="000066"/>
                </a:solidFill>
              </a:rPr>
              <a:t>     </a:t>
            </a:r>
            <a:r>
              <a:rPr lang="el-GR" sz="2600" dirty="0" smtClean="0">
                <a:solidFill>
                  <a:srgbClr val="000066"/>
                </a:solidFill>
              </a:rPr>
              <a:t> </a:t>
            </a:r>
            <a:r>
              <a:rPr lang="el-GR" sz="2300" b="1" dirty="0" smtClean="0">
                <a:solidFill>
                  <a:srgbClr val="000066"/>
                </a:solidFill>
              </a:rPr>
              <a:t>Σε όλες τις παθολογίες έχουμε θετικά αποτελέσματα. </a:t>
            </a:r>
            <a:endParaRPr lang="en-US" sz="2300" b="1" dirty="0" smtClean="0">
              <a:solidFill>
                <a:srgbClr val="000066"/>
              </a:solidFill>
            </a:endParaRPr>
          </a:p>
          <a:p>
            <a:pPr algn="just">
              <a:buFont typeface="Wingdings" pitchFamily="2" charset="2"/>
              <a:buNone/>
            </a:pPr>
            <a:r>
              <a:rPr lang="en-US" sz="2300" b="1" dirty="0" smtClean="0">
                <a:solidFill>
                  <a:srgbClr val="000066"/>
                </a:solidFill>
              </a:rPr>
              <a:t>         </a:t>
            </a:r>
            <a:r>
              <a:rPr lang="el-GR" sz="2300" b="1" dirty="0" smtClean="0">
                <a:solidFill>
                  <a:srgbClr val="000066"/>
                </a:solidFill>
              </a:rPr>
              <a:t>Ο</a:t>
            </a:r>
            <a:r>
              <a:rPr lang="en-US" sz="2300" b="1" dirty="0" smtClean="0">
                <a:solidFill>
                  <a:srgbClr val="000066"/>
                </a:solidFill>
              </a:rPr>
              <a:t> </a:t>
            </a:r>
            <a:r>
              <a:rPr lang="el-GR" sz="2300" b="1" dirty="0" smtClean="0">
                <a:solidFill>
                  <a:srgbClr val="000066"/>
                </a:solidFill>
              </a:rPr>
              <a:t>αριθμός των ατόμων που</a:t>
            </a:r>
            <a:r>
              <a:rPr lang="en-US" sz="2300" b="1" dirty="0" smtClean="0">
                <a:solidFill>
                  <a:srgbClr val="000066"/>
                </a:solidFill>
              </a:rPr>
              <a:t> </a:t>
            </a:r>
            <a:r>
              <a:rPr lang="el-GR" sz="2300" b="1" dirty="0" smtClean="0">
                <a:solidFill>
                  <a:srgbClr val="000066"/>
                </a:solidFill>
              </a:rPr>
              <a:t>απείχαν από την εργασία</a:t>
            </a:r>
            <a:endParaRPr lang="en-US" sz="2300" b="1" dirty="0" smtClean="0">
              <a:solidFill>
                <a:srgbClr val="000066"/>
              </a:solidFill>
            </a:endParaRPr>
          </a:p>
          <a:p>
            <a:pPr algn="just">
              <a:buFont typeface="Wingdings" pitchFamily="2" charset="2"/>
              <a:buNone/>
            </a:pPr>
            <a:r>
              <a:rPr lang="en-US" sz="2300" b="1" dirty="0" smtClean="0">
                <a:solidFill>
                  <a:srgbClr val="000066"/>
                </a:solidFill>
              </a:rPr>
              <a:t>       </a:t>
            </a:r>
            <a:r>
              <a:rPr lang="el-GR" sz="2300" b="1" dirty="0" smtClean="0">
                <a:solidFill>
                  <a:srgbClr val="000066"/>
                </a:solidFill>
              </a:rPr>
              <a:t> </a:t>
            </a:r>
            <a:r>
              <a:rPr lang="en-US" sz="2300" b="1" dirty="0" smtClean="0">
                <a:solidFill>
                  <a:srgbClr val="000066"/>
                </a:solidFill>
              </a:rPr>
              <a:t>  </a:t>
            </a:r>
            <a:r>
              <a:rPr lang="el-GR" sz="2300" b="1" dirty="0" smtClean="0">
                <a:solidFill>
                  <a:srgbClr val="000066"/>
                </a:solidFill>
              </a:rPr>
              <a:t>τους μειώθηκε μετά τη </a:t>
            </a:r>
            <a:r>
              <a:rPr lang="el-GR" sz="2300" b="1" dirty="0" err="1" smtClean="0">
                <a:solidFill>
                  <a:srgbClr val="000066"/>
                </a:solidFill>
              </a:rPr>
              <a:t>θερμαλιστική</a:t>
            </a:r>
            <a:r>
              <a:rPr lang="el-GR" sz="2300" b="1" dirty="0" smtClean="0">
                <a:solidFill>
                  <a:srgbClr val="000066"/>
                </a:solidFill>
              </a:rPr>
              <a:t> αγωγή : </a:t>
            </a:r>
            <a:endParaRPr lang="en-US" sz="2300" b="1" dirty="0" smtClean="0">
              <a:solidFill>
                <a:srgbClr val="000066"/>
              </a:solidFill>
            </a:endParaRPr>
          </a:p>
          <a:p>
            <a:pPr algn="just">
              <a:buFont typeface="Wingdings" pitchFamily="2" charset="2"/>
              <a:buNone/>
            </a:pPr>
            <a:endParaRPr lang="el-GR" sz="2300" b="1" dirty="0" smtClean="0">
              <a:solidFill>
                <a:srgbClr val="000066"/>
              </a:solidFill>
            </a:endParaRPr>
          </a:p>
          <a:p>
            <a:pPr algn="just">
              <a:buFont typeface="Wingdings" pitchFamily="2" charset="2"/>
              <a:buNone/>
            </a:pPr>
            <a:r>
              <a:rPr lang="el-GR" sz="2300" b="1" dirty="0" smtClean="0">
                <a:solidFill>
                  <a:srgbClr val="000066"/>
                </a:solidFill>
              </a:rPr>
              <a:t>   </a:t>
            </a:r>
            <a:r>
              <a:rPr lang="en-US" sz="2300" b="1" dirty="0" smtClean="0">
                <a:solidFill>
                  <a:srgbClr val="000066"/>
                </a:solidFill>
              </a:rPr>
              <a:t>      </a:t>
            </a:r>
            <a:r>
              <a:rPr lang="el-GR" sz="2300" b="1" dirty="0" smtClean="0">
                <a:solidFill>
                  <a:srgbClr val="000066"/>
                </a:solidFill>
              </a:rPr>
              <a:t>-  νεφρολιθίαση  και παθολογίες του γαστρεντερικού </a:t>
            </a:r>
            <a:endParaRPr lang="en-US" sz="2300" b="1" dirty="0" smtClean="0">
              <a:solidFill>
                <a:srgbClr val="000066"/>
              </a:solidFill>
            </a:endParaRPr>
          </a:p>
          <a:p>
            <a:pPr algn="just">
              <a:buFont typeface="Wingdings" pitchFamily="2" charset="2"/>
              <a:buNone/>
            </a:pPr>
            <a:r>
              <a:rPr lang="en-US" sz="2300" b="1" dirty="0" smtClean="0">
                <a:solidFill>
                  <a:srgbClr val="000066"/>
                </a:solidFill>
              </a:rPr>
              <a:t>              </a:t>
            </a:r>
            <a:r>
              <a:rPr lang="el-GR" sz="2300" b="1" dirty="0" smtClean="0">
                <a:solidFill>
                  <a:srgbClr val="000066"/>
                </a:solidFill>
              </a:rPr>
              <a:t>8 %</a:t>
            </a:r>
          </a:p>
          <a:p>
            <a:pPr algn="just">
              <a:buFont typeface="Wingdings" pitchFamily="2" charset="2"/>
              <a:buNone/>
            </a:pPr>
            <a:r>
              <a:rPr lang="el-GR" sz="2300" b="1" dirty="0" smtClean="0">
                <a:solidFill>
                  <a:srgbClr val="000066"/>
                </a:solidFill>
              </a:rPr>
              <a:t>  </a:t>
            </a:r>
            <a:r>
              <a:rPr lang="en-US" sz="2300" b="1" dirty="0" smtClean="0">
                <a:solidFill>
                  <a:srgbClr val="000066"/>
                </a:solidFill>
              </a:rPr>
              <a:t>       </a:t>
            </a:r>
            <a:r>
              <a:rPr lang="el-GR" sz="2300" b="1" dirty="0" smtClean="0">
                <a:solidFill>
                  <a:srgbClr val="000066"/>
                </a:solidFill>
              </a:rPr>
              <a:t>-   οστεοαρθρίτιδες 15 %</a:t>
            </a:r>
          </a:p>
          <a:p>
            <a:pPr algn="just">
              <a:buFont typeface="Wingdings" pitchFamily="2" charset="2"/>
              <a:buNone/>
            </a:pPr>
            <a:r>
              <a:rPr lang="el-GR" sz="2300" b="1" dirty="0" smtClean="0">
                <a:solidFill>
                  <a:srgbClr val="000066"/>
                </a:solidFill>
              </a:rPr>
              <a:t>  </a:t>
            </a:r>
            <a:r>
              <a:rPr lang="en-US" sz="2300" b="1" dirty="0" smtClean="0">
                <a:solidFill>
                  <a:srgbClr val="000066"/>
                </a:solidFill>
              </a:rPr>
              <a:t>       </a:t>
            </a:r>
            <a:r>
              <a:rPr lang="el-GR" sz="2300" b="1" dirty="0" smtClean="0">
                <a:solidFill>
                  <a:srgbClr val="000066"/>
                </a:solidFill>
              </a:rPr>
              <a:t>-   αναπνευστικού συστήματος 60 %</a:t>
            </a:r>
          </a:p>
          <a:p>
            <a:pPr algn="just">
              <a:buFont typeface="Wingdings" pitchFamily="2" charset="2"/>
              <a:buNone/>
            </a:pPr>
            <a:r>
              <a:rPr lang="el-GR" sz="2300" b="1" dirty="0" smtClean="0">
                <a:solidFill>
                  <a:srgbClr val="000066"/>
                </a:solidFill>
              </a:rPr>
              <a:t>  </a:t>
            </a:r>
            <a:r>
              <a:rPr lang="en-US" sz="2300" b="1" dirty="0" smtClean="0">
                <a:solidFill>
                  <a:srgbClr val="000066"/>
                </a:solidFill>
              </a:rPr>
              <a:t>      </a:t>
            </a:r>
            <a:r>
              <a:rPr lang="el-GR" sz="2300" b="1" dirty="0" smtClean="0">
                <a:solidFill>
                  <a:srgbClr val="000066"/>
                </a:solidFill>
              </a:rPr>
              <a:t> -   δερματολογικές δεν υπήρξαν απουσίες</a:t>
            </a:r>
            <a:endParaRPr lang="el-GR" sz="23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228600" y="228600"/>
            <a:ext cx="8686800" cy="6248400"/>
          </a:xfrm>
          <a:noFill/>
          <a:ln/>
        </p:spPr>
        <p:txBody>
          <a:bodyPr>
            <a:normAutofit lnSpcReduction="10000"/>
          </a:bodyPr>
          <a:lstStyle/>
          <a:p>
            <a:pPr>
              <a:buFont typeface="Wingdings" pitchFamily="2" charset="2"/>
              <a:buNone/>
            </a:pPr>
            <a:r>
              <a:rPr lang="el-GR" sz="2200" b="1" dirty="0" smtClean="0">
                <a:solidFill>
                  <a:srgbClr val="000066"/>
                </a:solidFill>
                <a:effectLst/>
              </a:rPr>
              <a:t>   </a:t>
            </a:r>
          </a:p>
          <a:p>
            <a:pPr algn="ctr">
              <a:buFont typeface="Wingdings" pitchFamily="2" charset="2"/>
              <a:buNone/>
            </a:pPr>
            <a:endParaRPr lang="en-US"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buFont typeface="Wingdings" pitchFamily="2" charset="2"/>
              <a:buNone/>
            </a:pP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ΣΥΓΚΡΙΤΙΚΟ ΚΟΣΤΟΣ ΦΑΡΜΑΚΕΥΤΙΚΗΣ ΑΓΩΓΗΣ ΠΡΙΝ ΚΑΙ ΜΕΤΑ ΤΗΝ ΘΕΡΜΑΛΙΣΤΙΚΗ ΑΓΩΓΗ</a:t>
            </a:r>
          </a:p>
          <a:p>
            <a:pPr>
              <a:buFont typeface="Wingdings" pitchFamily="2" charset="2"/>
              <a:buNone/>
            </a:pPr>
            <a:endPar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just">
              <a:buNone/>
            </a:pPr>
            <a:r>
              <a:rPr lang="el-GR" sz="2400" b="1" dirty="0" smtClean="0">
                <a:solidFill>
                  <a:srgbClr val="002060"/>
                </a:solidFill>
                <a:effectLst/>
                <a:latin typeface="Tahoma" pitchFamily="34" charset="0"/>
                <a:ea typeface="Tahoma" pitchFamily="34" charset="0"/>
                <a:cs typeface="Tahoma" pitchFamily="34" charset="0"/>
              </a:rPr>
              <a:t>    Σε δείγμα 1.514 ασθενών υπήρξε όφελος της τάξεως των 50.018 €</a:t>
            </a:r>
          </a:p>
          <a:p>
            <a:pPr algn="ctr">
              <a:buNone/>
            </a:pPr>
            <a:r>
              <a:rPr lang="el-GR" sz="2400" b="1" u="sng"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ΣΥΜΠΕΡΑΣΜΑ</a:t>
            </a:r>
          </a:p>
          <a:p>
            <a:pPr algn="ctr">
              <a:buNone/>
            </a:pPr>
            <a:endParaRPr lang="el-GR" sz="1200" b="1" dirty="0" smtClean="0">
              <a:solidFill>
                <a:srgbClr val="002060"/>
              </a:solidFill>
              <a:latin typeface="Tahoma" pitchFamily="34" charset="0"/>
              <a:ea typeface="Tahoma" pitchFamily="34" charset="0"/>
              <a:cs typeface="Tahoma" pitchFamily="34" charset="0"/>
            </a:endParaRPr>
          </a:p>
          <a:p>
            <a:pPr algn="just">
              <a:buNone/>
            </a:pPr>
            <a:r>
              <a:rPr lang="el-GR" sz="2400" b="1" dirty="0" smtClean="0">
                <a:solidFill>
                  <a:srgbClr val="002060"/>
                </a:solidFill>
                <a:effectLst/>
                <a:latin typeface="Tahoma" pitchFamily="34" charset="0"/>
                <a:ea typeface="Tahoma" pitchFamily="34" charset="0"/>
                <a:cs typeface="Tahoma" pitchFamily="34" charset="0"/>
              </a:rPr>
              <a:t>    Το μήνυμα αυτής της μελέτης δείχνει ότι η παραμονή και η </a:t>
            </a:r>
            <a:r>
              <a:rPr lang="el-GR" sz="2400" b="1" dirty="0" err="1" smtClean="0">
                <a:solidFill>
                  <a:srgbClr val="002060"/>
                </a:solidFill>
                <a:effectLst/>
                <a:latin typeface="Tahoma" pitchFamily="34" charset="0"/>
                <a:ea typeface="Tahoma" pitchFamily="34" charset="0"/>
                <a:cs typeface="Tahoma" pitchFamily="34" charset="0"/>
              </a:rPr>
              <a:t>θερμαλιστική</a:t>
            </a:r>
            <a:r>
              <a:rPr lang="el-GR" sz="2400" b="1" dirty="0" smtClean="0">
                <a:solidFill>
                  <a:srgbClr val="002060"/>
                </a:solidFill>
                <a:effectLst/>
                <a:latin typeface="Tahoma" pitchFamily="34" charset="0"/>
                <a:ea typeface="Tahoma" pitchFamily="34" charset="0"/>
                <a:cs typeface="Tahoma" pitchFamily="34" charset="0"/>
              </a:rPr>
              <a:t> αγωγή στα </a:t>
            </a:r>
            <a:r>
              <a:rPr lang="el-GR" sz="2400" b="1" dirty="0" err="1" smtClean="0">
                <a:solidFill>
                  <a:srgbClr val="002060"/>
                </a:solidFill>
                <a:effectLst/>
                <a:latin typeface="Tahoma" pitchFamily="34" charset="0"/>
                <a:ea typeface="Tahoma" pitchFamily="34" charset="0"/>
                <a:cs typeface="Tahoma" pitchFamily="34" charset="0"/>
              </a:rPr>
              <a:t>θερμαλιστικά</a:t>
            </a:r>
            <a:r>
              <a:rPr lang="el-GR" sz="2400" b="1" dirty="0" smtClean="0">
                <a:solidFill>
                  <a:srgbClr val="002060"/>
                </a:solidFill>
                <a:effectLst/>
                <a:latin typeface="Tahoma" pitchFamily="34" charset="0"/>
                <a:ea typeface="Tahoma" pitchFamily="34" charset="0"/>
                <a:cs typeface="Tahoma" pitchFamily="34" charset="0"/>
              </a:rPr>
              <a:t> κέντρα έχει τεράστια οφέλη στην πρόληψη, στη θεραπεία, στη μείωση των ημερών νοσηλείας σε νοσοκομεία, τη μείωση των ωρών απουσίας από την εργασία και το οικονομικό όφελος από τη μείωση της λήψης φαρμάκων</a:t>
            </a:r>
            <a:r>
              <a:rPr lang="el-GR" sz="2800" dirty="0" smtClean="0">
                <a:solidFill>
                  <a:srgbClr val="000066"/>
                </a:solidFill>
                <a:effectLst/>
              </a:rPr>
              <a:t>.</a:t>
            </a:r>
          </a:p>
          <a:p>
            <a:pPr algn="just">
              <a:buFont typeface="Wingdings" pitchFamily="2" charset="2"/>
              <a:buNone/>
            </a:pPr>
            <a:endParaRPr lang="el-GR" sz="2600" b="1" dirty="0" smtClean="0">
              <a:solidFill>
                <a:schemeClr val="bg2"/>
              </a:solidFill>
              <a:effectLst/>
            </a:endParaRPr>
          </a:p>
          <a:p>
            <a:pPr>
              <a:buFont typeface="Wingdings" pitchFamily="2" charset="2"/>
              <a:buNone/>
            </a:pPr>
            <a:endParaRPr lang="el-GR" sz="1800" dirty="0" smtClean="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6"/>
          <p:cNvGraphicFramePr>
            <a:graphicFrameLocks noChangeAspect="1"/>
          </p:cNvGraphicFramePr>
          <p:nvPr/>
        </p:nvGraphicFramePr>
        <p:xfrm flipV="1">
          <a:off x="457200" y="1905000"/>
          <a:ext cx="4574740" cy="828675"/>
        </p:xfrm>
        <a:graphic>
          <a:graphicData uri="http://schemas.openxmlformats.org/presentationml/2006/ole">
            <p:oleObj spid="_x0000_s1026" name="Φύλλο εργασίας" r:id="rId3" imgW="4533840" imgH="821160" progId="Excel.Sheet.8">
              <p:embed/>
            </p:oleObj>
          </a:graphicData>
        </a:graphic>
      </p:graphicFrame>
      <p:sp>
        <p:nvSpPr>
          <p:cNvPr id="88074" name="Rectangle 10"/>
          <p:cNvSpPr>
            <a:spLocks noGrp="1" noChangeArrowheads="1"/>
          </p:cNvSpPr>
          <p:nvPr>
            <p:ph type="title"/>
          </p:nvPr>
        </p:nvSpPr>
        <p:spPr>
          <a:xfrm>
            <a:off x="457200" y="457200"/>
            <a:ext cx="8229600" cy="1447800"/>
          </a:xfrm>
        </p:spPr>
        <p:txBody>
          <a:bodyPr/>
          <a:lstStyle/>
          <a:p>
            <a:pPr eaLnBrk="1" hangingPunct="1">
              <a:defRPr/>
            </a:pPr>
            <a:r>
              <a:rPr lang="el-GR" dirty="0" smtClean="0"/>
              <a:t>  </a:t>
            </a:r>
          </a:p>
        </p:txBody>
      </p:sp>
      <p:graphicFrame>
        <p:nvGraphicFramePr>
          <p:cNvPr id="3076" name="Object 14"/>
          <p:cNvGraphicFramePr>
            <a:graphicFrameLocks noChangeAspect="1"/>
          </p:cNvGraphicFramePr>
          <p:nvPr/>
        </p:nvGraphicFramePr>
        <p:xfrm>
          <a:off x="1143000" y="2971800"/>
          <a:ext cx="6934200" cy="3580598"/>
        </p:xfrm>
        <a:graphic>
          <a:graphicData uri="http://schemas.openxmlformats.org/presentationml/2006/ole">
            <p:oleObj spid="_x0000_s1027" name="Γράφημα" r:id="rId4" imgW="4676851" imgH="2581351" progId="Excel.Sheet.8">
              <p:embed/>
            </p:oleObj>
          </a:graphicData>
        </a:graphic>
      </p:graphicFrame>
      <p:graphicFrame>
        <p:nvGraphicFramePr>
          <p:cNvPr id="3079" name="Object 13"/>
          <p:cNvGraphicFramePr>
            <a:graphicFrameLocks noChangeAspect="1"/>
          </p:cNvGraphicFramePr>
          <p:nvPr/>
        </p:nvGraphicFramePr>
        <p:xfrm>
          <a:off x="304800" y="1371600"/>
          <a:ext cx="8458200" cy="304800"/>
        </p:xfrm>
        <a:graphic>
          <a:graphicData uri="http://schemas.openxmlformats.org/presentationml/2006/ole">
            <p:oleObj spid="_x0000_s1028" name="Φύλλο εργασίας" r:id="rId5" imgW="9382680" imgH="236160" progId="Excel.Sheet.8">
              <p:embed/>
            </p:oleObj>
          </a:graphicData>
        </a:graphic>
      </p:graphicFrame>
      <p:sp>
        <p:nvSpPr>
          <p:cNvPr id="6" name="5 - Ορθογώνιο"/>
          <p:cNvSpPr/>
          <p:nvPr/>
        </p:nvSpPr>
        <p:spPr>
          <a:xfrm>
            <a:off x="228600" y="228600"/>
            <a:ext cx="8686800" cy="1107996"/>
          </a:xfrm>
          <a:prstGeom prst="rect">
            <a:avLst/>
          </a:prstGeom>
        </p:spPr>
        <p:txBody>
          <a:bodyPr wrap="square">
            <a:spAutoFit/>
          </a:bodyPr>
          <a:lstStyle/>
          <a:p>
            <a:pPr algn="just"/>
            <a:r>
              <a:rPr lang="el-GR" sz="2200" b="1" u="sng" dirty="0" smtClean="0">
                <a:solidFill>
                  <a:srgbClr val="002060"/>
                </a:solidFill>
                <a:effectLst>
                  <a:outerShdw blurRad="38100" dist="38100" dir="2700000" algn="tl">
                    <a:srgbClr val="000000">
                      <a:alpha val="43137"/>
                    </a:srgbClr>
                  </a:outerShdw>
                </a:effectLst>
              </a:rPr>
              <a:t>Παραθέτω μερικά συμπεράσματα ερωτημάτων που τέθηκαν σε ερωτηματολόγια διαφόρων Ελληνικών </a:t>
            </a:r>
            <a:r>
              <a:rPr lang="el-GR" sz="2200" b="1" u="sng" dirty="0" err="1" smtClean="0">
                <a:solidFill>
                  <a:srgbClr val="002060"/>
                </a:solidFill>
                <a:effectLst>
                  <a:outerShdw blurRad="38100" dist="38100" dir="2700000" algn="tl">
                    <a:srgbClr val="000000">
                      <a:alpha val="43137"/>
                    </a:srgbClr>
                  </a:outerShdw>
                </a:effectLst>
              </a:rPr>
              <a:t>θερμαλιστικών</a:t>
            </a:r>
            <a:r>
              <a:rPr lang="el-GR" sz="2200" b="1" u="sng" dirty="0" smtClean="0">
                <a:solidFill>
                  <a:srgbClr val="002060"/>
                </a:solidFill>
                <a:effectLst>
                  <a:outerShdw blurRad="38100" dist="38100" dir="2700000" algn="tl">
                    <a:srgbClr val="000000">
                      <a:alpha val="43137"/>
                    </a:srgbClr>
                  </a:outerShdw>
                </a:effectLst>
              </a:rPr>
              <a:t> πηγών.</a:t>
            </a:r>
            <a:endParaRPr lang="el-GR" sz="2200" b="1" u="sng"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81000" y="0"/>
            <a:ext cx="8305800" cy="6740307"/>
          </a:xfrm>
          <a:prstGeom prst="rect">
            <a:avLst/>
          </a:prstGeom>
        </p:spPr>
        <p:txBody>
          <a:bodyPr wrap="square">
            <a:spAutoFit/>
          </a:bodyPr>
          <a:lstStyle/>
          <a:p>
            <a:r>
              <a:rPr lang="en-US" sz="2400" dirty="0" smtClean="0">
                <a:solidFill>
                  <a:schemeClr val="bg2"/>
                </a:solidFill>
                <a:latin typeface="+mj-lt"/>
              </a:rPr>
              <a:t>   </a:t>
            </a:r>
            <a:endParaRPr lang="el-GR" sz="2400" dirty="0" smtClean="0">
              <a:solidFill>
                <a:schemeClr val="bg2"/>
              </a:solidFill>
              <a:latin typeface="+mj-lt"/>
            </a:endParaRPr>
          </a:p>
          <a:p>
            <a:r>
              <a:rPr lang="en-US" sz="2400" b="1" dirty="0" smtClean="0">
                <a:solidFill>
                  <a:schemeClr val="bg2"/>
                </a:solidFill>
                <a:ea typeface="Tahoma" pitchFamily="34" charset="0"/>
                <a:cs typeface="Tahoma" pitchFamily="34" charset="0"/>
              </a:rPr>
              <a:t> </a:t>
            </a:r>
          </a:p>
          <a:p>
            <a:r>
              <a:rPr lang="el-GR" sz="2400" b="1" spc="-150" dirty="0" smtClean="0">
                <a:solidFill>
                  <a:srgbClr val="002060"/>
                </a:solidFill>
                <a:ea typeface="Tahoma" pitchFamily="34" charset="0"/>
                <a:cs typeface="Tahoma" pitchFamily="34" charset="0"/>
              </a:rPr>
              <a:t>Για να μπορέσουμε να απαντήσουμε στο μεγάλο ερώτημα αν ο </a:t>
            </a:r>
            <a:r>
              <a:rPr lang="el-GR" sz="2400" b="1" spc="-150" dirty="0" err="1" smtClean="0">
                <a:solidFill>
                  <a:srgbClr val="002060"/>
                </a:solidFill>
                <a:ea typeface="Tahoma" pitchFamily="34" charset="0"/>
                <a:cs typeface="Tahoma" pitchFamily="34" charset="0"/>
              </a:rPr>
              <a:t>Θερμαλισμός</a:t>
            </a:r>
            <a:r>
              <a:rPr lang="el-GR" sz="2400" b="1" spc="-150" dirty="0" smtClean="0">
                <a:solidFill>
                  <a:srgbClr val="002060"/>
                </a:solidFill>
                <a:ea typeface="Tahoma" pitchFamily="34" charset="0"/>
                <a:cs typeface="Tahoma" pitchFamily="34" charset="0"/>
              </a:rPr>
              <a:t> και ιδιαίτερα ο </a:t>
            </a:r>
            <a:r>
              <a:rPr lang="el-GR" sz="2400" b="1" spc="-150" dirty="0" err="1" smtClean="0">
                <a:solidFill>
                  <a:srgbClr val="002060"/>
                </a:solidFill>
                <a:ea typeface="Tahoma" pitchFamily="34" charset="0"/>
                <a:cs typeface="Tahoma" pitchFamily="34" charset="0"/>
              </a:rPr>
              <a:t>Θερμαλισμός</a:t>
            </a:r>
            <a:r>
              <a:rPr lang="el-GR" sz="2400" b="1" spc="-150" dirty="0" smtClean="0">
                <a:solidFill>
                  <a:srgbClr val="002060"/>
                </a:solidFill>
                <a:ea typeface="Tahoma" pitchFamily="34" charset="0"/>
                <a:cs typeface="Tahoma" pitchFamily="34" charset="0"/>
              </a:rPr>
              <a:t> Υγείας έχει την δυνατότητα να ενταχθεί στο Σύστημα Πρωτοβάθμιας Φροντίδας Υγείας θα πρέπει να δούμε αν ο </a:t>
            </a:r>
            <a:r>
              <a:rPr lang="el-GR" sz="2400" b="1" spc="-150" dirty="0" err="1" smtClean="0">
                <a:solidFill>
                  <a:srgbClr val="002060"/>
                </a:solidFill>
                <a:ea typeface="Tahoma" pitchFamily="34" charset="0"/>
                <a:cs typeface="Tahoma" pitchFamily="34" charset="0"/>
              </a:rPr>
              <a:t>θερμαλισμός</a:t>
            </a:r>
            <a:r>
              <a:rPr lang="el-GR" sz="2400" b="1" spc="-150" dirty="0" smtClean="0">
                <a:solidFill>
                  <a:srgbClr val="002060"/>
                </a:solidFill>
                <a:ea typeface="Tahoma" pitchFamily="34" charset="0"/>
                <a:cs typeface="Tahoma" pitchFamily="34" charset="0"/>
              </a:rPr>
              <a:t> μπορεί να θεωρηθεί ένα καθαρά Ιατρικό </a:t>
            </a:r>
            <a:r>
              <a:rPr lang="el-GR" sz="2400" b="1" spc="-150" dirty="0" smtClean="0">
                <a:solidFill>
                  <a:srgbClr val="002060"/>
                </a:solidFill>
              </a:rPr>
              <a:t>προϊόν, να ιδωθεί σαν σχέση ασθένειας – θεραπείας, να μελετηθεί η κατάλληλη θεραπεία και να εκτιμηθούν τα αποτελέσματα</a:t>
            </a:r>
            <a:r>
              <a:rPr lang="en-US" sz="2400" b="1" spc="-150" dirty="0" smtClean="0">
                <a:solidFill>
                  <a:srgbClr val="002060"/>
                </a:solidFill>
              </a:rPr>
              <a:t>.</a:t>
            </a:r>
            <a:r>
              <a:rPr lang="el-GR" sz="2400" b="1" spc="-150" dirty="0" smtClean="0">
                <a:solidFill>
                  <a:srgbClr val="002060"/>
                </a:solidFill>
              </a:rPr>
              <a:t> </a:t>
            </a:r>
            <a:endParaRPr lang="en-US" sz="2400" b="1" spc="-150" dirty="0" smtClean="0">
              <a:solidFill>
                <a:srgbClr val="002060"/>
              </a:solidFill>
            </a:endParaRPr>
          </a:p>
          <a:p>
            <a:endParaRPr lang="en-US" sz="2400" b="1" spc="-150" dirty="0" smtClean="0">
              <a:solidFill>
                <a:srgbClr val="002060"/>
              </a:solidFill>
            </a:endParaRPr>
          </a:p>
          <a:p>
            <a:r>
              <a:rPr lang="en-US" sz="2400" b="1" spc="-150" dirty="0" smtClean="0">
                <a:solidFill>
                  <a:srgbClr val="002060"/>
                </a:solidFill>
              </a:rPr>
              <a:t>    </a:t>
            </a:r>
            <a:r>
              <a:rPr lang="el-GR" sz="2400" b="1" spc="-150" dirty="0" smtClean="0">
                <a:solidFill>
                  <a:srgbClr val="002060"/>
                </a:solidFill>
              </a:rPr>
              <a:t>Συνομολογώντας επίσης  ότι η έννοια της ευεξίας,  του        «ευ </a:t>
            </a:r>
            <a:r>
              <a:rPr lang="el-GR" sz="2400" b="1" spc="-150" dirty="0" err="1" smtClean="0">
                <a:solidFill>
                  <a:srgbClr val="002060"/>
                </a:solidFill>
              </a:rPr>
              <a:t>ζήν</a:t>
            </a:r>
            <a:r>
              <a:rPr lang="el-GR" sz="2400" b="1" spc="-150" dirty="0" smtClean="0">
                <a:solidFill>
                  <a:srgbClr val="002060"/>
                </a:solidFill>
              </a:rPr>
              <a:t>» έχει αλλάξει, θα παρατηρήσουμε ότι οι καινούργιες γενιές αναζητούν ένα διαφορετικό μοντέλο που πηγάζει από ένα </a:t>
            </a:r>
            <a:r>
              <a:rPr lang="en-US" sz="2400" b="1" spc="-150" dirty="0" smtClean="0">
                <a:solidFill>
                  <a:srgbClr val="002060"/>
                </a:solidFill>
              </a:rPr>
              <a:t> </a:t>
            </a:r>
            <a:r>
              <a:rPr lang="el-GR" sz="2400" b="1" spc="-150" dirty="0" smtClean="0">
                <a:solidFill>
                  <a:srgbClr val="002060"/>
                </a:solidFill>
              </a:rPr>
              <a:t>πολύπλευρο συνδυασμό εμπειριών, θετικών και ευχάριστων αισθήσεων, ψυχικής ευεξίας, σωματικής ανάπλασης και υγείας. </a:t>
            </a:r>
          </a:p>
          <a:p>
            <a:r>
              <a:rPr lang="en-US" sz="2400" b="1" dirty="0" smtClean="0">
                <a:solidFill>
                  <a:schemeClr val="bg2"/>
                </a:solidFill>
              </a:rPr>
              <a:t>    </a:t>
            </a:r>
            <a:endParaRPr lang="el-GR" sz="2400" b="1" dirty="0" smtClean="0">
              <a:solidFill>
                <a:schemeClr val="bg2"/>
              </a:solidFill>
            </a:endParaRPr>
          </a:p>
          <a:p>
            <a:endParaRPr lang="el-GR" sz="2400" dirty="0">
              <a:solidFill>
                <a:schemeClr val="bg2"/>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nvGraphicFramePr>
        <p:xfrm>
          <a:off x="1447800" y="381000"/>
          <a:ext cx="3886200" cy="381000"/>
        </p:xfrm>
        <a:graphic>
          <a:graphicData uri="http://schemas.openxmlformats.org/presentationml/2006/ole">
            <p:oleObj spid="_x0000_s2050" name="Φύλλο εργασίας" r:id="rId3" imgW="3757680" imgH="281160" progId="Excel.Sheet.8">
              <p:embed/>
            </p:oleObj>
          </a:graphicData>
        </a:graphic>
      </p:graphicFrame>
      <p:graphicFrame>
        <p:nvGraphicFramePr>
          <p:cNvPr id="4099" name="Object 5"/>
          <p:cNvGraphicFramePr>
            <a:graphicFrameLocks noChangeAspect="1"/>
          </p:cNvGraphicFramePr>
          <p:nvPr/>
        </p:nvGraphicFramePr>
        <p:xfrm>
          <a:off x="1143000" y="1066800"/>
          <a:ext cx="4495800" cy="609600"/>
        </p:xfrm>
        <a:graphic>
          <a:graphicData uri="http://schemas.openxmlformats.org/presentationml/2006/ole">
            <p:oleObj spid="_x0000_s2051" name="Φύλλο εργασίας" r:id="rId4" imgW="3838651" imgH="390449" progId="Excel.Sheet.8">
              <p:embed/>
            </p:oleObj>
          </a:graphicData>
        </a:graphic>
      </p:graphicFrame>
      <p:graphicFrame>
        <p:nvGraphicFramePr>
          <p:cNvPr id="4100" name="Object 6"/>
          <p:cNvGraphicFramePr>
            <a:graphicFrameLocks noChangeAspect="1"/>
          </p:cNvGraphicFramePr>
          <p:nvPr/>
        </p:nvGraphicFramePr>
        <p:xfrm>
          <a:off x="990600" y="2209800"/>
          <a:ext cx="6934200" cy="3581400"/>
        </p:xfrm>
        <a:graphic>
          <a:graphicData uri="http://schemas.openxmlformats.org/presentationml/2006/ole">
            <p:oleObj spid="_x0000_s2052" name="Worksheet" r:id="rId5" imgW="4419600" imgH="2466990" progId="Excel.Sheet.8">
              <p:embed followColorScheme="textAndBackgroun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752600" y="304800"/>
          <a:ext cx="3833813" cy="2170113"/>
        </p:xfrm>
        <a:graphic>
          <a:graphicData uri="http://schemas.openxmlformats.org/presentationml/2006/ole">
            <p:oleObj spid="_x0000_s3074" name="Φύλλο εργασίας" r:id="rId3" imgW="4533840" imgH="2508840" progId="Excel.Sheet.8">
              <p:embed/>
            </p:oleObj>
          </a:graphicData>
        </a:graphic>
      </p:graphicFrame>
      <p:graphicFrame>
        <p:nvGraphicFramePr>
          <p:cNvPr id="5123" name="Object 5"/>
          <p:cNvGraphicFramePr>
            <a:graphicFrameLocks noChangeAspect="1"/>
          </p:cNvGraphicFramePr>
          <p:nvPr/>
        </p:nvGraphicFramePr>
        <p:xfrm>
          <a:off x="990600" y="2590800"/>
          <a:ext cx="7467600" cy="4038600"/>
        </p:xfrm>
        <a:graphic>
          <a:graphicData uri="http://schemas.openxmlformats.org/presentationml/2006/ole">
            <p:oleObj spid="_x0000_s3075" name="Γράφημα" r:id="rId4" imgW="5467502" imgH="2619451"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04800" y="381000"/>
            <a:ext cx="8610600" cy="6172200"/>
          </a:xfrm>
          <a:noFill/>
          <a:ln/>
        </p:spPr>
        <p:txBody>
          <a:bodyPr>
            <a:normAutofit/>
          </a:bodyPr>
          <a:lstStyle/>
          <a:p>
            <a:pPr algn="just">
              <a:buFont typeface="Wingdings" pitchFamily="2" charset="2"/>
              <a:buNone/>
            </a:pPr>
            <a:r>
              <a:rPr lang="el-GR" sz="2400" b="1" dirty="0" smtClean="0">
                <a:solidFill>
                  <a:schemeClr val="bg2"/>
                </a:solidFill>
                <a:effectLst>
                  <a:outerShdw blurRad="38100" dist="38100" dir="2700000" algn="tl">
                    <a:srgbClr val="000000">
                      <a:alpha val="43137"/>
                    </a:srgbClr>
                  </a:outerShdw>
                </a:effectLst>
              </a:rPr>
              <a:t>   </a:t>
            </a:r>
          </a:p>
          <a:p>
            <a:pPr algn="just">
              <a:buFont typeface="Wingdings" pitchFamily="2" charset="2"/>
              <a:buNone/>
            </a:pP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Για την ένταξη των </a:t>
            </a:r>
            <a:r>
              <a:rPr lang="el-GR" sz="2600" b="1"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Θερμαλιστικών</a:t>
            </a: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μονάδων</a:t>
            </a:r>
            <a:endParaRPr lang="en-US"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just">
              <a:buFont typeface="Wingdings" pitchFamily="2" charset="2"/>
              <a:buNone/>
            </a:pPr>
            <a:r>
              <a:rPr lang="en-US"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στο σύστημα Πρωτοβάθμιας Φροντίδας Υγείας</a:t>
            </a:r>
            <a:endParaRPr lang="en-US"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just">
              <a:buFont typeface="Wingdings" pitchFamily="2" charset="2"/>
              <a:buNone/>
            </a:pPr>
            <a:r>
              <a:rPr lang="en-US"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θα πρότεινα την Θέσπιση κανόνων:</a:t>
            </a:r>
          </a:p>
          <a:p>
            <a:pPr marL="457200" indent="-457200" algn="just">
              <a:buNone/>
            </a:pPr>
            <a:endParaRPr lang="el-GR" sz="2400"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n-US" sz="2400" b="1" dirty="0" smtClean="0">
                <a:solidFill>
                  <a:srgbClr val="002060"/>
                </a:solidFill>
                <a:effectLst/>
                <a:latin typeface="Tahoma" pitchFamily="34" charset="0"/>
                <a:ea typeface="Tahoma" pitchFamily="34" charset="0"/>
                <a:cs typeface="Tahoma" pitchFamily="34" charset="0"/>
              </a:rPr>
              <a:t>       </a:t>
            </a:r>
            <a:r>
              <a:rPr lang="el-GR" sz="2400" b="1" dirty="0" smtClean="0">
                <a:solidFill>
                  <a:srgbClr val="002060"/>
                </a:solidFill>
                <a:effectLst/>
                <a:latin typeface="Tahoma" pitchFamily="34" charset="0"/>
                <a:ea typeface="Tahoma" pitchFamily="34" charset="0"/>
                <a:cs typeface="Tahoma" pitchFamily="34" charset="0"/>
              </a:rPr>
              <a:t>1.</a:t>
            </a:r>
            <a:r>
              <a:rPr lang="el-GR" sz="2500" b="1" dirty="0" smtClean="0">
                <a:solidFill>
                  <a:srgbClr val="002060"/>
                </a:solidFill>
                <a:effectLst/>
                <a:latin typeface="Tahoma" pitchFamily="34" charset="0"/>
                <a:ea typeface="Tahoma" pitchFamily="34" charset="0"/>
                <a:cs typeface="Tahoma" pitchFamily="34" charset="0"/>
              </a:rPr>
              <a:t>Αναγνωρισμένος Ιαματικός φυσικός πόρος</a:t>
            </a:r>
          </a:p>
          <a:p>
            <a:pPr marL="457200" indent="-457200" algn="just">
              <a:buNone/>
            </a:pPr>
            <a:endParaRPr lang="el-GR" sz="1200"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n-US" sz="2400" b="1" dirty="0" smtClean="0">
                <a:solidFill>
                  <a:srgbClr val="002060"/>
                </a:solidFill>
                <a:effectLst/>
                <a:latin typeface="Tahoma" pitchFamily="34" charset="0"/>
                <a:ea typeface="Tahoma" pitchFamily="34" charset="0"/>
                <a:cs typeface="Tahoma" pitchFamily="34" charset="0"/>
              </a:rPr>
              <a:t>       </a:t>
            </a:r>
            <a:r>
              <a:rPr lang="el-GR" sz="2400" b="1" dirty="0" smtClean="0">
                <a:solidFill>
                  <a:srgbClr val="002060"/>
                </a:solidFill>
                <a:effectLst/>
                <a:latin typeface="Tahoma" pitchFamily="34" charset="0"/>
                <a:ea typeface="Tahoma" pitchFamily="34" charset="0"/>
                <a:cs typeface="Tahoma" pitchFamily="34" charset="0"/>
              </a:rPr>
              <a:t>2.</a:t>
            </a:r>
            <a:r>
              <a:rPr lang="el-GR" sz="2500" b="1" dirty="0" smtClean="0">
                <a:solidFill>
                  <a:srgbClr val="002060"/>
                </a:solidFill>
                <a:effectLst/>
                <a:latin typeface="Tahoma" pitchFamily="34" charset="0"/>
                <a:ea typeface="Tahoma" pitchFamily="34" charset="0"/>
                <a:cs typeface="Tahoma" pitchFamily="34" charset="0"/>
              </a:rPr>
              <a:t>Αναγνώριση </a:t>
            </a:r>
            <a:r>
              <a:rPr lang="el-GR" sz="2500" b="1" dirty="0" err="1" smtClean="0">
                <a:solidFill>
                  <a:srgbClr val="002060"/>
                </a:solidFill>
                <a:effectLst/>
                <a:latin typeface="Tahoma" pitchFamily="34" charset="0"/>
                <a:ea typeface="Tahoma" pitchFamily="34" charset="0"/>
                <a:cs typeface="Tahoma" pitchFamily="34" charset="0"/>
              </a:rPr>
              <a:t>Θερμαλιστικών</a:t>
            </a:r>
            <a:r>
              <a:rPr lang="el-GR" sz="2500" b="1" dirty="0" smtClean="0">
                <a:solidFill>
                  <a:srgbClr val="002060"/>
                </a:solidFill>
                <a:effectLst/>
                <a:latin typeface="Tahoma" pitchFamily="34" charset="0"/>
                <a:ea typeface="Tahoma" pitchFamily="34" charset="0"/>
                <a:cs typeface="Tahoma" pitchFamily="34" charset="0"/>
              </a:rPr>
              <a:t> θεραπειών από το</a:t>
            </a:r>
            <a:endParaRPr lang="en-US" sz="2500"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n-US" sz="2500" b="1" dirty="0" smtClean="0">
                <a:solidFill>
                  <a:srgbClr val="002060"/>
                </a:solidFill>
                <a:latin typeface="Tahoma" pitchFamily="34" charset="0"/>
                <a:ea typeface="Tahoma" pitchFamily="34" charset="0"/>
                <a:cs typeface="Tahoma" pitchFamily="34" charset="0"/>
              </a:rPr>
              <a:t>         </a:t>
            </a:r>
            <a:r>
              <a:rPr lang="el-GR" sz="2500" b="1" dirty="0" smtClean="0">
                <a:solidFill>
                  <a:srgbClr val="002060"/>
                </a:solidFill>
                <a:effectLst/>
                <a:latin typeface="Tahoma" pitchFamily="34" charset="0"/>
                <a:ea typeface="Tahoma" pitchFamily="34" charset="0"/>
                <a:cs typeface="Tahoma" pitchFamily="34" charset="0"/>
              </a:rPr>
              <a:t> Κ.Ε.Σ.Υ.</a:t>
            </a:r>
          </a:p>
          <a:p>
            <a:pPr marL="457200" indent="-457200" algn="just">
              <a:buNone/>
            </a:pPr>
            <a:endParaRPr lang="el-GR" sz="200"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n-US" sz="2400" b="1" dirty="0" smtClean="0">
                <a:solidFill>
                  <a:srgbClr val="002060"/>
                </a:solidFill>
                <a:effectLst/>
                <a:latin typeface="Tahoma" pitchFamily="34" charset="0"/>
                <a:ea typeface="Tahoma" pitchFamily="34" charset="0"/>
                <a:cs typeface="Tahoma" pitchFamily="34" charset="0"/>
              </a:rPr>
              <a:t>       </a:t>
            </a:r>
            <a:r>
              <a:rPr lang="el-GR" sz="2400" b="1" dirty="0" smtClean="0">
                <a:solidFill>
                  <a:srgbClr val="002060"/>
                </a:solidFill>
                <a:effectLst/>
                <a:latin typeface="Tahoma" pitchFamily="34" charset="0"/>
                <a:ea typeface="Tahoma" pitchFamily="34" charset="0"/>
                <a:cs typeface="Tahoma" pitchFamily="34" charset="0"/>
              </a:rPr>
              <a:t>3.</a:t>
            </a:r>
            <a:r>
              <a:rPr lang="el-GR" sz="2500" b="1" dirty="0" smtClean="0">
                <a:solidFill>
                  <a:srgbClr val="002060"/>
                </a:solidFill>
                <a:effectLst/>
                <a:latin typeface="Tahoma" pitchFamily="34" charset="0"/>
                <a:ea typeface="Tahoma" pitchFamily="34" charset="0"/>
                <a:cs typeface="Tahoma" pitchFamily="34" charset="0"/>
              </a:rPr>
              <a:t>Θέσπιση κανόνων λειτουργίας των</a:t>
            </a:r>
            <a:endParaRPr lang="en-US" sz="2500"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n-US" sz="2500" b="1" dirty="0" smtClean="0">
                <a:solidFill>
                  <a:srgbClr val="002060"/>
                </a:solidFill>
                <a:latin typeface="Tahoma" pitchFamily="34" charset="0"/>
                <a:ea typeface="Tahoma" pitchFamily="34" charset="0"/>
                <a:cs typeface="Tahoma" pitchFamily="34" charset="0"/>
              </a:rPr>
              <a:t>       </a:t>
            </a:r>
            <a:r>
              <a:rPr lang="el-GR" sz="2500" b="1" dirty="0" smtClean="0">
                <a:solidFill>
                  <a:srgbClr val="002060"/>
                </a:solidFill>
                <a:effectLst/>
                <a:latin typeface="Tahoma" pitchFamily="34" charset="0"/>
                <a:ea typeface="Tahoma" pitchFamily="34" charset="0"/>
                <a:cs typeface="Tahoma" pitchFamily="34" charset="0"/>
              </a:rPr>
              <a:t> </a:t>
            </a:r>
            <a:r>
              <a:rPr lang="en-US" sz="2500" b="1" dirty="0" smtClean="0">
                <a:solidFill>
                  <a:srgbClr val="002060"/>
                </a:solidFill>
                <a:effectLst/>
                <a:latin typeface="Tahoma" pitchFamily="34" charset="0"/>
                <a:ea typeface="Tahoma" pitchFamily="34" charset="0"/>
                <a:cs typeface="Tahoma" pitchFamily="34" charset="0"/>
              </a:rPr>
              <a:t>  </a:t>
            </a:r>
            <a:r>
              <a:rPr lang="el-GR" sz="2500" b="1" dirty="0" err="1" smtClean="0">
                <a:solidFill>
                  <a:srgbClr val="002060"/>
                </a:solidFill>
                <a:effectLst/>
                <a:latin typeface="Tahoma" pitchFamily="34" charset="0"/>
                <a:ea typeface="Tahoma" pitchFamily="34" charset="0"/>
                <a:cs typeface="Tahoma" pitchFamily="34" charset="0"/>
              </a:rPr>
              <a:t>Θερμαλιστικών</a:t>
            </a:r>
            <a:r>
              <a:rPr lang="en-US" sz="2500" b="1" dirty="0" smtClean="0">
                <a:solidFill>
                  <a:srgbClr val="002060"/>
                </a:solidFill>
                <a:latin typeface="Tahoma" pitchFamily="34" charset="0"/>
                <a:ea typeface="Tahoma" pitchFamily="34" charset="0"/>
                <a:cs typeface="Tahoma" pitchFamily="34" charset="0"/>
              </a:rPr>
              <a:t>  </a:t>
            </a:r>
            <a:r>
              <a:rPr lang="el-GR" sz="2500" b="1" dirty="0" smtClean="0">
                <a:solidFill>
                  <a:srgbClr val="002060"/>
                </a:solidFill>
                <a:effectLst/>
                <a:latin typeface="Tahoma" pitchFamily="34" charset="0"/>
                <a:ea typeface="Tahoma" pitchFamily="34" charset="0"/>
                <a:cs typeface="Tahoma" pitchFamily="34" charset="0"/>
              </a:rPr>
              <a:t>Κέντρων</a:t>
            </a:r>
            <a:endParaRPr lang="en-US" sz="2500" b="1" dirty="0" smtClean="0">
              <a:solidFill>
                <a:srgbClr val="002060"/>
              </a:solidFill>
              <a:effectLst/>
              <a:latin typeface="Tahoma" pitchFamily="34" charset="0"/>
              <a:ea typeface="Tahoma" pitchFamily="34" charset="0"/>
              <a:cs typeface="Tahoma" pitchFamily="34" charset="0"/>
            </a:endParaRPr>
          </a:p>
          <a:p>
            <a:pPr marL="457200" indent="-457200" algn="just">
              <a:buNone/>
            </a:pPr>
            <a:endParaRPr lang="el-GR" sz="800"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n-US" sz="2400" b="1" dirty="0" smtClean="0">
                <a:solidFill>
                  <a:srgbClr val="002060"/>
                </a:solidFill>
                <a:effectLst/>
                <a:latin typeface="Tahoma" pitchFamily="34" charset="0"/>
                <a:ea typeface="Tahoma" pitchFamily="34" charset="0"/>
                <a:cs typeface="Tahoma" pitchFamily="34" charset="0"/>
              </a:rPr>
              <a:t>       </a:t>
            </a:r>
            <a:r>
              <a:rPr lang="el-GR" sz="2400" b="1" dirty="0" smtClean="0">
                <a:solidFill>
                  <a:srgbClr val="002060"/>
                </a:solidFill>
                <a:effectLst/>
                <a:latin typeface="Tahoma" pitchFamily="34" charset="0"/>
                <a:ea typeface="Tahoma" pitchFamily="34" charset="0"/>
                <a:cs typeface="Tahoma" pitchFamily="34" charset="0"/>
              </a:rPr>
              <a:t>4.</a:t>
            </a:r>
            <a:r>
              <a:rPr lang="el-GR" sz="2500" b="1" dirty="0" smtClean="0">
                <a:solidFill>
                  <a:srgbClr val="002060"/>
                </a:solidFill>
                <a:effectLst/>
                <a:latin typeface="Tahoma" pitchFamily="34" charset="0"/>
                <a:ea typeface="Tahoma" pitchFamily="34" charset="0"/>
                <a:cs typeface="Tahoma" pitchFamily="34" charset="0"/>
              </a:rPr>
              <a:t>Ταυτοποίηση των Υδροθεραπευτικών μονάδων.</a:t>
            </a:r>
          </a:p>
          <a:p>
            <a:pPr marL="457200" indent="-457200" algn="just">
              <a:buNone/>
            </a:pPr>
            <a:endParaRPr lang="el-GR" sz="1200" dirty="0" smtClean="0">
              <a:solidFill>
                <a:schemeClr val="bg2"/>
              </a:solidFill>
              <a:effectLst/>
            </a:endParaRPr>
          </a:p>
          <a:p>
            <a:pPr marL="457200" indent="-457200" algn="just">
              <a:buNone/>
            </a:pPr>
            <a:r>
              <a:rPr lang="el-GR" sz="2400" dirty="0" smtClean="0">
                <a:solidFill>
                  <a:schemeClr val="bg2"/>
                </a:solidFill>
                <a:effectLst/>
              </a:rPr>
              <a:t>     </a:t>
            </a:r>
          </a:p>
          <a:p>
            <a:pPr marL="457200" indent="-457200" algn="just">
              <a:buAutoNum type="arabicPeriod"/>
            </a:pPr>
            <a:endParaRPr lang="el-GR" sz="2400" b="1" dirty="0" smtClean="0">
              <a:solidFill>
                <a:schemeClr val="bg2"/>
              </a:solidFill>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04800"/>
            <a:ext cx="8686800" cy="1676400"/>
          </a:xfrm>
        </p:spPr>
        <p:txBody>
          <a:bodyPr>
            <a:normAutofit fontScale="90000"/>
          </a:bodyPr>
          <a:lstStyle/>
          <a:p>
            <a:pPr algn="l"/>
            <a:r>
              <a:rPr lang="en-US" sz="2200" b="1" dirty="0" smtClean="0">
                <a:solidFill>
                  <a:srgbClr val="002060"/>
                </a:solidFill>
                <a:effectLst/>
                <a:latin typeface="Tahoma" pitchFamily="34" charset="0"/>
                <a:ea typeface="Tahoma" pitchFamily="34" charset="0"/>
                <a:cs typeface="Tahoma" pitchFamily="34" charset="0"/>
              </a:rPr>
              <a:t>         </a:t>
            </a:r>
            <a:r>
              <a:rPr lang="el-GR" sz="2200" b="1" dirty="0" smtClean="0">
                <a:solidFill>
                  <a:srgbClr val="002060"/>
                </a:solidFill>
                <a:effectLst/>
                <a:latin typeface="Tahoma" pitchFamily="34" charset="0"/>
                <a:ea typeface="Tahoma" pitchFamily="34" charset="0"/>
                <a:cs typeface="Tahoma" pitchFamily="34" charset="0"/>
              </a:rPr>
              <a:t>ΝΟΜΟΣ  ΥΠ. ΑΡΙΘΜ. 4238/ΦΕΚ 38/17.2.2014 τεύχος Α’</a:t>
            </a:r>
            <a:br>
              <a:rPr lang="el-GR" sz="2200" b="1" dirty="0" smtClean="0">
                <a:solidFill>
                  <a:srgbClr val="002060"/>
                </a:solidFill>
                <a:effectLst/>
                <a:latin typeface="Tahoma" pitchFamily="34" charset="0"/>
                <a:ea typeface="Tahoma" pitchFamily="34" charset="0"/>
                <a:cs typeface="Tahoma" pitchFamily="34" charset="0"/>
              </a:rPr>
            </a:br>
            <a:r>
              <a:rPr lang="en-US" sz="2200" b="1" dirty="0" smtClean="0">
                <a:solidFill>
                  <a:srgbClr val="002060"/>
                </a:solidFill>
                <a:effectLst/>
                <a:latin typeface="Tahoma" pitchFamily="34" charset="0"/>
                <a:ea typeface="Tahoma" pitchFamily="34" charset="0"/>
                <a:cs typeface="Tahoma" pitchFamily="34" charset="0"/>
              </a:rPr>
              <a:t>         </a:t>
            </a:r>
            <a:r>
              <a:rPr lang="el-GR" sz="2200" b="1" dirty="0" smtClean="0">
                <a:solidFill>
                  <a:srgbClr val="002060"/>
                </a:solidFill>
                <a:effectLst/>
                <a:latin typeface="Tahoma" pitchFamily="34" charset="0"/>
                <a:ea typeface="Tahoma" pitchFamily="34" charset="0"/>
                <a:cs typeface="Tahoma" pitchFamily="34" charset="0"/>
              </a:rPr>
              <a:t>Πρωτοβάθμιο Εθνικό Δίκτυο Υγείας (Π.Ε.Δ.Υ.). Αλλαγή </a:t>
            </a:r>
            <a:r>
              <a:rPr lang="en-US" sz="2200" b="1" dirty="0" smtClean="0">
                <a:solidFill>
                  <a:srgbClr val="002060"/>
                </a:solidFill>
                <a:effectLst/>
                <a:latin typeface="Tahoma" pitchFamily="34" charset="0"/>
                <a:ea typeface="Tahoma" pitchFamily="34" charset="0"/>
                <a:cs typeface="Tahoma" pitchFamily="34" charset="0"/>
              </a:rPr>
              <a:t/>
            </a:r>
            <a:br>
              <a:rPr lang="en-US" sz="2200" b="1" dirty="0" smtClean="0">
                <a:solidFill>
                  <a:srgbClr val="002060"/>
                </a:solidFill>
                <a:effectLst/>
                <a:latin typeface="Tahoma" pitchFamily="34" charset="0"/>
                <a:ea typeface="Tahoma" pitchFamily="34" charset="0"/>
                <a:cs typeface="Tahoma" pitchFamily="34" charset="0"/>
              </a:rPr>
            </a:br>
            <a:r>
              <a:rPr lang="en-US" sz="2200" b="1" dirty="0" smtClean="0">
                <a:solidFill>
                  <a:srgbClr val="002060"/>
                </a:solidFill>
                <a:effectLst/>
                <a:latin typeface="Tahoma" pitchFamily="34" charset="0"/>
                <a:ea typeface="Tahoma" pitchFamily="34" charset="0"/>
                <a:cs typeface="Tahoma" pitchFamily="34" charset="0"/>
              </a:rPr>
              <a:t>         </a:t>
            </a:r>
            <a:r>
              <a:rPr lang="el-GR" sz="2200" b="1" dirty="0" smtClean="0">
                <a:solidFill>
                  <a:srgbClr val="002060"/>
                </a:solidFill>
                <a:effectLst/>
                <a:latin typeface="Tahoma" pitchFamily="34" charset="0"/>
                <a:ea typeface="Tahoma" pitchFamily="34" charset="0"/>
                <a:cs typeface="Tahoma" pitchFamily="34" charset="0"/>
              </a:rPr>
              <a:t>σκοπού Ε.Ο.Π.Υ.Υ &amp; λοιπές διατάξεις.</a:t>
            </a:r>
            <a:r>
              <a:rPr lang="el-GR" sz="2200" b="1" u="sng" dirty="0" smtClean="0">
                <a:solidFill>
                  <a:srgbClr val="002060"/>
                </a:solidFill>
                <a:effectLst/>
                <a:latin typeface="Tahoma" pitchFamily="34" charset="0"/>
                <a:ea typeface="Tahoma" pitchFamily="34" charset="0"/>
                <a:cs typeface="Tahoma" pitchFamily="34" charset="0"/>
              </a:rPr>
              <a:t/>
            </a:r>
            <a:br>
              <a:rPr lang="el-GR" sz="2200" b="1" u="sng" dirty="0" smtClean="0">
                <a:solidFill>
                  <a:srgbClr val="002060"/>
                </a:solidFill>
                <a:effectLst/>
                <a:latin typeface="Tahoma" pitchFamily="34" charset="0"/>
                <a:ea typeface="Tahoma" pitchFamily="34" charset="0"/>
                <a:cs typeface="Tahoma" pitchFamily="34" charset="0"/>
              </a:rPr>
            </a:br>
            <a:r>
              <a:rPr lang="el-GR" sz="2200" b="1" dirty="0" smtClean="0">
                <a:solidFill>
                  <a:srgbClr val="002060"/>
                </a:solidFill>
                <a:effectLst/>
                <a:latin typeface="Tahoma" pitchFamily="34" charset="0"/>
                <a:ea typeface="Tahoma" pitchFamily="34" charset="0"/>
                <a:cs typeface="Tahoma" pitchFamily="34" charset="0"/>
              </a:rPr>
              <a:t> </a:t>
            </a:r>
            <a:r>
              <a:rPr lang="en-US" sz="2200" b="1" dirty="0" smtClean="0">
                <a:solidFill>
                  <a:srgbClr val="002060"/>
                </a:solidFill>
                <a:effectLst/>
                <a:latin typeface="Tahoma" pitchFamily="34" charset="0"/>
                <a:ea typeface="Tahoma" pitchFamily="34" charset="0"/>
                <a:cs typeface="Tahoma" pitchFamily="34" charset="0"/>
              </a:rPr>
              <a:t>        </a:t>
            </a:r>
            <a:r>
              <a:rPr lang="el-GR" sz="2200" b="1" dirty="0" smtClean="0">
                <a:solidFill>
                  <a:srgbClr val="002060"/>
                </a:solidFill>
                <a:effectLst/>
                <a:latin typeface="Tahoma" pitchFamily="34" charset="0"/>
                <a:ea typeface="Tahoma" pitchFamily="34" charset="0"/>
                <a:cs typeface="Tahoma" pitchFamily="34" charset="0"/>
              </a:rPr>
              <a:t>Άρθρο 31 .</a:t>
            </a:r>
            <a:r>
              <a:rPr lang="el-GR" sz="2200" b="1" u="sng" dirty="0" smtClean="0">
                <a:solidFill>
                  <a:srgbClr val="002060"/>
                </a:solidFill>
                <a:effectLst/>
                <a:latin typeface="Tahoma" pitchFamily="34" charset="0"/>
                <a:ea typeface="Tahoma" pitchFamily="34" charset="0"/>
                <a:cs typeface="Tahoma" pitchFamily="34" charset="0"/>
              </a:rPr>
              <a:t>Κέντρα ιαματικού τουρισμού – </a:t>
            </a:r>
            <a:r>
              <a:rPr lang="el-GR" sz="2200" b="1" u="sng" dirty="0" err="1" smtClean="0">
                <a:solidFill>
                  <a:srgbClr val="002060"/>
                </a:solidFill>
                <a:effectLst/>
                <a:latin typeface="Tahoma" pitchFamily="34" charset="0"/>
                <a:ea typeface="Tahoma" pitchFamily="34" charset="0"/>
                <a:cs typeface="Tahoma" pitchFamily="34" charset="0"/>
              </a:rPr>
              <a:t>θερμαλισμού</a:t>
            </a:r>
            <a:r>
              <a:rPr lang="el-GR" sz="2200" b="1" u="sng" dirty="0" smtClean="0">
                <a:solidFill>
                  <a:srgbClr val="002060"/>
                </a:solidFill>
                <a:effectLst/>
                <a:latin typeface="Tahoma" pitchFamily="34" charset="0"/>
                <a:ea typeface="Tahoma" pitchFamily="34" charset="0"/>
                <a:cs typeface="Tahoma" pitchFamily="34" charset="0"/>
              </a:rPr>
              <a:t> και</a:t>
            </a:r>
            <a:r>
              <a:rPr lang="en-US" sz="2200" b="1" u="sng" dirty="0" smtClean="0">
                <a:solidFill>
                  <a:srgbClr val="002060"/>
                </a:solidFill>
                <a:effectLst/>
                <a:latin typeface="Tahoma" pitchFamily="34" charset="0"/>
                <a:ea typeface="Tahoma" pitchFamily="34" charset="0"/>
                <a:cs typeface="Tahoma" pitchFamily="34" charset="0"/>
              </a:rPr>
              <a:t/>
            </a:r>
            <a:br>
              <a:rPr lang="en-US" sz="2200" b="1" u="sng" dirty="0" smtClean="0">
                <a:solidFill>
                  <a:srgbClr val="002060"/>
                </a:solidFill>
                <a:effectLst/>
                <a:latin typeface="Tahoma" pitchFamily="34" charset="0"/>
                <a:ea typeface="Tahoma" pitchFamily="34" charset="0"/>
                <a:cs typeface="Tahoma" pitchFamily="34" charset="0"/>
              </a:rPr>
            </a:br>
            <a:r>
              <a:rPr lang="en-US" sz="2200" b="1" u="sng" dirty="0" smtClean="0">
                <a:solidFill>
                  <a:schemeClr val="bg1"/>
                </a:solidFill>
                <a:effectLst/>
                <a:latin typeface="Tahoma" pitchFamily="34" charset="0"/>
                <a:ea typeface="Tahoma" pitchFamily="34" charset="0"/>
                <a:cs typeface="Tahoma" pitchFamily="34" charset="0"/>
              </a:rPr>
              <a:t> </a:t>
            </a:r>
            <a:r>
              <a:rPr lang="en-US" sz="2200" b="1" u="sng" dirty="0" smtClean="0">
                <a:solidFill>
                  <a:schemeClr val="bg1"/>
                </a:solidFill>
                <a:effectLst/>
                <a:latin typeface="Tahoma" pitchFamily="34" charset="0"/>
                <a:ea typeface="Tahoma" pitchFamily="34" charset="0"/>
                <a:cs typeface="Tahoma" pitchFamily="34" charset="0"/>
              </a:rPr>
              <a:t>  </a:t>
            </a:r>
            <a:r>
              <a:rPr lang="en-US" sz="2200" b="1" dirty="0" smtClean="0">
                <a:solidFill>
                  <a:schemeClr val="bg1"/>
                </a:solidFill>
                <a:effectLst/>
                <a:latin typeface="Tahoma" pitchFamily="34" charset="0"/>
                <a:ea typeface="Tahoma" pitchFamily="34" charset="0"/>
                <a:cs typeface="Tahoma" pitchFamily="34" charset="0"/>
              </a:rPr>
              <a:t> </a:t>
            </a:r>
            <a:r>
              <a:rPr lang="en-US" sz="2200" b="1" dirty="0" smtClean="0">
                <a:solidFill>
                  <a:srgbClr val="002060"/>
                </a:solidFill>
                <a:effectLst/>
                <a:latin typeface="Tahoma" pitchFamily="34" charset="0"/>
                <a:ea typeface="Tahoma" pitchFamily="34" charset="0"/>
                <a:cs typeface="Tahoma" pitchFamily="34" charset="0"/>
              </a:rPr>
              <a:t> </a:t>
            </a:r>
            <a:r>
              <a:rPr lang="el-GR" sz="2200" b="1" dirty="0" smtClean="0">
                <a:solidFill>
                  <a:srgbClr val="002060"/>
                </a:solidFill>
                <a:effectLst/>
                <a:latin typeface="Tahoma" pitchFamily="34" charset="0"/>
                <a:ea typeface="Tahoma" pitchFamily="34" charset="0"/>
                <a:cs typeface="Tahoma" pitchFamily="34" charset="0"/>
              </a:rPr>
              <a:t> </a:t>
            </a:r>
            <a:r>
              <a:rPr lang="en-US" sz="2200" b="1" dirty="0" smtClean="0">
                <a:solidFill>
                  <a:srgbClr val="002060"/>
                </a:solidFill>
                <a:effectLst/>
                <a:latin typeface="Tahoma" pitchFamily="34" charset="0"/>
                <a:ea typeface="Tahoma" pitchFamily="34" charset="0"/>
                <a:cs typeface="Tahoma" pitchFamily="34" charset="0"/>
              </a:rPr>
              <a:t> </a:t>
            </a:r>
            <a:r>
              <a:rPr lang="el-GR" sz="2200" b="1" u="sng" dirty="0" err="1" smtClean="0">
                <a:solidFill>
                  <a:srgbClr val="002060"/>
                </a:solidFill>
                <a:effectLst/>
                <a:latin typeface="Tahoma" pitchFamily="34" charset="0"/>
                <a:ea typeface="Tahoma" pitchFamily="34" charset="0"/>
                <a:cs typeface="Tahoma" pitchFamily="34" charset="0"/>
              </a:rPr>
              <a:t>θαλασσοθεραπειας</a:t>
            </a:r>
            <a:r>
              <a:rPr lang="el-GR" sz="2200" b="1" u="sng" dirty="0" smtClean="0">
                <a:solidFill>
                  <a:srgbClr val="002060"/>
                </a:solidFill>
                <a:effectLst/>
                <a:latin typeface="Tahoma" pitchFamily="34" charset="0"/>
                <a:ea typeface="Tahoma" pitchFamily="34" charset="0"/>
                <a:cs typeface="Tahoma" pitchFamily="34" charset="0"/>
              </a:rPr>
              <a:t>.</a:t>
            </a:r>
            <a:endParaRPr lang="el-GR" sz="2200" b="1" u="sng" dirty="0">
              <a:solidFill>
                <a:srgbClr val="002060"/>
              </a:solidFill>
              <a:effectLst/>
              <a:latin typeface="Tahoma" pitchFamily="34" charset="0"/>
              <a:ea typeface="Tahoma" pitchFamily="34" charset="0"/>
              <a:cs typeface="Tahoma" pitchFamily="34" charset="0"/>
            </a:endParaRPr>
          </a:p>
        </p:txBody>
      </p:sp>
      <p:sp>
        <p:nvSpPr>
          <p:cNvPr id="3" name="2 - Θέση περιεχομένου"/>
          <p:cNvSpPr>
            <a:spLocks noGrp="1"/>
          </p:cNvSpPr>
          <p:nvPr>
            <p:ph idx="1"/>
          </p:nvPr>
        </p:nvSpPr>
        <p:spPr>
          <a:xfrm>
            <a:off x="457200" y="2133600"/>
            <a:ext cx="8229600" cy="4419600"/>
          </a:xfrm>
        </p:spPr>
        <p:txBody>
          <a:bodyPr>
            <a:normAutofit lnSpcReduction="10000"/>
          </a:bodyPr>
          <a:lstStyle/>
          <a:p>
            <a:pPr>
              <a:buNone/>
            </a:pPr>
            <a:endParaRPr lang="el-GR" sz="1400" b="1" dirty="0" smtClean="0">
              <a:solidFill>
                <a:schemeClr val="bg2"/>
              </a:solidFill>
              <a:effectLst/>
            </a:endParaRPr>
          </a:p>
          <a:p>
            <a:pPr marL="539496" indent="-457200">
              <a:buAutoNum type="arabicPeriod"/>
            </a:pPr>
            <a:r>
              <a:rPr lang="el-GR" sz="2500" b="1" dirty="0" smtClean="0">
                <a:solidFill>
                  <a:srgbClr val="002060"/>
                </a:solidFill>
                <a:effectLst/>
                <a:latin typeface="Tahoma" pitchFamily="34" charset="0"/>
                <a:ea typeface="Tahoma" pitchFamily="34" charset="0"/>
                <a:cs typeface="Tahoma" pitchFamily="34" charset="0"/>
              </a:rPr>
              <a:t>Με αποφάσεις του Υπουργείου </a:t>
            </a:r>
            <a:endParaRPr lang="en-US" sz="2500" b="1" smtClean="0">
              <a:solidFill>
                <a:srgbClr val="002060"/>
              </a:solidFill>
              <a:effectLst/>
              <a:latin typeface="Tahoma" pitchFamily="34" charset="0"/>
              <a:ea typeface="Tahoma" pitchFamily="34" charset="0"/>
              <a:cs typeface="Tahoma" pitchFamily="34" charset="0"/>
            </a:endParaRPr>
          </a:p>
          <a:p>
            <a:pPr marL="539496" indent="-457200">
              <a:buAutoNum type="arabicPeriod"/>
            </a:pPr>
            <a:r>
              <a:rPr lang="en-US" sz="2500" b="1" smtClean="0">
                <a:solidFill>
                  <a:srgbClr val="002060"/>
                </a:solidFill>
                <a:effectLst/>
                <a:latin typeface="Tahoma" pitchFamily="34" charset="0"/>
                <a:ea typeface="Tahoma" pitchFamily="34" charset="0"/>
                <a:cs typeface="Tahoma" pitchFamily="34" charset="0"/>
              </a:rPr>
              <a:t> </a:t>
            </a:r>
            <a:r>
              <a:rPr lang="el-GR" sz="2500" b="1" dirty="0" smtClean="0">
                <a:solidFill>
                  <a:srgbClr val="002060"/>
                </a:solidFill>
                <a:effectLst/>
                <a:latin typeface="Tahoma" pitchFamily="34" charset="0"/>
                <a:ea typeface="Tahoma" pitchFamily="34" charset="0"/>
                <a:cs typeface="Tahoma" pitchFamily="34" charset="0"/>
              </a:rPr>
              <a:t>Υγείας, καθορίζονται οι όροι, οι προϋποθέσεις και κάθε άλλη αναγκαία λεπτομέρεια βάση των οποίων οι μονάδες ιαματικής θεραπείας, τα κέντρα ιαματικού τουρισμού – </a:t>
            </a:r>
            <a:r>
              <a:rPr lang="el-GR" sz="2500" b="1" dirty="0" err="1" smtClean="0">
                <a:solidFill>
                  <a:srgbClr val="002060"/>
                </a:solidFill>
                <a:effectLst/>
                <a:latin typeface="Tahoma" pitchFamily="34" charset="0"/>
                <a:ea typeface="Tahoma" pitchFamily="34" charset="0"/>
                <a:cs typeface="Tahoma" pitchFamily="34" charset="0"/>
              </a:rPr>
              <a:t>θερμαλισμού</a:t>
            </a:r>
            <a:r>
              <a:rPr lang="el-GR" sz="2500" b="1" dirty="0" smtClean="0">
                <a:solidFill>
                  <a:srgbClr val="002060"/>
                </a:solidFill>
                <a:effectLst/>
                <a:latin typeface="Tahoma" pitchFamily="34" charset="0"/>
                <a:ea typeface="Tahoma" pitchFamily="34" charset="0"/>
                <a:cs typeface="Tahoma" pitchFamily="34" charset="0"/>
              </a:rPr>
              <a:t> και τα κέντρα </a:t>
            </a:r>
            <a:r>
              <a:rPr lang="el-GR" sz="2500" b="1" dirty="0" err="1" smtClean="0">
                <a:solidFill>
                  <a:srgbClr val="002060"/>
                </a:solidFill>
                <a:effectLst/>
                <a:latin typeface="Tahoma" pitchFamily="34" charset="0"/>
                <a:ea typeface="Tahoma" pitchFamily="34" charset="0"/>
                <a:cs typeface="Tahoma" pitchFamily="34" charset="0"/>
              </a:rPr>
              <a:t>θαλασσοθεραπείας</a:t>
            </a:r>
            <a:r>
              <a:rPr lang="el-GR" sz="2500" b="1" dirty="0" smtClean="0">
                <a:solidFill>
                  <a:srgbClr val="002060"/>
                </a:solidFill>
                <a:effectLst/>
                <a:latin typeface="Tahoma" pitchFamily="34" charset="0"/>
                <a:ea typeface="Tahoma" pitchFamily="34" charset="0"/>
                <a:cs typeface="Tahoma" pitchFamily="34" charset="0"/>
              </a:rPr>
              <a:t>, όπως αυτά ορίζονται στο άρθρο 1 του Ν. 3498/2006 (Α’ 230), για τα οποία προβλέπεται  η χορήγηση ειδικού σήματος λειτουργίας σύμφωνα με το άρθρο 1 του ίδιου νόμου και των οποίων οι όροι και προϋποθέσεις λειτουργίας</a:t>
            </a:r>
          </a:p>
          <a:p>
            <a:pPr>
              <a:buNone/>
            </a:pPr>
            <a:endParaRPr lang="el-G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8600" y="762000"/>
            <a:ext cx="8534400" cy="3970318"/>
          </a:xfrm>
          <a:prstGeom prst="rect">
            <a:avLst/>
          </a:prstGeom>
        </p:spPr>
        <p:txBody>
          <a:bodyPr wrap="square">
            <a:spAutoFit/>
          </a:bodyPr>
          <a:lstStyle/>
          <a:p>
            <a:pPr>
              <a:buNone/>
            </a:pPr>
            <a:endParaRPr lang="el-GR" sz="1200" b="1" dirty="0" smtClean="0">
              <a:solidFill>
                <a:schemeClr val="bg2"/>
              </a:solidFill>
            </a:endParaRPr>
          </a:p>
          <a:p>
            <a:pPr>
              <a:buNone/>
            </a:pPr>
            <a:r>
              <a:rPr lang="el-GR" sz="2400" b="1" dirty="0" smtClean="0">
                <a:solidFill>
                  <a:srgbClr val="002060"/>
                </a:solidFill>
              </a:rPr>
              <a:t>προβλέπονται από το </a:t>
            </a:r>
            <a:r>
              <a:rPr lang="el-GR" sz="2400" b="1" dirty="0" err="1" smtClean="0">
                <a:solidFill>
                  <a:srgbClr val="002060"/>
                </a:solidFill>
              </a:rPr>
              <a:t>υ.α</a:t>
            </a:r>
            <a:r>
              <a:rPr lang="el-GR" sz="2400" b="1" dirty="0" smtClean="0">
                <a:solidFill>
                  <a:srgbClr val="002060"/>
                </a:solidFill>
              </a:rPr>
              <a:t> 9833/2009 (Β’ 1055), όπως αυτή τροποποιείται και ισχύει κάθε φορά, δύναται να αναγνωρίζονται ως μονάδες Π.Φ.Υ.</a:t>
            </a:r>
          </a:p>
          <a:p>
            <a:pPr>
              <a:buNone/>
            </a:pPr>
            <a:endParaRPr lang="el-GR" sz="2400" b="1" dirty="0" smtClean="0">
              <a:solidFill>
                <a:srgbClr val="002060"/>
              </a:solidFill>
            </a:endParaRPr>
          </a:p>
          <a:p>
            <a:pPr>
              <a:buNone/>
            </a:pPr>
            <a:r>
              <a:rPr lang="el-GR" sz="2400" b="1" dirty="0" smtClean="0">
                <a:solidFill>
                  <a:srgbClr val="002060"/>
                </a:solidFill>
              </a:rPr>
              <a:t>2. Με κοινή απόφαση των Υπουργών Υγείας  και Τουρισμού καθορίζονται οι όροι και οι προϋποθέσεις </a:t>
            </a:r>
            <a:r>
              <a:rPr lang="el-GR" sz="2400" b="1" dirty="0" err="1" smtClean="0">
                <a:solidFill>
                  <a:srgbClr val="002060"/>
                </a:solidFill>
              </a:rPr>
              <a:t>αδειοδότησης</a:t>
            </a:r>
            <a:r>
              <a:rPr lang="el-GR" sz="2400" b="1" dirty="0" smtClean="0">
                <a:solidFill>
                  <a:srgbClr val="002060"/>
                </a:solidFill>
              </a:rPr>
              <a:t> και λειτουργίας των μονάδων ιαματικής θεραπείας, των κέντρων ιαματικού τουρισμού-</a:t>
            </a:r>
            <a:r>
              <a:rPr lang="el-GR" sz="2400" b="1" dirty="0" err="1" smtClean="0">
                <a:solidFill>
                  <a:srgbClr val="002060"/>
                </a:solidFill>
              </a:rPr>
              <a:t>θερμαλισμού</a:t>
            </a:r>
            <a:r>
              <a:rPr lang="el-GR" sz="2400" b="1" dirty="0" smtClean="0">
                <a:solidFill>
                  <a:srgbClr val="002060"/>
                </a:solidFill>
              </a:rPr>
              <a:t> και των κέντρων </a:t>
            </a:r>
            <a:r>
              <a:rPr lang="el-GR" sz="2400" b="1" dirty="0" err="1" smtClean="0">
                <a:solidFill>
                  <a:srgbClr val="002060"/>
                </a:solidFill>
              </a:rPr>
              <a:t>θαλασσοθεραπείας</a:t>
            </a:r>
            <a:r>
              <a:rPr lang="el-GR" sz="2400" b="1" dirty="0" smtClean="0">
                <a:solidFill>
                  <a:srgbClr val="002060"/>
                </a:solidFill>
              </a:rPr>
              <a:t> ως μονάδες Π.Φ.Υ.</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2133600"/>
          </a:xfrm>
        </p:spPr>
        <p:txBody>
          <a:bodyPr/>
          <a:lstStyle/>
          <a:p>
            <a:pPr algn="l"/>
            <a:r>
              <a:rPr lang="el-GR" sz="22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Χορήγηση επιδόματος λουτροθεραπείας στους ασφαλισμένους του ΕΟΠΥΥ, για την λουτρική περίοδο από 1η Ιουνίου έως 31η Οκτωβρίου 2015. </a:t>
            </a:r>
            <a:br>
              <a:rPr lang="el-GR" sz="22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l-GR" sz="22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ΣΧΕΤ: Οι με αριθμ.347/40/28-5-2012 και 441/119/13-6-2013 Αποφάσεις του Δ.Σ. του Ε.Ο.Π.Υ.Υ.</a:t>
            </a:r>
            <a:endParaRPr lang="el-GR" sz="2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2 - Θέση περιεχομένου"/>
          <p:cNvSpPr>
            <a:spLocks noGrp="1"/>
          </p:cNvSpPr>
          <p:nvPr>
            <p:ph idx="1"/>
          </p:nvPr>
        </p:nvSpPr>
        <p:spPr>
          <a:xfrm>
            <a:off x="152400" y="2438400"/>
            <a:ext cx="8534400" cy="4191000"/>
          </a:xfrm>
        </p:spPr>
        <p:txBody>
          <a:bodyPr>
            <a:normAutofit/>
          </a:bodyPr>
          <a:lstStyle/>
          <a:p>
            <a:pPr algn="just">
              <a:buNone/>
            </a:pPr>
            <a:r>
              <a:rPr lang="el-GR" sz="2400" b="1" dirty="0" smtClean="0">
                <a:solidFill>
                  <a:srgbClr val="002060"/>
                </a:solidFill>
                <a:latin typeface="Tahoma" pitchFamily="34" charset="0"/>
                <a:ea typeface="Tahoma" pitchFamily="34" charset="0"/>
                <a:cs typeface="Tahoma" pitchFamily="34" charset="0"/>
              </a:rPr>
              <a:t>   </a:t>
            </a:r>
            <a:endParaRPr lang="en-US" sz="2400" b="1" dirty="0" smtClean="0">
              <a:solidFill>
                <a:srgbClr val="002060"/>
              </a:solidFill>
              <a:latin typeface="Tahoma" pitchFamily="34" charset="0"/>
              <a:ea typeface="Tahoma" pitchFamily="34" charset="0"/>
              <a:cs typeface="Tahoma" pitchFamily="34" charset="0"/>
            </a:endParaRPr>
          </a:p>
          <a:p>
            <a:pPr algn="just">
              <a:buNone/>
            </a:pPr>
            <a:r>
              <a:rPr lang="en-US" sz="2400" b="1" dirty="0" smtClean="0">
                <a:solidFill>
                  <a:srgbClr val="002060"/>
                </a:solidFill>
                <a:effectLst/>
                <a:latin typeface="Tahoma" pitchFamily="34" charset="0"/>
                <a:ea typeface="Tahoma" pitchFamily="34" charset="0"/>
                <a:cs typeface="Tahoma" pitchFamily="34" charset="0"/>
              </a:rPr>
              <a:t>   </a:t>
            </a:r>
            <a:r>
              <a:rPr lang="el-GR" sz="2400" b="1" dirty="0" smtClean="0">
                <a:solidFill>
                  <a:srgbClr val="002060"/>
                </a:solidFill>
                <a:effectLst/>
                <a:latin typeface="Tahoma" pitchFamily="34" charset="0"/>
                <a:ea typeface="Tahoma" pitchFamily="34" charset="0"/>
                <a:cs typeface="Tahoma" pitchFamily="34" charset="0"/>
              </a:rPr>
              <a:t>Το επίδομα λουτροθεραπείας, παρέχεται, σύμφωνα με την παράγραφο 1 του άρθρου 16 του Ε.Κ.Π.Υ. του ΕΟΠΥΥ, στους ασφαλισμένους, όταν είναι αναγκαία η θεραπεία της πάθησής τους, σε αναγνωρισμένες από το κράτος </a:t>
            </a:r>
            <a:r>
              <a:rPr lang="el-GR" sz="2400" b="1" dirty="0" err="1" smtClean="0">
                <a:solidFill>
                  <a:srgbClr val="002060"/>
                </a:solidFill>
                <a:effectLst/>
                <a:latin typeface="Tahoma" pitchFamily="34" charset="0"/>
                <a:ea typeface="Tahoma" pitchFamily="34" charset="0"/>
                <a:cs typeface="Tahoma" pitchFamily="34" charset="0"/>
              </a:rPr>
              <a:t>Λουτροπηγές</a:t>
            </a:r>
            <a:r>
              <a:rPr lang="el-GR" sz="2400" b="1" dirty="0" smtClean="0">
                <a:solidFill>
                  <a:srgbClr val="002060"/>
                </a:solidFill>
                <a:effectLst/>
                <a:latin typeface="Tahoma" pitchFamily="34" charset="0"/>
                <a:ea typeface="Tahoma" pitchFamily="34" charset="0"/>
                <a:cs typeface="Tahoma" pitchFamily="34" charset="0"/>
              </a:rPr>
              <a:t>, κατά την διάρκεια της λουτρικής περιόδου, η οποία διαρκεί από την 1η Ιουνίου έως και την 31η Οκτωβρίου, εκάστου έτους και ανέρχεται στο ποσό των 150 €. Το ανωτέρω ποσό χορηγείται για την πραγματοποίηση κατά ανώτατο όριο 15 λούσεων.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04800"/>
            <a:ext cx="8229600" cy="5791200"/>
          </a:xfrm>
        </p:spPr>
        <p:txBody>
          <a:bodyPr/>
          <a:lstStyle/>
          <a:p>
            <a:pPr>
              <a:buNone/>
            </a:pPr>
            <a:endParaRPr lang="el-GR" sz="2400" dirty="0" smtClean="0">
              <a:solidFill>
                <a:schemeClr val="bg2"/>
              </a:solidFill>
              <a:cs typeface="Arial" pitchFamily="34" charset="0"/>
            </a:endParaRPr>
          </a:p>
          <a:p>
            <a:pPr>
              <a:buNone/>
            </a:pPr>
            <a:endParaRPr lang="el-GR" sz="2400" dirty="0" smtClean="0">
              <a:solidFill>
                <a:schemeClr val="bg2"/>
              </a:solidFill>
              <a:cs typeface="Arial" pitchFamily="34" charset="0"/>
            </a:endParaRPr>
          </a:p>
          <a:p>
            <a:pPr algn="just">
              <a:buNone/>
            </a:pPr>
            <a:r>
              <a:rPr lang="el-GR" sz="2300" b="1" dirty="0" smtClean="0">
                <a:solidFill>
                  <a:srgbClr val="002060"/>
                </a:solidFill>
                <a:effectLst/>
                <a:latin typeface="Tahoma" pitchFamily="34" charset="0"/>
                <a:ea typeface="Tahoma" pitchFamily="34" charset="0"/>
                <a:cs typeface="Tahoma" pitchFamily="34" charset="0"/>
              </a:rPr>
              <a:t>    Δικαίωμα για την χορήγηση του επιδόματος Λουτροθεραπείας έχουν οι ασφαλισμένοι που πάσχουν από τις κάτωθι παθήσεις: </a:t>
            </a:r>
          </a:p>
          <a:p>
            <a:pPr algn="just">
              <a:buNone/>
            </a:pPr>
            <a:r>
              <a:rPr lang="el-GR" sz="2300" b="1" dirty="0" smtClean="0">
                <a:solidFill>
                  <a:srgbClr val="002060"/>
                </a:solidFill>
                <a:effectLst/>
                <a:latin typeface="Tahoma" pitchFamily="34" charset="0"/>
                <a:ea typeface="Tahoma" pitchFamily="34" charset="0"/>
                <a:cs typeface="Tahoma" pitchFamily="34" charset="0"/>
              </a:rPr>
              <a:t>     1)  </a:t>
            </a:r>
            <a:r>
              <a:rPr lang="el-GR" sz="2300" b="1" dirty="0" err="1" smtClean="0">
                <a:solidFill>
                  <a:srgbClr val="002060"/>
                </a:solidFill>
                <a:effectLst/>
                <a:latin typeface="Tahoma" pitchFamily="34" charset="0"/>
                <a:ea typeface="Tahoma" pitchFamily="34" charset="0"/>
                <a:cs typeface="Tahoma" pitchFamily="34" charset="0"/>
              </a:rPr>
              <a:t>Αυτοάνοσες</a:t>
            </a:r>
            <a:r>
              <a:rPr lang="el-GR" sz="2300" b="1" dirty="0" smtClean="0">
                <a:solidFill>
                  <a:srgbClr val="002060"/>
                </a:solidFill>
                <a:effectLst/>
                <a:latin typeface="Tahoma" pitchFamily="34" charset="0"/>
                <a:ea typeface="Tahoma" pitchFamily="34" charset="0"/>
                <a:cs typeface="Tahoma" pitchFamily="34" charset="0"/>
              </a:rPr>
              <a:t> ρευματικές παθήσεις με προβολή του </a:t>
            </a:r>
            <a:r>
              <a:rPr lang="el-GR" sz="2300" b="1" dirty="0" err="1" smtClean="0">
                <a:solidFill>
                  <a:srgbClr val="002060"/>
                </a:solidFill>
                <a:effectLst/>
                <a:latin typeface="Tahoma" pitchFamily="34" charset="0"/>
                <a:ea typeface="Tahoma" pitchFamily="34" charset="0"/>
                <a:cs typeface="Tahoma" pitchFamily="34" charset="0"/>
              </a:rPr>
              <a:t>μυοσκελετικού</a:t>
            </a:r>
            <a:r>
              <a:rPr lang="el-GR" sz="2300" b="1" dirty="0" smtClean="0">
                <a:solidFill>
                  <a:srgbClr val="002060"/>
                </a:solidFill>
                <a:effectLst/>
                <a:latin typeface="Tahoma" pitchFamily="34" charset="0"/>
                <a:ea typeface="Tahoma" pitchFamily="34" charset="0"/>
                <a:cs typeface="Tahoma" pitchFamily="34" charset="0"/>
              </a:rPr>
              <a:t> συστήματος, που δεν βρίσκεται σε οξύ στάδιο. </a:t>
            </a:r>
          </a:p>
          <a:p>
            <a:pPr algn="just">
              <a:buNone/>
            </a:pPr>
            <a:r>
              <a:rPr lang="el-GR" sz="2300" b="1" dirty="0" smtClean="0">
                <a:solidFill>
                  <a:srgbClr val="002060"/>
                </a:solidFill>
                <a:effectLst/>
                <a:latin typeface="Tahoma" pitchFamily="34" charset="0"/>
                <a:ea typeface="Tahoma" pitchFamily="34" charset="0"/>
                <a:cs typeface="Tahoma" pitchFamily="34" charset="0"/>
              </a:rPr>
              <a:t>     2)  </a:t>
            </a:r>
            <a:r>
              <a:rPr lang="el-GR" sz="2300" b="1" dirty="0" err="1" smtClean="0">
                <a:solidFill>
                  <a:srgbClr val="002060"/>
                </a:solidFill>
                <a:effectLst/>
                <a:latin typeface="Tahoma" pitchFamily="34" charset="0"/>
                <a:ea typeface="Tahoma" pitchFamily="34" charset="0"/>
                <a:cs typeface="Tahoma" pitchFamily="34" charset="0"/>
              </a:rPr>
              <a:t>Μετατραυματικές</a:t>
            </a:r>
            <a:r>
              <a:rPr lang="el-GR" sz="2300" b="1" dirty="0" smtClean="0">
                <a:solidFill>
                  <a:srgbClr val="002060"/>
                </a:solidFill>
                <a:effectLst/>
                <a:latin typeface="Tahoma" pitchFamily="34" charset="0"/>
                <a:ea typeface="Tahoma" pitchFamily="34" charset="0"/>
                <a:cs typeface="Tahoma" pitchFamily="34" charset="0"/>
              </a:rPr>
              <a:t> δυσκαμψίες, </a:t>
            </a:r>
            <a:r>
              <a:rPr lang="el-GR" sz="2300" b="1" dirty="0" err="1" smtClean="0">
                <a:solidFill>
                  <a:srgbClr val="002060"/>
                </a:solidFill>
                <a:effectLst/>
                <a:latin typeface="Tahoma" pitchFamily="34" charset="0"/>
                <a:ea typeface="Tahoma" pitchFamily="34" charset="0"/>
                <a:cs typeface="Tahoma" pitchFamily="34" charset="0"/>
              </a:rPr>
              <a:t>Μετατραυματική</a:t>
            </a:r>
            <a:r>
              <a:rPr lang="el-GR" sz="2300" b="1" dirty="0" smtClean="0">
                <a:solidFill>
                  <a:srgbClr val="002060"/>
                </a:solidFill>
                <a:effectLst/>
                <a:latin typeface="Tahoma" pitchFamily="34" charset="0"/>
                <a:ea typeface="Tahoma" pitchFamily="34" charset="0"/>
                <a:cs typeface="Tahoma" pitchFamily="34" charset="0"/>
              </a:rPr>
              <a:t> αρθρίτιδα </a:t>
            </a:r>
          </a:p>
          <a:p>
            <a:pPr algn="just">
              <a:buNone/>
            </a:pPr>
            <a:r>
              <a:rPr lang="el-GR" sz="2300" b="1" dirty="0" smtClean="0">
                <a:solidFill>
                  <a:srgbClr val="002060"/>
                </a:solidFill>
                <a:effectLst/>
                <a:latin typeface="Tahoma" pitchFamily="34" charset="0"/>
                <a:ea typeface="Tahoma" pitchFamily="34" charset="0"/>
                <a:cs typeface="Tahoma" pitchFamily="34" charset="0"/>
              </a:rPr>
              <a:t>     3)   Δερματοπάθειες</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28600"/>
            <a:ext cx="8229600" cy="6324600"/>
          </a:xfrm>
        </p:spPr>
        <p:txBody>
          <a:bodyPr>
            <a:normAutofit fontScale="70000" lnSpcReduction="20000"/>
          </a:bodyPr>
          <a:lstStyle/>
          <a:p>
            <a:pPr algn="just">
              <a:buNone/>
            </a:pPr>
            <a:r>
              <a:rPr lang="el-GR" sz="2500" b="1" dirty="0" smtClean="0">
                <a:solidFill>
                  <a:schemeClr val="bg2"/>
                </a:solidFill>
                <a:effectLst/>
              </a:rPr>
              <a:t>    </a:t>
            </a:r>
            <a:endParaRPr lang="en-US" sz="2500" b="1" dirty="0" smtClean="0">
              <a:solidFill>
                <a:schemeClr val="bg2"/>
              </a:solidFill>
              <a:effectLst/>
            </a:endParaRPr>
          </a:p>
          <a:p>
            <a:pPr algn="just">
              <a:buNone/>
            </a:pPr>
            <a:r>
              <a:rPr lang="en-US" sz="3100" b="1" dirty="0" smtClean="0">
                <a:solidFill>
                  <a:schemeClr val="bg2"/>
                </a:solidFill>
                <a:latin typeface="Tahoma" pitchFamily="34" charset="0"/>
                <a:ea typeface="Tahoma" pitchFamily="34" charset="0"/>
                <a:cs typeface="Tahoma" pitchFamily="34" charset="0"/>
              </a:rPr>
              <a:t>    </a:t>
            </a:r>
          </a:p>
          <a:p>
            <a:pPr algn="just">
              <a:buNone/>
            </a:pPr>
            <a:r>
              <a:rPr lang="en-US" sz="3100" b="1" dirty="0" smtClean="0">
                <a:solidFill>
                  <a:schemeClr val="bg2"/>
                </a:solidFill>
                <a:effectLst/>
                <a:latin typeface="Tahoma" pitchFamily="34" charset="0"/>
                <a:ea typeface="Tahoma" pitchFamily="34" charset="0"/>
                <a:cs typeface="Tahoma" pitchFamily="34" charset="0"/>
              </a:rPr>
              <a:t>   </a:t>
            </a:r>
            <a:r>
              <a:rPr lang="el-GR" sz="3100" b="1" dirty="0" smtClean="0">
                <a:solidFill>
                  <a:srgbClr val="002060"/>
                </a:solidFill>
                <a:effectLst/>
                <a:latin typeface="Tahoma" pitchFamily="34" charset="0"/>
                <a:ea typeface="Tahoma" pitchFamily="34" charset="0"/>
                <a:cs typeface="Tahoma" pitchFamily="34" charset="0"/>
              </a:rPr>
              <a:t>Βλέποντας τα διεθνή πρότυπα καταχωρημένα στην Ιταλία, Γαλλία και στην Γερμανία την ευθύνη λειτουργίας του </a:t>
            </a:r>
            <a:r>
              <a:rPr lang="el-GR" sz="3100" b="1" dirty="0" err="1" smtClean="0">
                <a:solidFill>
                  <a:srgbClr val="002060"/>
                </a:solidFill>
                <a:effectLst/>
                <a:latin typeface="Tahoma" pitchFamily="34" charset="0"/>
                <a:ea typeface="Tahoma" pitchFamily="34" charset="0"/>
                <a:cs typeface="Tahoma" pitchFamily="34" charset="0"/>
              </a:rPr>
              <a:t>Θερμαλιστικού</a:t>
            </a:r>
            <a:r>
              <a:rPr lang="el-GR" sz="3100" b="1" dirty="0" smtClean="0">
                <a:solidFill>
                  <a:srgbClr val="002060"/>
                </a:solidFill>
                <a:effectLst/>
                <a:latin typeface="Tahoma" pitchFamily="34" charset="0"/>
                <a:ea typeface="Tahoma" pitchFamily="34" charset="0"/>
                <a:cs typeface="Tahoma" pitchFamily="34" charset="0"/>
              </a:rPr>
              <a:t> Κέντρου πρέπει να την έχει ο Ιατρός και συγκεκριμένα οι ακόλουθες ειδικότητες:</a:t>
            </a:r>
          </a:p>
          <a:p>
            <a:pPr algn="just">
              <a:buNone/>
            </a:pPr>
            <a:endParaRPr lang="el-GR" sz="3100"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l-GR" sz="3100" b="1" dirty="0" smtClean="0">
                <a:solidFill>
                  <a:srgbClr val="002060"/>
                </a:solidFill>
                <a:effectLst/>
                <a:latin typeface="Tahoma" pitchFamily="34" charset="0"/>
                <a:ea typeface="Tahoma" pitchFamily="34" charset="0"/>
                <a:cs typeface="Tahoma" pitchFamily="34" charset="0"/>
              </a:rPr>
              <a:t>1. Ιατρός </a:t>
            </a:r>
            <a:r>
              <a:rPr lang="el-GR" sz="3100" b="1" dirty="0" err="1" smtClean="0">
                <a:solidFill>
                  <a:srgbClr val="002060"/>
                </a:solidFill>
                <a:effectLst/>
                <a:latin typeface="Tahoma" pitchFamily="34" charset="0"/>
                <a:ea typeface="Tahoma" pitchFamily="34" charset="0"/>
                <a:cs typeface="Tahoma" pitchFamily="34" charset="0"/>
              </a:rPr>
              <a:t>Υδρογεωολόγος</a:t>
            </a:r>
            <a:r>
              <a:rPr lang="el-GR" sz="3100" b="1" dirty="0" smtClean="0">
                <a:solidFill>
                  <a:srgbClr val="002060"/>
                </a:solidFill>
                <a:effectLst/>
                <a:latin typeface="Tahoma" pitchFamily="34" charset="0"/>
                <a:ea typeface="Tahoma" pitchFamily="34" charset="0"/>
                <a:cs typeface="Tahoma" pitchFamily="34" charset="0"/>
              </a:rPr>
              <a:t> (η ειδικότητα αυτή δεν υπάρχει στην χώρα μας)</a:t>
            </a:r>
          </a:p>
          <a:p>
            <a:pPr marL="457200" indent="-457200" algn="just">
              <a:buNone/>
            </a:pPr>
            <a:r>
              <a:rPr lang="el-GR" sz="3100" b="1" dirty="0" smtClean="0">
                <a:solidFill>
                  <a:srgbClr val="002060"/>
                </a:solidFill>
                <a:effectLst/>
                <a:latin typeface="Tahoma" pitchFamily="34" charset="0"/>
                <a:ea typeface="Tahoma" pitchFamily="34" charset="0"/>
                <a:cs typeface="Tahoma" pitchFamily="34" charset="0"/>
              </a:rPr>
              <a:t>2.   Ιατρός Φυσικής αποκατάστασης</a:t>
            </a:r>
          </a:p>
          <a:p>
            <a:pPr marL="457200" indent="-457200" algn="just">
              <a:buNone/>
            </a:pPr>
            <a:r>
              <a:rPr lang="el-GR" sz="3100" b="1" dirty="0" smtClean="0">
                <a:solidFill>
                  <a:srgbClr val="002060"/>
                </a:solidFill>
                <a:effectLst/>
                <a:latin typeface="Tahoma" pitchFamily="34" charset="0"/>
                <a:ea typeface="Tahoma" pitchFamily="34" charset="0"/>
                <a:cs typeface="Tahoma" pitchFamily="34" charset="0"/>
              </a:rPr>
              <a:t>3.   Ειδικός Γενικός Ιατρός ή Παθολόγος</a:t>
            </a:r>
          </a:p>
          <a:p>
            <a:pPr marL="457200" indent="-457200" algn="just">
              <a:buNone/>
            </a:pPr>
            <a:r>
              <a:rPr lang="el-GR" sz="3100" b="1" dirty="0" smtClean="0">
                <a:solidFill>
                  <a:srgbClr val="002060"/>
                </a:solidFill>
                <a:effectLst/>
                <a:latin typeface="Tahoma" pitchFamily="34" charset="0"/>
                <a:ea typeface="Tahoma" pitchFamily="34" charset="0"/>
                <a:cs typeface="Tahoma" pitchFamily="34" charset="0"/>
              </a:rPr>
              <a:t>4.   Ιατροί συνεργαζόμενοι με Κέντρα Υδροθεραπείας είναι:</a:t>
            </a:r>
          </a:p>
          <a:p>
            <a:pPr marL="457200" indent="-457200" algn="just">
              <a:buFont typeface="Wingdings" pitchFamily="2" charset="2"/>
              <a:buChar char="v"/>
            </a:pPr>
            <a:r>
              <a:rPr lang="el-GR" sz="3100" b="1" dirty="0" smtClean="0">
                <a:solidFill>
                  <a:srgbClr val="002060"/>
                </a:solidFill>
                <a:effectLst/>
                <a:latin typeface="Tahoma" pitchFamily="34" charset="0"/>
                <a:ea typeface="Tahoma" pitchFamily="34" charset="0"/>
                <a:cs typeface="Tahoma" pitchFamily="34" charset="0"/>
              </a:rPr>
              <a:t> Ωτορινολαρυγγολόγος για </a:t>
            </a:r>
            <a:r>
              <a:rPr lang="el-GR" sz="3100" b="1" dirty="0" err="1" smtClean="0">
                <a:solidFill>
                  <a:srgbClr val="002060"/>
                </a:solidFill>
                <a:effectLst/>
                <a:latin typeface="Tahoma" pitchFamily="34" charset="0"/>
                <a:ea typeface="Tahoma" pitchFamily="34" charset="0"/>
                <a:cs typeface="Tahoma" pitchFamily="34" charset="0"/>
              </a:rPr>
              <a:t>εισπνοθεραπεία</a:t>
            </a:r>
            <a:r>
              <a:rPr lang="el-GR" sz="3100" b="1" dirty="0" smtClean="0">
                <a:solidFill>
                  <a:srgbClr val="002060"/>
                </a:solidFill>
                <a:effectLst/>
                <a:latin typeface="Tahoma" pitchFamily="34" charset="0"/>
                <a:ea typeface="Tahoma" pitchFamily="34" charset="0"/>
                <a:cs typeface="Tahoma" pitchFamily="34" charset="0"/>
              </a:rPr>
              <a:t> </a:t>
            </a:r>
          </a:p>
          <a:p>
            <a:pPr marL="457200" indent="-457200" algn="just">
              <a:buFont typeface="Wingdings" pitchFamily="2" charset="2"/>
              <a:buChar char="v"/>
            </a:pPr>
            <a:r>
              <a:rPr lang="el-GR" sz="3100" b="1" dirty="0" smtClean="0">
                <a:solidFill>
                  <a:srgbClr val="002060"/>
                </a:solidFill>
                <a:effectLst/>
                <a:latin typeface="Tahoma" pitchFamily="34" charset="0"/>
                <a:ea typeface="Tahoma" pitchFamily="34" charset="0"/>
                <a:cs typeface="Tahoma" pitchFamily="34" charset="0"/>
              </a:rPr>
              <a:t> Δερματολόγος για </a:t>
            </a:r>
            <a:r>
              <a:rPr lang="el-GR" sz="3100" b="1" dirty="0" err="1" smtClean="0">
                <a:solidFill>
                  <a:srgbClr val="002060"/>
                </a:solidFill>
                <a:effectLst/>
                <a:latin typeface="Tahoma" pitchFamily="34" charset="0"/>
                <a:ea typeface="Tahoma" pitchFamily="34" charset="0"/>
                <a:cs typeface="Tahoma" pitchFamily="34" charset="0"/>
              </a:rPr>
              <a:t>πηλοθεραπείες</a:t>
            </a:r>
            <a:r>
              <a:rPr lang="el-GR" sz="3100" b="1" dirty="0" smtClean="0">
                <a:solidFill>
                  <a:srgbClr val="002060"/>
                </a:solidFill>
                <a:effectLst/>
                <a:latin typeface="Tahoma" pitchFamily="34" charset="0"/>
                <a:ea typeface="Tahoma" pitchFamily="34" charset="0"/>
                <a:cs typeface="Tahoma" pitchFamily="34" charset="0"/>
              </a:rPr>
              <a:t> </a:t>
            </a:r>
          </a:p>
          <a:p>
            <a:pPr marL="457200" indent="-457200" algn="just">
              <a:buNone/>
            </a:pPr>
            <a:r>
              <a:rPr lang="el-GR" sz="3100" b="1" dirty="0" smtClean="0">
                <a:solidFill>
                  <a:srgbClr val="002060"/>
                </a:solidFill>
                <a:effectLst/>
                <a:latin typeface="Tahoma" pitchFamily="34" charset="0"/>
                <a:ea typeface="Tahoma" pitchFamily="34" charset="0"/>
                <a:cs typeface="Tahoma" pitchFamily="34" charset="0"/>
              </a:rPr>
              <a:t>Προϋπόθεση προϋπηρεσίας σε αντίστοιχα κέντρα.</a:t>
            </a:r>
          </a:p>
          <a:p>
            <a:pPr marL="457200" indent="-457200" algn="just">
              <a:buNone/>
            </a:pPr>
            <a:endParaRPr lang="el-GR" sz="3100" b="1" dirty="0" smtClean="0">
              <a:solidFill>
                <a:srgbClr val="002060"/>
              </a:solidFill>
              <a:effectLst/>
              <a:latin typeface="Tahoma" pitchFamily="34" charset="0"/>
              <a:ea typeface="Tahoma" pitchFamily="34" charset="0"/>
              <a:cs typeface="Tahoma" pitchFamily="34" charset="0"/>
            </a:endParaRPr>
          </a:p>
          <a:p>
            <a:pPr marL="457200" indent="-457200" algn="just">
              <a:buNone/>
            </a:pPr>
            <a:endParaRPr lang="el-GR" b="1" dirty="0" smtClean="0">
              <a:solidFill>
                <a:srgbClr val="002060"/>
              </a:solidFill>
              <a:effectLst/>
              <a:latin typeface="Tahoma" pitchFamily="34" charset="0"/>
              <a:ea typeface="Tahoma" pitchFamily="34" charset="0"/>
              <a:cs typeface="Tahoma" pitchFamily="34" charset="0"/>
            </a:endParaRPr>
          </a:p>
          <a:p>
            <a:pPr marL="457200" indent="-457200" algn="just">
              <a:buNone/>
            </a:pPr>
            <a:r>
              <a:rPr lang="el-GR" b="1" dirty="0" smtClean="0">
                <a:solidFill>
                  <a:srgbClr val="002060"/>
                </a:solidFill>
                <a:effectLst/>
                <a:latin typeface="Tahoma" pitchFamily="34" charset="0"/>
                <a:ea typeface="Tahoma" pitchFamily="34" charset="0"/>
                <a:cs typeface="Tahoma" pitchFamily="34" charset="0"/>
              </a:rPr>
              <a:t>  </a:t>
            </a:r>
          </a:p>
          <a:p>
            <a:pPr marL="457200" indent="-457200" algn="just">
              <a:buNone/>
            </a:pPr>
            <a:endParaRPr lang="el-GR" sz="2400" dirty="0" smtClean="0">
              <a:solidFill>
                <a:schemeClr val="bg2"/>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2400" y="228600"/>
            <a:ext cx="8839200" cy="6477000"/>
          </a:xfrm>
        </p:spPr>
        <p:txBody>
          <a:bodyPr/>
          <a:lstStyle/>
          <a:p>
            <a:pPr algn="just">
              <a:buNone/>
            </a:pPr>
            <a:r>
              <a:rPr lang="el-GR" sz="2400" dirty="0" smtClean="0">
                <a:solidFill>
                  <a:schemeClr val="bg2"/>
                </a:solidFill>
                <a:effectLst/>
              </a:rPr>
              <a:t>   </a:t>
            </a:r>
            <a:endParaRPr lang="en-US" sz="2400" dirty="0" smtClean="0">
              <a:solidFill>
                <a:schemeClr val="bg2"/>
              </a:solidFill>
              <a:effectLst/>
            </a:endParaRPr>
          </a:p>
          <a:p>
            <a:pPr algn="just">
              <a:buNone/>
            </a:pPr>
            <a:endParaRPr lang="en-US" sz="2400" b="1" dirty="0" smtClean="0">
              <a:solidFill>
                <a:schemeClr val="bg2"/>
              </a:solidFill>
              <a:latin typeface="Tahoma" pitchFamily="34" charset="0"/>
              <a:ea typeface="Tahoma" pitchFamily="34" charset="0"/>
              <a:cs typeface="Tahoma" pitchFamily="34" charset="0"/>
            </a:endParaRPr>
          </a:p>
          <a:p>
            <a:pPr algn="just">
              <a:buNone/>
            </a:pPr>
            <a:r>
              <a:rPr lang="en-US" sz="2400" b="1"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Σύμφωνα με τα διεθνή πρότυπα μέχρι τις 12000 λούσεις  ετησίως η παρουσία Ιατρού είναι απαραίτητη τουλάχιστον    15 ώρες/εβδομαδιαίως και αυξάνεται συγχρόνως με την αύξηση των λούσεων.</a:t>
            </a:r>
          </a:p>
          <a:p>
            <a:pPr algn="just">
              <a:buNone/>
            </a:pPr>
            <a:endParaRPr lang="el-GR" sz="2400" b="1" dirty="0" smtClean="0">
              <a:solidFill>
                <a:srgbClr val="002060"/>
              </a:solidFill>
              <a:effectLst/>
              <a:latin typeface="Tahoma" pitchFamily="34" charset="0"/>
              <a:ea typeface="Tahoma" pitchFamily="34" charset="0"/>
              <a:cs typeface="Tahoma" pitchFamily="34" charset="0"/>
            </a:endParaRPr>
          </a:p>
          <a:p>
            <a:pPr algn="just">
              <a:buNone/>
            </a:pPr>
            <a:r>
              <a:rPr lang="el-GR" sz="2400" b="1" dirty="0" smtClean="0">
                <a:solidFill>
                  <a:srgbClr val="002060"/>
                </a:solidFill>
                <a:effectLst/>
                <a:latin typeface="Tahoma" pitchFamily="34" charset="0"/>
                <a:ea typeface="Tahoma" pitchFamily="34" charset="0"/>
                <a:cs typeface="Tahoma" pitchFamily="34" charset="0"/>
              </a:rPr>
              <a:t>-   Απαιτείται επίσης συνεχής επιμόρφωση των Ιατρών και του υπόλοιπου προσωπικού των Κέντρων Λουτροθεραπείας  με σεμινάρια από Υπουργείο, Ε.Ο.Τ. και συναφείς ειδικότητες.</a:t>
            </a:r>
          </a:p>
          <a:p>
            <a:pPr algn="just">
              <a:buNone/>
            </a:pPr>
            <a:r>
              <a:rPr lang="el-GR" sz="2400" b="1" dirty="0" smtClean="0">
                <a:solidFill>
                  <a:srgbClr val="002060"/>
                </a:solidFill>
                <a:effectLst/>
                <a:latin typeface="Tahoma" pitchFamily="34" charset="0"/>
                <a:ea typeface="Tahoma" pitchFamily="34" charset="0"/>
                <a:cs typeface="Tahoma" pitchFamily="34" charset="0"/>
              </a:rPr>
              <a:t>-   Η διάγνωση του νοσήματος του ασθενούς δικαιούχου των Ασφαλιστικών Ταμείων θα γίνεται από τον θεράποντα Ιατρό και την επιτροπή του Ταμείου.</a:t>
            </a:r>
          </a:p>
          <a:p>
            <a:pPr>
              <a:buNone/>
            </a:pPr>
            <a:endParaRPr lang="el-GR" sz="2400" b="1" dirty="0">
              <a:solidFill>
                <a:srgbClr val="002060"/>
              </a:solidFill>
              <a:latin typeface="Tahoma" pitchFamily="34" charset="0"/>
              <a:ea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2000"/>
            <a:ext cx="8229600" cy="5334000"/>
          </a:xfrm>
        </p:spPr>
        <p:txBody>
          <a:bodyPr/>
          <a:lstStyle/>
          <a:p>
            <a:pPr algn="just">
              <a:buNone/>
            </a:pPr>
            <a:endParaRPr lang="en-US" b="1" dirty="0" smtClean="0">
              <a:solidFill>
                <a:srgbClr val="002060"/>
              </a:solidFill>
              <a:effectLst/>
              <a:latin typeface="Tahoma" pitchFamily="34" charset="0"/>
              <a:ea typeface="Tahoma" pitchFamily="34" charset="0"/>
              <a:cs typeface="Tahoma" pitchFamily="34" charset="0"/>
            </a:endParaRPr>
          </a:p>
          <a:p>
            <a:pPr algn="just">
              <a:buNone/>
            </a:pPr>
            <a:r>
              <a:rPr lang="el-GR" b="1" dirty="0" smtClean="0">
                <a:solidFill>
                  <a:srgbClr val="002060"/>
                </a:solidFill>
                <a:effectLst/>
                <a:latin typeface="Tahoma" pitchFamily="34" charset="0"/>
                <a:ea typeface="Tahoma" pitchFamily="34" charset="0"/>
                <a:cs typeface="Tahoma" pitchFamily="34" charset="0"/>
              </a:rPr>
              <a:t>-  </a:t>
            </a:r>
            <a:r>
              <a:rPr lang="el-GR" sz="2600" b="1" dirty="0" smtClean="0">
                <a:solidFill>
                  <a:srgbClr val="002060"/>
                </a:solidFill>
                <a:effectLst/>
                <a:latin typeface="Tahoma" pitchFamily="34" charset="0"/>
                <a:ea typeface="Tahoma" pitchFamily="34" charset="0"/>
                <a:cs typeface="Tahoma" pitchFamily="34" charset="0"/>
              </a:rPr>
              <a:t>Ο αριθμός των λούσεων, ο χρόνος παραμονής στην πισίνα και το είδος της θεραπείας θα δίνεται από τον Ιατρό του Κέντρου.</a:t>
            </a:r>
          </a:p>
          <a:p>
            <a:pPr algn="just">
              <a:buNone/>
            </a:pPr>
            <a:r>
              <a:rPr lang="el-GR" sz="2600" b="1" dirty="0" smtClean="0">
                <a:solidFill>
                  <a:srgbClr val="002060"/>
                </a:solidFill>
                <a:effectLst/>
                <a:latin typeface="Tahoma" pitchFamily="34" charset="0"/>
                <a:ea typeface="Tahoma" pitchFamily="34" charset="0"/>
                <a:cs typeface="Tahoma" pitchFamily="34" charset="0"/>
              </a:rPr>
              <a:t>- Οι κατηγορίες αγωγής με αναγνωρισμένους Ιαματικούς πόρους θα δίνεται βάση της βιβλιογραφίας μελετών Πανεπιστήμιων και Συνεδρίων.</a:t>
            </a:r>
          </a:p>
          <a:p>
            <a:endParaRPr lang="el-GR" b="1" dirty="0">
              <a:solidFill>
                <a:srgbClr val="002060"/>
              </a:solidFill>
              <a:latin typeface="Tahoma" pitchFamily="34" charset="0"/>
              <a:ea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3" name="Picture 5" descr="ΛΟΥΤΡΑ%20ΕΞΩ%20"/>
          <p:cNvPicPr>
            <a:picLocks noChangeAspect="1" noChangeArrowheads="1"/>
          </p:cNvPicPr>
          <p:nvPr/>
        </p:nvPicPr>
        <p:blipFill>
          <a:blip r:embed="rId2" cstate="print"/>
          <a:srcRect/>
          <a:stretch>
            <a:fillRect/>
          </a:stretch>
        </p:blipFill>
        <p:spPr bwMode="auto">
          <a:xfrm>
            <a:off x="457200" y="3352800"/>
            <a:ext cx="3810000" cy="2638425"/>
          </a:xfrm>
          <a:prstGeom prst="rect">
            <a:avLst/>
          </a:prstGeom>
          <a:noFill/>
          <a:ln w="9525">
            <a:noFill/>
            <a:miter lim="800000"/>
            <a:headEnd/>
            <a:tailEnd/>
          </a:ln>
        </p:spPr>
      </p:pic>
      <p:pic>
        <p:nvPicPr>
          <p:cNvPr id="160774" name="Picture 6" descr="ΛΟΥΤΡΑΚΙ"/>
          <p:cNvPicPr>
            <a:picLocks noChangeAspect="1" noChangeArrowheads="1"/>
          </p:cNvPicPr>
          <p:nvPr/>
        </p:nvPicPr>
        <p:blipFill>
          <a:blip r:embed="rId3"/>
          <a:srcRect/>
          <a:stretch>
            <a:fillRect/>
          </a:stretch>
        </p:blipFill>
        <p:spPr bwMode="auto">
          <a:xfrm>
            <a:off x="4572000" y="533400"/>
            <a:ext cx="3810000" cy="2590800"/>
          </a:xfrm>
          <a:prstGeom prst="rect">
            <a:avLst/>
          </a:prstGeom>
          <a:noFill/>
          <a:ln w="9525">
            <a:noFill/>
            <a:miter lim="800000"/>
            <a:headEnd/>
            <a:tailEnd/>
          </a:ln>
        </p:spPr>
      </p:pic>
      <p:pic>
        <p:nvPicPr>
          <p:cNvPr id="160775" name="Picture 7"/>
          <p:cNvPicPr>
            <a:picLocks noChangeAspect="1" noChangeArrowheads="1"/>
          </p:cNvPicPr>
          <p:nvPr/>
        </p:nvPicPr>
        <p:blipFill>
          <a:blip r:embed="rId4"/>
          <a:srcRect/>
          <a:stretch>
            <a:fillRect/>
          </a:stretch>
        </p:blipFill>
        <p:spPr bwMode="auto">
          <a:xfrm>
            <a:off x="4572000" y="3352800"/>
            <a:ext cx="3810000" cy="2636838"/>
          </a:xfrm>
          <a:prstGeom prst="rect">
            <a:avLst/>
          </a:prstGeom>
          <a:noFill/>
          <a:ln w="9525">
            <a:noFill/>
            <a:miter lim="800000"/>
            <a:headEnd/>
            <a:tailEnd/>
          </a:ln>
        </p:spPr>
      </p:pic>
      <p:pic>
        <p:nvPicPr>
          <p:cNvPr id="160776" name="Picture 8" descr="λουτρα"/>
          <p:cNvPicPr>
            <a:picLocks noChangeAspect="1" noChangeArrowheads="1"/>
          </p:cNvPicPr>
          <p:nvPr/>
        </p:nvPicPr>
        <p:blipFill>
          <a:blip r:embed="rId5"/>
          <a:srcRect/>
          <a:stretch>
            <a:fillRect/>
          </a:stretch>
        </p:blipFill>
        <p:spPr bwMode="auto">
          <a:xfrm>
            <a:off x="533400" y="533400"/>
            <a:ext cx="3733800"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381000"/>
            <a:ext cx="8610600" cy="5715000"/>
          </a:xfrm>
        </p:spPr>
        <p:txBody>
          <a:bodyPr>
            <a:normAutofit/>
          </a:bodyPr>
          <a:lstStyle/>
          <a:p>
            <a:pPr algn="just">
              <a:buNone/>
            </a:pPr>
            <a:r>
              <a:rPr lang="el-GR" dirty="0" smtClean="0">
                <a:solidFill>
                  <a:schemeClr val="bg2"/>
                </a:solidFill>
                <a:effectLst/>
              </a:rPr>
              <a:t> </a:t>
            </a:r>
            <a:endParaRPr lang="en-US" dirty="0" smtClean="0">
              <a:solidFill>
                <a:schemeClr val="bg2"/>
              </a:solidFill>
              <a:effectLst/>
            </a:endParaRPr>
          </a:p>
          <a:p>
            <a:pPr algn="just">
              <a:buNone/>
            </a:pP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Τι πρέπει να διαθέτει κάθε μονάδα για να ενταχθεί</a:t>
            </a:r>
            <a:r>
              <a:rPr lang="en-US"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στο</a:t>
            </a:r>
            <a:r>
              <a:rPr lang="en-US"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σύστημα Πρωτοβάθμιας Φροντίδας Υγείας</a:t>
            </a:r>
            <a:r>
              <a:rPr lang="en-US"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US"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just">
              <a:buNone/>
            </a:pPr>
            <a:endParaRPr lang="en-US" sz="2400" b="1" dirty="0" smtClean="0">
              <a:solidFill>
                <a:srgbClr val="002060"/>
              </a:solidFill>
              <a:effectLst/>
              <a:latin typeface="Tahoma" pitchFamily="34" charset="0"/>
              <a:ea typeface="Tahoma" pitchFamily="34" charset="0"/>
              <a:cs typeface="Tahoma" pitchFamily="34" charset="0"/>
            </a:endParaRPr>
          </a:p>
          <a:p>
            <a:pPr algn="just">
              <a:buNone/>
            </a:pPr>
            <a:r>
              <a:rPr lang="en-US" sz="2400" b="1" dirty="0" smtClean="0">
                <a:solidFill>
                  <a:srgbClr val="002060"/>
                </a:solidFill>
                <a:effectLst/>
                <a:latin typeface="Tahoma" pitchFamily="34" charset="0"/>
                <a:ea typeface="Tahoma" pitchFamily="34" charset="0"/>
                <a:cs typeface="Tahoma" pitchFamily="34" charset="0"/>
              </a:rPr>
              <a:t>- </a:t>
            </a:r>
            <a:r>
              <a:rPr lang="el-GR" sz="2400" b="1" dirty="0" smtClean="0">
                <a:solidFill>
                  <a:srgbClr val="002060"/>
                </a:solidFill>
                <a:effectLst/>
                <a:latin typeface="Tahoma" pitchFamily="34" charset="0"/>
                <a:ea typeface="Tahoma" pitchFamily="34" charset="0"/>
                <a:cs typeface="Tahoma" pitchFamily="34" charset="0"/>
              </a:rPr>
              <a:t> Σύγχρονη κτηριακή υποδομή που θα περιλαμβάνει   χώρους αναψυχής και χώρους υγείας</a:t>
            </a:r>
          </a:p>
          <a:p>
            <a:pPr algn="just">
              <a:buNone/>
            </a:pPr>
            <a:r>
              <a:rPr lang="el-GR" sz="2400" b="1" dirty="0" smtClean="0">
                <a:solidFill>
                  <a:srgbClr val="002060"/>
                </a:solidFill>
                <a:effectLst/>
                <a:latin typeface="Tahoma" pitchFamily="34" charset="0"/>
                <a:ea typeface="Tahoma" pitchFamily="34" charset="0"/>
                <a:cs typeface="Tahoma" pitchFamily="34" charset="0"/>
              </a:rPr>
              <a:t>-  Αναγνώριση Ιαματικού Πόρου</a:t>
            </a:r>
          </a:p>
          <a:p>
            <a:pPr algn="just">
              <a:buNone/>
            </a:pPr>
            <a:r>
              <a:rPr lang="el-GR" sz="2400" b="1" dirty="0" smtClean="0">
                <a:solidFill>
                  <a:srgbClr val="002060"/>
                </a:solidFill>
                <a:effectLst/>
                <a:latin typeface="Tahoma" pitchFamily="34" charset="0"/>
                <a:ea typeface="Tahoma" pitchFamily="34" charset="0"/>
                <a:cs typeface="Tahoma" pitchFamily="34" charset="0"/>
              </a:rPr>
              <a:t>-  Κανονισμό λειτουργίας</a:t>
            </a:r>
          </a:p>
          <a:p>
            <a:pPr algn="just">
              <a:buNone/>
            </a:pPr>
            <a:r>
              <a:rPr lang="el-GR" sz="2400" b="1" dirty="0" smtClean="0">
                <a:solidFill>
                  <a:srgbClr val="002060"/>
                </a:solidFill>
                <a:effectLst/>
                <a:latin typeface="Tahoma" pitchFamily="34" charset="0"/>
                <a:ea typeface="Tahoma" pitchFamily="34" charset="0"/>
                <a:cs typeface="Tahoma" pitchFamily="34" charset="0"/>
              </a:rPr>
              <a:t>-  Ανακοινώσεις σε συνέδρια αποτελεσμάτων παρακολούθησης ασθενών</a:t>
            </a:r>
          </a:p>
          <a:p>
            <a:pPr algn="just">
              <a:buNone/>
            </a:pPr>
            <a:r>
              <a:rPr lang="el-GR" sz="2400" b="1" dirty="0" smtClean="0">
                <a:solidFill>
                  <a:srgbClr val="002060"/>
                </a:solidFill>
                <a:effectLst/>
                <a:latin typeface="Tahoma" pitchFamily="34" charset="0"/>
                <a:ea typeface="Tahoma" pitchFamily="34" charset="0"/>
                <a:cs typeface="Tahoma" pitchFamily="34" charset="0"/>
              </a:rPr>
              <a:t>-  Αίτηση στο Υπουργείο Υγείας με σύμφωνη γνώμη του Υπουργού Πολιτισμού για ένταξη της στο σύστημα Πρωτοβάθμιας Φροντίδας Υγείας.</a:t>
            </a:r>
          </a:p>
          <a:p>
            <a:pPr>
              <a:buNone/>
            </a:pPr>
            <a:endParaRPr lang="el-GR" sz="2400" b="1" dirty="0">
              <a:solidFill>
                <a:srgbClr val="002060"/>
              </a:solidFill>
              <a:latin typeface="Tahoma" pitchFamily="34" charset="0"/>
              <a:ea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idx="1"/>
          </p:nvPr>
        </p:nvSpPr>
        <p:spPr>
          <a:xfrm>
            <a:off x="457200" y="1143000"/>
            <a:ext cx="8229600" cy="4953000"/>
          </a:xfrm>
          <a:noFill/>
          <a:ln/>
        </p:spPr>
        <p:txBody>
          <a:bodyPr/>
          <a:lstStyle/>
          <a:p>
            <a:pPr algn="just">
              <a:lnSpc>
                <a:spcPct val="90000"/>
              </a:lnSpc>
              <a:buNone/>
            </a:pPr>
            <a:r>
              <a:rPr lang="el-GR" sz="2800" dirty="0" smtClean="0">
                <a:solidFill>
                  <a:schemeClr val="bg2"/>
                </a:solidFill>
                <a:effectLst/>
              </a:rPr>
              <a:t>   </a:t>
            </a:r>
            <a:r>
              <a:rPr lang="el-GR" sz="2400" b="1" dirty="0" smtClean="0">
                <a:solidFill>
                  <a:srgbClr val="002060"/>
                </a:solidFill>
                <a:effectLst/>
                <a:latin typeface="Tahoma" pitchFamily="34" charset="0"/>
                <a:ea typeface="Tahoma" pitchFamily="34" charset="0"/>
                <a:cs typeface="Tahoma" pitchFamily="34" charset="0"/>
              </a:rPr>
              <a:t>Βάση σύγχρονου νομοθετικού πλαισίου και επεξεργασίας κανόνων και προϋποθέσεων λειτουργίας των </a:t>
            </a:r>
            <a:r>
              <a:rPr lang="el-GR" sz="2400" b="1" dirty="0" err="1" smtClean="0">
                <a:solidFill>
                  <a:srgbClr val="002060"/>
                </a:solidFill>
                <a:effectLst/>
                <a:latin typeface="Tahoma" pitchFamily="34" charset="0"/>
                <a:ea typeface="Tahoma" pitchFamily="34" charset="0"/>
                <a:cs typeface="Tahoma" pitchFamily="34" charset="0"/>
              </a:rPr>
              <a:t>θερμαλιστικών</a:t>
            </a:r>
            <a:r>
              <a:rPr lang="el-GR" sz="2400" b="1" dirty="0" smtClean="0">
                <a:solidFill>
                  <a:srgbClr val="002060"/>
                </a:solidFill>
                <a:effectLst/>
                <a:latin typeface="Tahoma" pitchFamily="34" charset="0"/>
                <a:ea typeface="Tahoma" pitchFamily="34" charset="0"/>
                <a:cs typeface="Tahoma" pitchFamily="34" charset="0"/>
              </a:rPr>
              <a:t> μονάδων θα δίνεται η παροχή Ιατρικής φροντίδας στους ασφαλισμένους που προσέρχονται στα </a:t>
            </a:r>
            <a:r>
              <a:rPr lang="el-GR" sz="2400" b="1" dirty="0" err="1" smtClean="0">
                <a:solidFill>
                  <a:srgbClr val="002060"/>
                </a:solidFill>
                <a:effectLst/>
                <a:latin typeface="Tahoma" pitchFamily="34" charset="0"/>
                <a:ea typeface="Tahoma" pitchFamily="34" charset="0"/>
                <a:cs typeface="Tahoma" pitchFamily="34" charset="0"/>
              </a:rPr>
              <a:t>Θερμαλιστικά</a:t>
            </a:r>
            <a:r>
              <a:rPr lang="el-GR" sz="2400" b="1" dirty="0" smtClean="0">
                <a:solidFill>
                  <a:srgbClr val="002060"/>
                </a:solidFill>
                <a:effectLst/>
                <a:latin typeface="Tahoma" pitchFamily="34" charset="0"/>
                <a:ea typeface="Tahoma" pitchFamily="34" charset="0"/>
                <a:cs typeface="Tahoma" pitchFamily="34" charset="0"/>
              </a:rPr>
              <a:t> Κέντρα. </a:t>
            </a:r>
          </a:p>
        </p:txBody>
      </p:sp>
      <p:pic>
        <p:nvPicPr>
          <p:cNvPr id="3" name="Picture 4" descr="9"/>
          <p:cNvPicPr>
            <a:picLocks noChangeAspect="1" noChangeArrowheads="1"/>
          </p:cNvPicPr>
          <p:nvPr/>
        </p:nvPicPr>
        <p:blipFill>
          <a:blip r:embed="rId2"/>
          <a:srcRect/>
          <a:stretch>
            <a:fillRect/>
          </a:stretch>
        </p:blipFill>
        <p:spPr bwMode="auto">
          <a:xfrm>
            <a:off x="2286000" y="3352800"/>
            <a:ext cx="4730750" cy="2611438"/>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52400"/>
            <a:ext cx="8686800" cy="6553200"/>
          </a:xfrm>
        </p:spPr>
        <p:txBody>
          <a:bodyPr>
            <a:normAutofit/>
          </a:bodyPr>
          <a:lstStyle/>
          <a:p>
            <a:pPr algn="just">
              <a:buNone/>
            </a:pPr>
            <a:r>
              <a:rPr lang="el-GR" sz="2400" b="1" dirty="0" smtClean="0">
                <a:solidFill>
                  <a:schemeClr val="bg2"/>
                </a:solidFill>
                <a:effectLst/>
              </a:rPr>
              <a:t>    </a:t>
            </a:r>
            <a:endParaRPr lang="en-US" sz="2400" b="1" dirty="0" smtClean="0">
              <a:solidFill>
                <a:schemeClr val="bg2"/>
              </a:solidFill>
              <a:effectLst/>
            </a:endParaRPr>
          </a:p>
          <a:p>
            <a:pPr algn="just">
              <a:buNone/>
            </a:pPr>
            <a:r>
              <a:rPr lang="en-US" sz="2400" b="1" dirty="0" smtClean="0">
                <a:solidFill>
                  <a:schemeClr val="bg2"/>
                </a:solidFill>
                <a:latin typeface="Tahoma" pitchFamily="34" charset="0"/>
                <a:ea typeface="Tahoma" pitchFamily="34" charset="0"/>
                <a:cs typeface="Tahoma" pitchFamily="34" charset="0"/>
              </a:rPr>
              <a:t>   </a:t>
            </a:r>
            <a:r>
              <a:rPr lang="el-GR"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Με την συνεργασία Υπουργείου Υγείας, Υπουργείου Τουρισμού και Ασφαλιστικών ταμείων, υπάρχει δυνατότητα καθιέρωσης και αναγνώρισης των Ιαματικών Λουτροπόλεων μέσα από ένα πίνακα με βασικό κριτήριο:</a:t>
            </a:r>
          </a:p>
          <a:p>
            <a:pPr algn="just">
              <a:buNone/>
            </a:pPr>
            <a:endParaRPr lang="el-GR" sz="2400" b="1" dirty="0" smtClean="0">
              <a:solidFill>
                <a:srgbClr val="002060"/>
              </a:solidFill>
              <a:effectLst/>
              <a:latin typeface="Tahoma" pitchFamily="34" charset="0"/>
              <a:ea typeface="Tahoma" pitchFamily="34" charset="0"/>
              <a:cs typeface="Tahoma" pitchFamily="34" charset="0"/>
            </a:endParaRPr>
          </a:p>
          <a:p>
            <a:pPr algn="just"/>
            <a:r>
              <a:rPr lang="el-GR" sz="2400" b="1" dirty="0" smtClean="0">
                <a:solidFill>
                  <a:srgbClr val="002060"/>
                </a:solidFill>
                <a:effectLst/>
                <a:latin typeface="Tahoma" pitchFamily="34" charset="0"/>
                <a:ea typeface="Tahoma" pitchFamily="34" charset="0"/>
                <a:cs typeface="Tahoma" pitchFamily="34" charset="0"/>
              </a:rPr>
              <a:t>Χαρακτηριστικά αναγνωρισμένου Ιαματικού Πόρου</a:t>
            </a:r>
          </a:p>
          <a:p>
            <a:pPr algn="just"/>
            <a:r>
              <a:rPr lang="el-GR" sz="2400" b="1" dirty="0" smtClean="0">
                <a:solidFill>
                  <a:srgbClr val="002060"/>
                </a:solidFill>
                <a:effectLst/>
                <a:latin typeface="Tahoma" pitchFamily="34" charset="0"/>
                <a:ea typeface="Tahoma" pitchFamily="34" charset="0"/>
                <a:cs typeface="Tahoma" pitchFamily="34" charset="0"/>
              </a:rPr>
              <a:t>Διαγνωστικές μελέτες</a:t>
            </a:r>
          </a:p>
          <a:p>
            <a:pPr algn="just"/>
            <a:r>
              <a:rPr lang="el-GR" sz="2400" b="1" dirty="0" smtClean="0">
                <a:solidFill>
                  <a:srgbClr val="002060"/>
                </a:solidFill>
                <a:effectLst/>
                <a:latin typeface="Tahoma" pitchFamily="34" charset="0"/>
                <a:ea typeface="Tahoma" pitchFamily="34" charset="0"/>
                <a:cs typeface="Tahoma" pitchFamily="34" charset="0"/>
              </a:rPr>
              <a:t>Αποτελεσματική θεραπεία</a:t>
            </a:r>
          </a:p>
          <a:p>
            <a:pPr algn="just"/>
            <a:r>
              <a:rPr lang="el-GR" sz="2400" b="1" dirty="0" smtClean="0">
                <a:solidFill>
                  <a:srgbClr val="002060"/>
                </a:solidFill>
                <a:effectLst/>
                <a:latin typeface="Tahoma" pitchFamily="34" charset="0"/>
                <a:ea typeface="Tahoma" pitchFamily="34" charset="0"/>
                <a:cs typeface="Tahoma" pitchFamily="34" charset="0"/>
              </a:rPr>
              <a:t>Ίαση </a:t>
            </a:r>
          </a:p>
          <a:p>
            <a:pPr algn="just">
              <a:buNone/>
            </a:pPr>
            <a:r>
              <a:rPr lang="el-GR" sz="2400" b="1" dirty="0" smtClean="0">
                <a:solidFill>
                  <a:srgbClr val="002060"/>
                </a:solidFill>
                <a:effectLst/>
                <a:latin typeface="Tahoma" pitchFamily="34" charset="0"/>
                <a:ea typeface="Tahoma" pitchFamily="34" charset="0"/>
                <a:cs typeface="Tahoma" pitchFamily="34" charset="0"/>
              </a:rPr>
              <a:t>    Κατά αυτόν τον τρόπο, μας παρέχεται η δυνατότητα να εφαρμόσουμε την Κοινοτική οδηγία  για να απολαμβάνουν τόσο οι Έλληνες όσο και οι Ευρωπαίοι πολίτες τις παρεχόμενες υπηρεσίες από ένα ολοκληρωμένο Σύστημα Π.Φ.Υ.</a:t>
            </a:r>
          </a:p>
          <a:p>
            <a:pPr algn="just">
              <a:buNone/>
            </a:pPr>
            <a:endParaRPr lang="el-GR" sz="2400" dirty="0" smtClean="0">
              <a:solidFill>
                <a:schemeClr val="bg2"/>
              </a:solidFill>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152400" y="228600"/>
            <a:ext cx="8610600" cy="6477000"/>
          </a:xfrm>
          <a:noFill/>
          <a:ln/>
        </p:spPr>
        <p:txBody>
          <a:bodyPr/>
          <a:lstStyle/>
          <a:p>
            <a:pPr algn="just">
              <a:buFont typeface="Wingdings" pitchFamily="2" charset="2"/>
              <a:buNone/>
            </a:pPr>
            <a:r>
              <a:rPr lang="el-GR" sz="2400" dirty="0" smtClean="0">
                <a:solidFill>
                  <a:srgbClr val="000066"/>
                </a:solidFill>
                <a:effectLst/>
              </a:rPr>
              <a:t>    </a:t>
            </a:r>
            <a:endParaRPr lang="en-US" sz="2400" dirty="0" smtClean="0">
              <a:solidFill>
                <a:srgbClr val="000066"/>
              </a:solidFill>
              <a:effectLst/>
            </a:endParaRPr>
          </a:p>
          <a:p>
            <a:pPr algn="just">
              <a:buFont typeface="Wingdings" pitchFamily="2" charset="2"/>
              <a:buNone/>
            </a:pPr>
            <a:endParaRPr lang="en-US" sz="2400" b="1" dirty="0" smtClean="0">
              <a:solidFill>
                <a:srgbClr val="000066"/>
              </a:solidFill>
              <a:latin typeface="Tahoma" pitchFamily="34" charset="0"/>
              <a:ea typeface="Tahoma" pitchFamily="34" charset="0"/>
              <a:cs typeface="Tahoma" pitchFamily="34" charset="0"/>
            </a:endParaRPr>
          </a:p>
          <a:p>
            <a:pPr algn="just">
              <a:buFont typeface="Wingdings" pitchFamily="2" charset="2"/>
              <a:buNone/>
            </a:pPr>
            <a:r>
              <a:rPr lang="en-US" sz="2400" b="1" dirty="0" smtClean="0">
                <a:solidFill>
                  <a:srgbClr val="000066"/>
                </a:solidFill>
                <a:effectLst/>
                <a:latin typeface="Tahoma" pitchFamily="34" charset="0"/>
                <a:ea typeface="Tahoma" pitchFamily="34" charset="0"/>
                <a:cs typeface="Tahoma" pitchFamily="34" charset="0"/>
              </a:rPr>
              <a:t>   </a:t>
            </a:r>
            <a:r>
              <a:rPr lang="el-GR" sz="2400" b="1" dirty="0" smtClean="0">
                <a:solidFill>
                  <a:srgbClr val="000066"/>
                </a:solidFill>
                <a:effectLst/>
                <a:latin typeface="Tahoma" pitchFamily="34" charset="0"/>
                <a:ea typeface="Tahoma" pitchFamily="34" charset="0"/>
                <a:cs typeface="Tahoma" pitchFamily="34" charset="0"/>
              </a:rPr>
              <a:t>Για την καλύτερη επίτευξη των παραπάνω στόχων κρίνεται αναγκαία η δημιουργία στην χώρα μας Πανεπιστημιακής Ιαματικής Σχολής. </a:t>
            </a:r>
          </a:p>
          <a:p>
            <a:pPr algn="just">
              <a:buFont typeface="Wingdings" pitchFamily="2" charset="2"/>
              <a:buNone/>
            </a:pPr>
            <a:r>
              <a:rPr lang="el-GR" sz="2400" b="1" dirty="0" smtClean="0">
                <a:solidFill>
                  <a:srgbClr val="000066"/>
                </a:solidFill>
                <a:effectLst/>
                <a:latin typeface="Tahoma" pitchFamily="34" charset="0"/>
                <a:ea typeface="Tahoma" pitchFamily="34" charset="0"/>
                <a:cs typeface="Tahoma" pitchFamily="34" charset="0"/>
              </a:rPr>
              <a:t>    Αν τα παραπάνω πραγματοποιηθούν, και εφαρμόσουμε την κατάλληλη </a:t>
            </a:r>
            <a:r>
              <a:rPr lang="el-GR" sz="2400" b="1" dirty="0" err="1" smtClean="0">
                <a:solidFill>
                  <a:srgbClr val="000066"/>
                </a:solidFill>
                <a:effectLst/>
                <a:latin typeface="Tahoma" pitchFamily="34" charset="0"/>
                <a:ea typeface="Tahoma" pitchFamily="34" charset="0"/>
                <a:cs typeface="Tahoma" pitchFamily="34" charset="0"/>
              </a:rPr>
              <a:t>θερμαλιστική</a:t>
            </a:r>
            <a:r>
              <a:rPr lang="el-GR" sz="2400" b="1" dirty="0" smtClean="0">
                <a:solidFill>
                  <a:srgbClr val="000066"/>
                </a:solidFill>
                <a:effectLst/>
                <a:latin typeface="Tahoma" pitchFamily="34" charset="0"/>
                <a:ea typeface="Tahoma" pitchFamily="34" charset="0"/>
                <a:cs typeface="Tahoma" pitchFamily="34" charset="0"/>
              </a:rPr>
              <a:t> αγωγή, θεωρώ πως θα επιτύχουμε  θετικά αποτελέσματα και επιστημονικά αναμφισβήτητα στον τομέα της πρόληψης, της θεραπείας και της αποκατάστασης σε πολλές παθολογίες μέσα από το ευρύτατο δίκτυο των </a:t>
            </a:r>
            <a:r>
              <a:rPr lang="el-GR" sz="2400" b="1" dirty="0" err="1" smtClean="0">
                <a:solidFill>
                  <a:srgbClr val="000066"/>
                </a:solidFill>
                <a:effectLst/>
                <a:latin typeface="Tahoma" pitchFamily="34" charset="0"/>
                <a:ea typeface="Tahoma" pitchFamily="34" charset="0"/>
                <a:cs typeface="Tahoma" pitchFamily="34" charset="0"/>
              </a:rPr>
              <a:t>Θερμαλιστικών</a:t>
            </a:r>
            <a:r>
              <a:rPr lang="el-GR" sz="2400" b="1" dirty="0" smtClean="0">
                <a:solidFill>
                  <a:srgbClr val="000066"/>
                </a:solidFill>
                <a:effectLst/>
                <a:latin typeface="Tahoma" pitchFamily="34" charset="0"/>
                <a:ea typeface="Tahoma" pitchFamily="34" charset="0"/>
                <a:cs typeface="Tahoma" pitchFamily="34" charset="0"/>
              </a:rPr>
              <a:t> Λουτροπόλεων της χώρας  μας. </a:t>
            </a:r>
          </a:p>
          <a:p>
            <a:pPr algn="just">
              <a:buFont typeface="Wingdings" pitchFamily="2" charset="2"/>
              <a:buNone/>
            </a:pPr>
            <a:r>
              <a:rPr lang="el-GR" sz="2400" b="1" dirty="0" smtClean="0">
                <a:solidFill>
                  <a:srgbClr val="000066"/>
                </a:solidFill>
                <a:effectLst/>
                <a:latin typeface="Tahoma" pitchFamily="34" charset="0"/>
                <a:ea typeface="Tahoma" pitchFamily="34" charset="0"/>
                <a:cs typeface="Tahoma" pitchFamily="34" charset="0"/>
              </a:rPr>
              <a:t>   </a:t>
            </a:r>
            <a:endParaRPr lang="el-GR" sz="2400" b="1" dirty="0" smtClean="0">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228600" y="930275"/>
            <a:ext cx="8763000" cy="5078313"/>
          </a:xfrm>
          <a:prstGeom prst="rect">
            <a:avLst/>
          </a:prstGeom>
          <a:noFill/>
          <a:ln w="9525" algn="ctr">
            <a:noFill/>
            <a:miter lim="800000"/>
            <a:headEnd/>
            <a:tailEnd/>
          </a:ln>
        </p:spPr>
        <p:txBody>
          <a:bodyPr wrap="square" anchor="ctr">
            <a:spAutoFit/>
          </a:bodyPr>
          <a:lstStyle/>
          <a:p>
            <a:pPr indent="457200" algn="ctr"/>
            <a:endParaRPr lang="el-GR" sz="2400" b="1" dirty="0" smtClean="0">
              <a:solidFill>
                <a:schemeClr val="bg2"/>
              </a:solidFill>
            </a:endParaRPr>
          </a:p>
          <a:p>
            <a:pPr indent="457200" algn="ctr"/>
            <a:r>
              <a:rPr lang="el-GR" sz="2500" b="1" dirty="0" smtClean="0">
                <a:solidFill>
                  <a:srgbClr val="002060"/>
                </a:solidFill>
                <a:effectLst>
                  <a:outerShdw blurRad="38100" dist="38100" dir="2700000" algn="tl">
                    <a:srgbClr val="000000">
                      <a:alpha val="43137"/>
                    </a:srgbClr>
                  </a:outerShdw>
                </a:effectLst>
              </a:rPr>
              <a:t>ΕΥΧΑΡΙΣΤΩ </a:t>
            </a:r>
            <a:endParaRPr lang="el-GR" sz="2500" b="1" dirty="0">
              <a:solidFill>
                <a:srgbClr val="002060"/>
              </a:solidFill>
              <a:effectLst>
                <a:outerShdw blurRad="38100" dist="38100" dir="2700000" algn="tl">
                  <a:srgbClr val="000000">
                    <a:alpha val="43137"/>
                  </a:srgbClr>
                </a:outerShdw>
              </a:effectLst>
            </a:endParaRPr>
          </a:p>
          <a:p>
            <a:pPr indent="457200" algn="ctr"/>
            <a:endParaRPr lang="el-GR" sz="2500" b="1" dirty="0">
              <a:solidFill>
                <a:srgbClr val="002060"/>
              </a:solidFill>
              <a:effectLst>
                <a:outerShdw blurRad="38100" dist="38100" dir="2700000" algn="tl">
                  <a:srgbClr val="000000">
                    <a:alpha val="43137"/>
                  </a:srgbClr>
                </a:outerShdw>
              </a:effectLst>
            </a:endParaRPr>
          </a:p>
          <a:p>
            <a:pPr indent="457200" algn="ctr"/>
            <a:r>
              <a:rPr lang="el-GR" sz="2500" b="1" dirty="0" smtClean="0">
                <a:solidFill>
                  <a:srgbClr val="002060"/>
                </a:solidFill>
                <a:effectLst>
                  <a:outerShdw blurRad="38100" dist="38100" dir="2700000" algn="tl">
                    <a:srgbClr val="000000">
                      <a:alpha val="43137"/>
                    </a:srgbClr>
                  </a:outerShdw>
                </a:effectLst>
              </a:rPr>
              <a:t> </a:t>
            </a:r>
            <a:endParaRPr lang="el-GR" sz="2500" b="1" dirty="0">
              <a:solidFill>
                <a:srgbClr val="002060"/>
              </a:solidFill>
              <a:effectLst>
                <a:outerShdw blurRad="38100" dist="38100" dir="2700000" algn="tl">
                  <a:srgbClr val="000000">
                    <a:alpha val="43137"/>
                  </a:srgbClr>
                </a:outerShdw>
              </a:effectLst>
            </a:endParaRPr>
          </a:p>
          <a:p>
            <a:pPr indent="457200" algn="ctr"/>
            <a:r>
              <a:rPr lang="el-GR" sz="2500" b="1" dirty="0">
                <a:solidFill>
                  <a:srgbClr val="002060"/>
                </a:solidFill>
                <a:effectLst>
                  <a:outerShdw blurRad="38100" dist="38100" dir="2700000" algn="tl">
                    <a:srgbClr val="000000">
                      <a:alpha val="43137"/>
                    </a:srgbClr>
                  </a:outerShdw>
                </a:effectLst>
              </a:rPr>
              <a:t> ΗΛΙΑΣ ΚΟΦΙΝΑΣ</a:t>
            </a:r>
          </a:p>
          <a:p>
            <a:pPr indent="457200" algn="ctr"/>
            <a:endParaRPr lang="el-GR" sz="2500" b="1" dirty="0">
              <a:solidFill>
                <a:srgbClr val="002060"/>
              </a:solidFill>
              <a:effectLst>
                <a:outerShdw blurRad="38100" dist="38100" dir="2700000" algn="tl">
                  <a:srgbClr val="000000">
                    <a:alpha val="43137"/>
                  </a:srgbClr>
                </a:outerShdw>
              </a:effectLst>
            </a:endParaRPr>
          </a:p>
          <a:p>
            <a:pPr indent="457200" algn="ctr"/>
            <a:r>
              <a:rPr lang="el-GR" sz="2500" b="1" dirty="0">
                <a:solidFill>
                  <a:srgbClr val="002060"/>
                </a:solidFill>
                <a:effectLst>
                  <a:outerShdw blurRad="38100" dist="38100" dir="2700000" algn="tl">
                    <a:srgbClr val="000000">
                      <a:alpha val="43137"/>
                    </a:srgbClr>
                  </a:outerShdw>
                </a:effectLst>
              </a:rPr>
              <a:t>ΕΙΔΙΚΟΣ ΓΕΝΙΚΟΣ </a:t>
            </a:r>
            <a:r>
              <a:rPr lang="el-GR" sz="2500" b="1" dirty="0" smtClean="0">
                <a:solidFill>
                  <a:srgbClr val="002060"/>
                </a:solidFill>
                <a:effectLst>
                  <a:outerShdw blurRad="38100" dist="38100" dir="2700000" algn="tl">
                    <a:srgbClr val="000000">
                      <a:alpha val="43137"/>
                    </a:srgbClr>
                  </a:outerShdw>
                </a:effectLst>
              </a:rPr>
              <a:t>ΙΑΤΡΟΣ</a:t>
            </a:r>
          </a:p>
          <a:p>
            <a:pPr indent="457200" algn="ctr"/>
            <a:r>
              <a:rPr lang="el-GR" sz="2500" b="1" dirty="0" smtClean="0">
                <a:solidFill>
                  <a:srgbClr val="002060"/>
                </a:solidFill>
                <a:effectLst>
                  <a:outerShdw blurRad="38100" dist="38100" dir="2700000" algn="tl">
                    <a:srgbClr val="000000">
                      <a:alpha val="43137"/>
                    </a:srgbClr>
                  </a:outerShdw>
                </a:effectLst>
              </a:rPr>
              <a:t>ΑΝΤΙΠΡΟΕΔΡΟΣ  ΓΕΝ.  ΝΟΣΟΚΟΜΕΙΟΥ ΚΟΡΙΝΘΟΥ</a:t>
            </a:r>
          </a:p>
          <a:p>
            <a:pPr indent="457200" algn="ctr"/>
            <a:r>
              <a:rPr lang="el-GR" sz="2500" b="1" dirty="0" smtClean="0">
                <a:solidFill>
                  <a:srgbClr val="002060"/>
                </a:solidFill>
                <a:effectLst>
                  <a:outerShdw blurRad="38100" dist="38100" dir="2700000" algn="tl">
                    <a:srgbClr val="000000">
                      <a:alpha val="43137"/>
                    </a:srgbClr>
                  </a:outerShdw>
                </a:effectLst>
              </a:rPr>
              <a:t>ΔΗΜΟΤΙΚΟΣ ΣΥΜΒΟΥΛΟΣ </a:t>
            </a:r>
          </a:p>
          <a:p>
            <a:pPr indent="457200" algn="ctr"/>
            <a:r>
              <a:rPr lang="el-GR" sz="2500" b="1" dirty="0" smtClean="0">
                <a:solidFill>
                  <a:srgbClr val="002060"/>
                </a:solidFill>
                <a:effectLst>
                  <a:outerShdw blurRad="38100" dist="38100" dir="2700000" algn="tl">
                    <a:srgbClr val="000000">
                      <a:alpha val="43137"/>
                    </a:srgbClr>
                  </a:outerShdw>
                </a:effectLst>
              </a:rPr>
              <a:t>ΔΗΜΟΥ ΛΟΥΤΡΑΚΙΟΥ – ΠΕΡΑΧΩΡΑΣ – ΑΓΙΩΝ ΘΕΟΔΩΡΩΝ </a:t>
            </a:r>
            <a:endParaRPr lang="el-GR" sz="2500" b="1" dirty="0">
              <a:solidFill>
                <a:srgbClr val="002060"/>
              </a:solidFill>
              <a:effectLst>
                <a:outerShdw blurRad="38100" dist="38100" dir="2700000" algn="tl">
                  <a:srgbClr val="000000">
                    <a:alpha val="43137"/>
                  </a:srgbClr>
                </a:outerShdw>
              </a:effectLst>
            </a:endParaRPr>
          </a:p>
          <a:p>
            <a:pPr indent="457200" algn="ctr"/>
            <a:r>
              <a:rPr lang="el-GR" sz="2600" b="1" dirty="0">
                <a:solidFill>
                  <a:srgbClr val="002060"/>
                </a:solidFill>
              </a:rPr>
              <a:t> </a:t>
            </a:r>
          </a:p>
          <a:p>
            <a:pPr indent="457200" algn="ctr"/>
            <a:endParaRPr lang="el-GR" sz="2400" b="1" dirty="0">
              <a:solidFill>
                <a:schemeClr val="bg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81000" y="363538"/>
            <a:ext cx="8534400" cy="5816977"/>
          </a:xfrm>
          <a:prstGeom prst="rect">
            <a:avLst/>
          </a:prstGeom>
          <a:noFill/>
          <a:ln w="9525" algn="ctr">
            <a:noFill/>
            <a:miter lim="800000"/>
            <a:headEnd/>
            <a:tailEnd/>
          </a:ln>
        </p:spPr>
        <p:txBody>
          <a:bodyPr wrap="square" anchor="ctr">
            <a:spAutoFit/>
          </a:bodyPr>
          <a:lstStyle/>
          <a:p>
            <a:endParaRPr lang="en-US" sz="2400" b="1" dirty="0" smtClean="0">
              <a:solidFill>
                <a:srgbClr val="002060"/>
              </a:solidFill>
            </a:endParaRPr>
          </a:p>
          <a:p>
            <a:r>
              <a:rPr lang="el-GR" sz="2400" b="1" dirty="0" smtClean="0">
                <a:solidFill>
                  <a:srgbClr val="002060"/>
                </a:solidFill>
              </a:rPr>
              <a:t>Παραθέτω μερικά στοιχεία για την ύπαρξη αναγνωρισμένων Ιαματικών Πηγών στη χώρα μας:</a:t>
            </a:r>
          </a:p>
          <a:p>
            <a:r>
              <a:rPr lang="el-GR" sz="2400" b="1" dirty="0" smtClean="0">
                <a:solidFill>
                  <a:srgbClr val="002060"/>
                </a:solidFill>
              </a:rPr>
              <a:t>«Σύνδεσμος Ιαματικών Πηγών Ελλάδας»</a:t>
            </a:r>
          </a:p>
          <a:p>
            <a:endParaRPr lang="el-GR" sz="2400" b="1" dirty="0">
              <a:solidFill>
                <a:srgbClr val="002060"/>
              </a:solidFill>
            </a:endParaRPr>
          </a:p>
          <a:p>
            <a:pPr marL="342900" indent="-342900">
              <a:buFont typeface="+mj-lt"/>
              <a:buAutoNum type="alphaUcPeriod"/>
            </a:pPr>
            <a:r>
              <a:rPr lang="en-US" sz="2400" b="1" dirty="0" smtClean="0">
                <a:solidFill>
                  <a:srgbClr val="002060"/>
                </a:solidFill>
              </a:rPr>
              <a:t> </a:t>
            </a:r>
            <a:r>
              <a:rPr lang="el-GR" sz="2400" b="1" dirty="0" smtClean="0">
                <a:solidFill>
                  <a:srgbClr val="002060"/>
                </a:solidFill>
              </a:rPr>
              <a:t>(103)  θερμές και ψυχρές νεροπηγές</a:t>
            </a:r>
          </a:p>
          <a:p>
            <a:pPr marL="342900" indent="-342900">
              <a:buFont typeface="+mj-lt"/>
              <a:buAutoNum type="alphaUcPeriod"/>
            </a:pPr>
            <a:r>
              <a:rPr lang="el-GR" sz="2400" b="1" dirty="0" smtClean="0">
                <a:solidFill>
                  <a:srgbClr val="002060"/>
                </a:solidFill>
              </a:rPr>
              <a:t> (2 ) πηγές με Ιαματικό πηλό </a:t>
            </a:r>
            <a:r>
              <a:rPr lang="el-GR" sz="2400" b="1" dirty="0" err="1" smtClean="0">
                <a:solidFill>
                  <a:srgbClr val="002060"/>
                </a:solidFill>
              </a:rPr>
              <a:t>Κρήνιδες</a:t>
            </a:r>
            <a:r>
              <a:rPr lang="el-GR" sz="2400" b="1" dirty="0" smtClean="0">
                <a:solidFill>
                  <a:srgbClr val="002060"/>
                </a:solidFill>
              </a:rPr>
              <a:t> και </a:t>
            </a:r>
            <a:r>
              <a:rPr lang="el-GR" sz="2400" b="1" dirty="0" err="1" smtClean="0">
                <a:solidFill>
                  <a:srgbClr val="002060"/>
                </a:solidFill>
              </a:rPr>
              <a:t>Πικρολίμνη</a:t>
            </a:r>
            <a:endParaRPr lang="el-GR" sz="2400" b="1" dirty="0" smtClean="0">
              <a:solidFill>
                <a:srgbClr val="002060"/>
              </a:solidFill>
            </a:endParaRPr>
          </a:p>
          <a:p>
            <a:pPr marL="342900" indent="-342900"/>
            <a:r>
              <a:rPr lang="el-GR" sz="2400" b="1" dirty="0" smtClean="0">
                <a:solidFill>
                  <a:srgbClr val="002060"/>
                </a:solidFill>
              </a:rPr>
              <a:t>Γ.  (1 ) με εκπομπή υδρατμών, Αμάραντος Ιωαννίνων</a:t>
            </a:r>
          </a:p>
          <a:p>
            <a:pPr marL="342900" indent="-342900"/>
            <a:endParaRPr lang="el-GR" sz="2400" b="1" dirty="0">
              <a:solidFill>
                <a:srgbClr val="002060"/>
              </a:solidFill>
            </a:endParaRPr>
          </a:p>
          <a:p>
            <a:pPr marL="342900" indent="-342900"/>
            <a:endParaRPr lang="el-GR" sz="2400" b="1" dirty="0" smtClean="0">
              <a:solidFill>
                <a:srgbClr val="002060"/>
              </a:solidFill>
            </a:endParaRPr>
          </a:p>
          <a:p>
            <a:pPr marL="342900" indent="-342900"/>
            <a:r>
              <a:rPr lang="el-GR" sz="2400" b="1" dirty="0" smtClean="0">
                <a:solidFill>
                  <a:srgbClr val="002060"/>
                </a:solidFill>
              </a:rPr>
              <a:t>    Αυτές είναι οι αναγνωρισμένες  από την πολιτεία.</a:t>
            </a:r>
          </a:p>
          <a:p>
            <a:pPr marL="342900" indent="-342900"/>
            <a:r>
              <a:rPr lang="el-GR" sz="2400" b="1" dirty="0" smtClean="0">
                <a:solidFill>
                  <a:srgbClr val="002060"/>
                </a:solidFill>
              </a:rPr>
              <a:t>    Ο αριθμός των Ιαματικών πηγών στη χώρα μας είναι μεγαλύτερος.</a:t>
            </a:r>
          </a:p>
          <a:p>
            <a:pPr marL="342900" indent="-342900">
              <a:buFont typeface="+mj-lt"/>
              <a:buAutoNum type="alphaUcPeriod"/>
            </a:pPr>
            <a:endParaRPr lang="el-GR" b="1" dirty="0" smtClean="0">
              <a:solidFill>
                <a:srgbClr val="002060"/>
              </a:solidFill>
            </a:endParaRPr>
          </a:p>
          <a:p>
            <a:pPr marL="342900" indent="-342900">
              <a:buFont typeface="+mj-lt"/>
              <a:buAutoNum type="arabicPeriod"/>
            </a:pPr>
            <a:endParaRPr lang="el-GR" b="1" dirty="0">
              <a:solidFill>
                <a:srgbClr val="00206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Γράφημα"/>
          <p:cNvGraphicFramePr/>
          <p:nvPr/>
        </p:nvGraphicFramePr>
        <p:xfrm>
          <a:off x="533400" y="2590800"/>
          <a:ext cx="83058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13314" name="Rectangle 4"/>
          <p:cNvSpPr>
            <a:spLocks noChangeArrowheads="1"/>
          </p:cNvSpPr>
          <p:nvPr/>
        </p:nvSpPr>
        <p:spPr bwMode="auto">
          <a:xfrm>
            <a:off x="457200" y="152400"/>
            <a:ext cx="8305800" cy="2923877"/>
          </a:xfrm>
          <a:prstGeom prst="rect">
            <a:avLst/>
          </a:prstGeom>
          <a:noFill/>
          <a:ln w="9525" algn="ctr">
            <a:noFill/>
            <a:miter lim="800000"/>
            <a:headEnd/>
            <a:tailEnd/>
          </a:ln>
        </p:spPr>
        <p:txBody>
          <a:bodyPr wrap="square" anchor="ctr">
            <a:spAutoFit/>
          </a:bodyPr>
          <a:lstStyle/>
          <a:p>
            <a:pPr algn="ctr"/>
            <a:r>
              <a:rPr lang="el-GR" sz="2000" b="1" dirty="0" smtClean="0">
                <a:solidFill>
                  <a:srgbClr val="002060"/>
                </a:solidFill>
                <a:effectLst>
                  <a:outerShdw blurRad="38100" dist="38100" dir="2700000" algn="tl">
                    <a:srgbClr val="000000">
                      <a:alpha val="43137"/>
                    </a:srgbClr>
                  </a:outerShdw>
                </a:effectLst>
              </a:rPr>
              <a:t>Κατανομή στον Ελλαδικό χώρο το 2015</a:t>
            </a:r>
            <a:endParaRPr lang="el-GR" sz="2000" b="1" dirty="0">
              <a:solidFill>
                <a:srgbClr val="002060"/>
              </a:solidFill>
              <a:effectLst>
                <a:outerShdw blurRad="38100" dist="38100" dir="2700000" algn="tl">
                  <a:srgbClr val="000000">
                    <a:alpha val="43137"/>
                  </a:srgbClr>
                </a:outerShdw>
              </a:effectLst>
            </a:endParaRPr>
          </a:p>
          <a:p>
            <a:pPr algn="ctr"/>
            <a:endParaRPr lang="el-GR" sz="800" b="1" dirty="0">
              <a:solidFill>
                <a:srgbClr val="002060"/>
              </a:solidFill>
            </a:endParaRPr>
          </a:p>
          <a:p>
            <a:r>
              <a:rPr lang="el-GR" b="1" dirty="0">
                <a:solidFill>
                  <a:srgbClr val="002060"/>
                </a:solidFill>
              </a:rPr>
              <a:t>Α. </a:t>
            </a:r>
            <a:r>
              <a:rPr lang="el-GR" b="1" u="sng" dirty="0" smtClean="0">
                <a:solidFill>
                  <a:srgbClr val="002060"/>
                </a:solidFill>
              </a:rPr>
              <a:t>Στερεά Ελλάδα   36</a:t>
            </a:r>
            <a:endParaRPr lang="el-GR" b="1" dirty="0">
              <a:solidFill>
                <a:srgbClr val="002060"/>
              </a:solidFill>
            </a:endParaRPr>
          </a:p>
          <a:p>
            <a:endParaRPr lang="el-GR" b="1" dirty="0">
              <a:solidFill>
                <a:srgbClr val="002060"/>
              </a:solidFill>
            </a:endParaRPr>
          </a:p>
          <a:p>
            <a:r>
              <a:rPr lang="el-GR" b="1" dirty="0">
                <a:solidFill>
                  <a:srgbClr val="002060"/>
                </a:solidFill>
              </a:rPr>
              <a:t>Β. </a:t>
            </a:r>
            <a:r>
              <a:rPr lang="el-GR" b="1" u="sng" dirty="0" smtClean="0">
                <a:solidFill>
                  <a:srgbClr val="002060"/>
                </a:solidFill>
              </a:rPr>
              <a:t>Κεντρική Μακεδονία   27</a:t>
            </a:r>
            <a:endParaRPr lang="el-GR" b="1" dirty="0">
              <a:solidFill>
                <a:srgbClr val="002060"/>
              </a:solidFill>
            </a:endParaRPr>
          </a:p>
          <a:p>
            <a:endParaRPr lang="el-GR" b="1" dirty="0">
              <a:solidFill>
                <a:srgbClr val="002060"/>
              </a:solidFill>
            </a:endParaRPr>
          </a:p>
          <a:p>
            <a:r>
              <a:rPr lang="el-GR" b="1" dirty="0">
                <a:solidFill>
                  <a:srgbClr val="002060"/>
                </a:solidFill>
              </a:rPr>
              <a:t>Γ. </a:t>
            </a:r>
            <a:r>
              <a:rPr lang="el-GR" b="1" u="sng" dirty="0" smtClean="0">
                <a:solidFill>
                  <a:srgbClr val="002060"/>
                </a:solidFill>
              </a:rPr>
              <a:t>Περιφέρεια Αττικής   11</a:t>
            </a:r>
            <a:endParaRPr lang="el-GR" b="1" u="sng" dirty="0">
              <a:solidFill>
                <a:srgbClr val="002060"/>
              </a:solidFill>
            </a:endParaRPr>
          </a:p>
          <a:p>
            <a:endParaRPr lang="el-GR" b="1" dirty="0">
              <a:solidFill>
                <a:srgbClr val="002060"/>
              </a:solidFill>
            </a:endParaRPr>
          </a:p>
          <a:p>
            <a:r>
              <a:rPr lang="el-GR" b="1" dirty="0">
                <a:solidFill>
                  <a:srgbClr val="002060"/>
                </a:solidFill>
              </a:rPr>
              <a:t>Δ. </a:t>
            </a:r>
            <a:r>
              <a:rPr lang="el-GR" b="1" u="sng" dirty="0" smtClean="0">
                <a:solidFill>
                  <a:srgbClr val="002060"/>
                </a:solidFill>
              </a:rPr>
              <a:t>Υπόλοιπο Ελλαδικού Χώρου  26</a:t>
            </a:r>
            <a:endParaRPr lang="el-GR" b="1" dirty="0">
              <a:solidFill>
                <a:srgbClr val="002060"/>
              </a:solidFill>
            </a:endParaRPr>
          </a:p>
          <a:p>
            <a:endParaRPr lang="el-GR" sz="900" dirty="0">
              <a:solidFill>
                <a:schemeClr val="bg2"/>
              </a:solidFill>
            </a:endParaRPr>
          </a:p>
          <a:p>
            <a:pPr algn="ctr"/>
            <a:endParaRPr lang="el-GR" sz="1700" dirty="0">
              <a:solidFill>
                <a:schemeClr val="bg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04800" y="1143001"/>
            <a:ext cx="8610600" cy="4816703"/>
          </a:xfrm>
          <a:prstGeom prst="rect">
            <a:avLst/>
          </a:prstGeom>
          <a:noFill/>
          <a:ln w="9525" algn="ctr">
            <a:noFill/>
            <a:miter lim="800000"/>
            <a:headEnd/>
            <a:tailEnd/>
          </a:ln>
        </p:spPr>
        <p:txBody>
          <a:bodyPr wrap="square" bIns="0" anchor="ctr">
            <a:spAutoFit/>
          </a:bodyPr>
          <a:lstStyle/>
          <a:p>
            <a:pPr indent="457200" algn="just">
              <a:tabLst>
                <a:tab pos="457200" algn="l"/>
              </a:tabLst>
            </a:pPr>
            <a:r>
              <a:rPr lang="el-GR" sz="2600" b="1" dirty="0" smtClean="0">
                <a:solidFill>
                  <a:srgbClr val="002060"/>
                </a:solidFill>
              </a:rPr>
              <a:t>Συμπερασματικά μπορούμε να τονίσουμε ότι ο σύγχρονος </a:t>
            </a:r>
            <a:r>
              <a:rPr lang="el-GR" sz="2600" b="1" dirty="0" err="1" smtClean="0">
                <a:solidFill>
                  <a:srgbClr val="002060"/>
                </a:solidFill>
              </a:rPr>
              <a:t>Θερμαλισμός</a:t>
            </a:r>
            <a:r>
              <a:rPr lang="el-GR" sz="2600" b="1" dirty="0" smtClean="0">
                <a:solidFill>
                  <a:srgbClr val="002060"/>
                </a:solidFill>
              </a:rPr>
              <a:t> ως σύστημα αλλάζει. Σήμερα μπορούμε να ξεχωρίσουμε τρεις παραμέτρους:</a:t>
            </a:r>
          </a:p>
          <a:p>
            <a:pPr indent="457200" algn="just">
              <a:tabLst>
                <a:tab pos="457200" algn="l"/>
              </a:tabLst>
            </a:pPr>
            <a:endParaRPr lang="el-GR" sz="2600" b="1" dirty="0" smtClean="0">
              <a:solidFill>
                <a:srgbClr val="002060"/>
              </a:solidFill>
            </a:endParaRPr>
          </a:p>
          <a:p>
            <a:pPr indent="457200" algn="just">
              <a:buFont typeface="+mj-lt"/>
              <a:buAutoNum type="arabicPeriod"/>
              <a:tabLst>
                <a:tab pos="457200" algn="l"/>
              </a:tabLst>
            </a:pPr>
            <a:r>
              <a:rPr lang="el-GR" sz="2600" b="1" dirty="0" smtClean="0">
                <a:solidFill>
                  <a:srgbClr val="002060"/>
                </a:solidFill>
              </a:rPr>
              <a:t>Αποδοχή της ιστορίας και της πεποίθησης στην αξία της Ιαματικής Υδροθεραπείας.</a:t>
            </a:r>
          </a:p>
          <a:p>
            <a:pPr indent="457200" algn="just">
              <a:buFont typeface="+mj-lt"/>
              <a:buAutoNum type="arabicPeriod"/>
              <a:tabLst>
                <a:tab pos="457200" algn="l"/>
              </a:tabLst>
            </a:pPr>
            <a:r>
              <a:rPr lang="el-GR" sz="2600" b="1" dirty="0" smtClean="0">
                <a:solidFill>
                  <a:srgbClr val="002060"/>
                </a:solidFill>
              </a:rPr>
              <a:t>Αποδοχή της Ιαματικής Θεραπευτικής αγωγής από τα Ιατρικά επαγγέλματα.</a:t>
            </a:r>
          </a:p>
          <a:p>
            <a:pPr indent="457200" algn="just">
              <a:buFont typeface="+mj-lt"/>
              <a:buAutoNum type="arabicPeriod"/>
              <a:tabLst>
                <a:tab pos="457200" algn="l"/>
              </a:tabLst>
            </a:pPr>
            <a:r>
              <a:rPr lang="el-GR" sz="2600" b="1" dirty="0" smtClean="0">
                <a:solidFill>
                  <a:srgbClr val="002060"/>
                </a:solidFill>
              </a:rPr>
              <a:t>Διάθεση των ασφαλιστικών ταμείων να χρηματοδοτήσουν την υδροθεραπεία.</a:t>
            </a:r>
          </a:p>
          <a:p>
            <a:pPr indent="457200">
              <a:buFont typeface="+mj-lt"/>
              <a:buAutoNum type="arabicPeriod"/>
              <a:tabLst>
                <a:tab pos="457200" algn="l"/>
              </a:tabLst>
            </a:pPr>
            <a:endParaRPr lang="el-GR" sz="2400"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81000" y="112713"/>
            <a:ext cx="8458200" cy="5801588"/>
          </a:xfrm>
          <a:prstGeom prst="rect">
            <a:avLst/>
          </a:prstGeom>
          <a:noFill/>
          <a:ln w="9525" algn="ctr">
            <a:noFill/>
            <a:miter lim="800000"/>
            <a:headEnd/>
            <a:tailEnd/>
          </a:ln>
        </p:spPr>
        <p:txBody>
          <a:bodyPr wrap="square" bIns="0" anchor="ctr">
            <a:spAutoFit/>
          </a:bodyPr>
          <a:lstStyle/>
          <a:p>
            <a:pPr>
              <a:tabLst>
                <a:tab pos="457200" algn="l"/>
              </a:tabLst>
            </a:pPr>
            <a:endParaRPr lang="el-GR" sz="2600" dirty="0" smtClean="0">
              <a:solidFill>
                <a:schemeClr val="bg2"/>
              </a:solidFill>
            </a:endParaRPr>
          </a:p>
          <a:p>
            <a:pPr>
              <a:tabLst>
                <a:tab pos="457200" algn="l"/>
              </a:tabLst>
            </a:pPr>
            <a:endParaRPr lang="en-US" sz="2600" b="1" dirty="0" smtClean="0">
              <a:solidFill>
                <a:srgbClr val="002060"/>
              </a:solidFill>
            </a:endParaRPr>
          </a:p>
          <a:p>
            <a:pPr>
              <a:tabLst>
                <a:tab pos="457200" algn="l"/>
              </a:tabLst>
            </a:pPr>
            <a:endParaRPr lang="en-US" sz="2600" b="1" dirty="0" smtClean="0">
              <a:solidFill>
                <a:srgbClr val="002060"/>
              </a:solidFill>
            </a:endParaRPr>
          </a:p>
          <a:p>
            <a:pPr>
              <a:tabLst>
                <a:tab pos="457200" algn="l"/>
              </a:tabLst>
            </a:pPr>
            <a:r>
              <a:rPr lang="el-GR" sz="2600" b="1" dirty="0" smtClean="0">
                <a:solidFill>
                  <a:srgbClr val="002060"/>
                </a:solidFill>
              </a:rPr>
              <a:t>Επίσης γίνεται κοινά αποδεκτό η εφαρμογή των χαρακτηριστικών του σύγχρονου </a:t>
            </a:r>
            <a:r>
              <a:rPr lang="el-GR" sz="2600" b="1" dirty="0" err="1" smtClean="0">
                <a:solidFill>
                  <a:srgbClr val="002060"/>
                </a:solidFill>
              </a:rPr>
              <a:t>Θερμαλισμού</a:t>
            </a:r>
            <a:endParaRPr lang="el-GR" sz="2600" b="1" dirty="0" smtClean="0">
              <a:solidFill>
                <a:srgbClr val="002060"/>
              </a:solidFill>
            </a:endParaRPr>
          </a:p>
          <a:p>
            <a:pPr>
              <a:tabLst>
                <a:tab pos="457200" algn="l"/>
              </a:tabLst>
            </a:pPr>
            <a:endParaRPr lang="el-GR" b="1" dirty="0" smtClean="0">
              <a:solidFill>
                <a:srgbClr val="002060"/>
              </a:solidFill>
            </a:endParaRPr>
          </a:p>
          <a:p>
            <a:pPr>
              <a:buFont typeface="Arial" pitchFamily="34" charset="0"/>
              <a:buChar char="•"/>
              <a:tabLst>
                <a:tab pos="457200" algn="l"/>
              </a:tabLst>
            </a:pPr>
            <a:r>
              <a:rPr lang="el-GR" sz="2600" b="1" dirty="0" smtClean="0">
                <a:solidFill>
                  <a:srgbClr val="002060"/>
                </a:solidFill>
              </a:rPr>
              <a:t>   Σύνδεση με Τουρισμό</a:t>
            </a:r>
          </a:p>
          <a:p>
            <a:pPr>
              <a:buFont typeface="Arial" pitchFamily="34" charset="0"/>
              <a:buChar char="•"/>
              <a:tabLst>
                <a:tab pos="457200" algn="l"/>
              </a:tabLst>
            </a:pPr>
            <a:r>
              <a:rPr lang="el-GR" sz="2600" b="1" dirty="0" smtClean="0">
                <a:solidFill>
                  <a:srgbClr val="002060"/>
                </a:solidFill>
              </a:rPr>
              <a:t>   Θεραπευτικό ρόλο</a:t>
            </a:r>
          </a:p>
          <a:p>
            <a:pPr>
              <a:buFont typeface="Arial" pitchFamily="34" charset="0"/>
              <a:buChar char="•"/>
              <a:tabLst>
                <a:tab pos="457200" algn="l"/>
              </a:tabLst>
            </a:pPr>
            <a:r>
              <a:rPr lang="el-GR" sz="2600" b="1" dirty="0" smtClean="0">
                <a:solidFill>
                  <a:srgbClr val="002060"/>
                </a:solidFill>
              </a:rPr>
              <a:t>   Εφαρμογή σε όλες τις ηλικίες με συγκεκριμένους στόχους</a:t>
            </a:r>
          </a:p>
          <a:p>
            <a:pPr>
              <a:buFont typeface="Arial" pitchFamily="34" charset="0"/>
              <a:buChar char="•"/>
              <a:tabLst>
                <a:tab pos="457200" algn="l"/>
              </a:tabLst>
            </a:pPr>
            <a:r>
              <a:rPr lang="el-GR" sz="2600" b="1" dirty="0" smtClean="0">
                <a:solidFill>
                  <a:srgbClr val="002060"/>
                </a:solidFill>
              </a:rPr>
              <a:t>   Περιβάλλον κοινωνικής συνύπαρξης ανθρώπων</a:t>
            </a:r>
          </a:p>
          <a:p>
            <a:pPr>
              <a:buFont typeface="Arial" pitchFamily="34" charset="0"/>
              <a:buChar char="•"/>
              <a:tabLst>
                <a:tab pos="457200" algn="l"/>
              </a:tabLst>
            </a:pPr>
            <a:r>
              <a:rPr lang="el-GR" sz="2600" b="1" dirty="0" smtClean="0">
                <a:solidFill>
                  <a:srgbClr val="002060"/>
                </a:solidFill>
              </a:rPr>
              <a:t>   Δυνατότητα εφαρμογής και παρακολούθησης κριτηρίων και ένταξη στις μονάδες Πρωτοβάθμιας Φροντίδας Υγείας.</a:t>
            </a:r>
          </a:p>
          <a:p>
            <a:pPr>
              <a:tabLst>
                <a:tab pos="457200" algn="l"/>
              </a:tabLst>
            </a:pPr>
            <a:endParaRPr lang="el-GR" b="1" dirty="0" smtClean="0">
              <a:solidFill>
                <a:srgbClr val="00206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66800" y="990600"/>
            <a:ext cx="7086600" cy="3508653"/>
          </a:xfrm>
          <a:prstGeom prst="rect">
            <a:avLst/>
          </a:prstGeom>
        </p:spPr>
        <p:txBody>
          <a:bodyPr wrap="square">
            <a:spAutoFit/>
          </a:bodyPr>
          <a:lstStyle/>
          <a:p>
            <a:pPr>
              <a:tabLst>
                <a:tab pos="457200" algn="l"/>
              </a:tabLst>
            </a:pPr>
            <a:endParaRPr lang="en-US" sz="2600" b="1" dirty="0" smtClean="0">
              <a:solidFill>
                <a:srgbClr val="002060"/>
              </a:solidFill>
            </a:endParaRPr>
          </a:p>
          <a:p>
            <a:pPr>
              <a:tabLst>
                <a:tab pos="457200" algn="l"/>
              </a:tabLst>
            </a:pPr>
            <a:r>
              <a:rPr lang="en-US" sz="2600" b="1" dirty="0" smtClean="0">
                <a:solidFill>
                  <a:srgbClr val="002060"/>
                </a:solidFill>
              </a:rPr>
              <a:t>    </a:t>
            </a:r>
          </a:p>
          <a:p>
            <a:pPr>
              <a:tabLst>
                <a:tab pos="457200" algn="l"/>
              </a:tabLst>
            </a:pPr>
            <a:r>
              <a:rPr lang="en-US" sz="2600" b="1" dirty="0" smtClean="0">
                <a:solidFill>
                  <a:srgbClr val="002060"/>
                </a:solidFill>
              </a:rPr>
              <a:t>     </a:t>
            </a:r>
            <a:endParaRPr lang="el-GR" b="1" dirty="0" smtClean="0">
              <a:solidFill>
                <a:srgbClr val="002060"/>
              </a:solidFill>
            </a:endParaRPr>
          </a:p>
          <a:p>
            <a:pPr>
              <a:tabLst>
                <a:tab pos="457200" algn="l"/>
              </a:tabLst>
            </a:pPr>
            <a:endParaRPr lang="el-GR" dirty="0" smtClean="0">
              <a:solidFill>
                <a:schemeClr val="bg2"/>
              </a:solidFill>
            </a:endParaRPr>
          </a:p>
          <a:p>
            <a:pPr>
              <a:tabLst>
                <a:tab pos="457200" algn="l"/>
              </a:tabLst>
            </a:pPr>
            <a:endParaRPr lang="el-GR" dirty="0" smtClean="0">
              <a:solidFill>
                <a:schemeClr val="bg2"/>
              </a:solidFill>
            </a:endParaRPr>
          </a:p>
          <a:p>
            <a:pPr>
              <a:tabLst>
                <a:tab pos="457200" algn="l"/>
              </a:tabLst>
            </a:pPr>
            <a:endParaRPr lang="el-GR" dirty="0" smtClean="0">
              <a:solidFill>
                <a:schemeClr val="bg2"/>
              </a:solidFill>
            </a:endParaRPr>
          </a:p>
          <a:p>
            <a:pPr>
              <a:tabLst>
                <a:tab pos="457200" algn="l"/>
              </a:tabLst>
            </a:pPr>
            <a:endParaRPr lang="el-GR" dirty="0" smtClean="0">
              <a:solidFill>
                <a:schemeClr val="bg2"/>
              </a:solidFill>
            </a:endParaRPr>
          </a:p>
          <a:p>
            <a:pPr>
              <a:tabLst>
                <a:tab pos="457200" algn="l"/>
              </a:tabLst>
            </a:pPr>
            <a:endParaRPr lang="el-GR" dirty="0" smtClean="0">
              <a:solidFill>
                <a:schemeClr val="bg2"/>
              </a:solidFill>
            </a:endParaRPr>
          </a:p>
          <a:p>
            <a:pPr>
              <a:tabLst>
                <a:tab pos="457200" algn="l"/>
              </a:tabLst>
            </a:pPr>
            <a:endParaRPr lang="el-GR" dirty="0" smtClean="0">
              <a:solidFill>
                <a:schemeClr val="bg2"/>
              </a:solidFill>
            </a:endParaRPr>
          </a:p>
          <a:p>
            <a:pPr>
              <a:tabLst>
                <a:tab pos="457200" algn="l"/>
              </a:tabLst>
            </a:pPr>
            <a:endParaRPr lang="el-GR" dirty="0" smtClean="0">
              <a:solidFill>
                <a:schemeClr val="bg2"/>
              </a:solidFill>
            </a:endParaRPr>
          </a:p>
          <a:p>
            <a:pPr>
              <a:tabLst>
                <a:tab pos="457200" algn="l"/>
              </a:tabLst>
            </a:pPr>
            <a:endParaRPr lang="el-GR" dirty="0">
              <a:solidFill>
                <a:schemeClr val="bg2"/>
              </a:solidFill>
            </a:endParaRPr>
          </a:p>
        </p:txBody>
      </p:sp>
      <p:sp>
        <p:nvSpPr>
          <p:cNvPr id="3" name="2 - Ορθογώνιο"/>
          <p:cNvSpPr/>
          <p:nvPr/>
        </p:nvSpPr>
        <p:spPr>
          <a:xfrm>
            <a:off x="609600" y="762001"/>
            <a:ext cx="7620000" cy="3785652"/>
          </a:xfrm>
          <a:prstGeom prst="rect">
            <a:avLst/>
          </a:prstGeom>
        </p:spPr>
        <p:txBody>
          <a:bodyPr wrap="square">
            <a:spAutoFit/>
          </a:bodyPr>
          <a:lstStyle/>
          <a:p>
            <a:pPr>
              <a:tabLst>
                <a:tab pos="457200" algn="l"/>
              </a:tabLst>
            </a:pPr>
            <a:r>
              <a:rPr lang="en-US" sz="2400" b="1" dirty="0" smtClean="0">
                <a:solidFill>
                  <a:srgbClr val="002060"/>
                </a:solidFill>
              </a:rPr>
              <a:t>     </a:t>
            </a:r>
          </a:p>
          <a:p>
            <a:pPr>
              <a:tabLst>
                <a:tab pos="457200" algn="l"/>
              </a:tabLst>
            </a:pPr>
            <a:r>
              <a:rPr lang="en-US" sz="2400" b="1" dirty="0" smtClean="0">
                <a:solidFill>
                  <a:srgbClr val="002060"/>
                </a:solidFill>
              </a:rPr>
              <a:t>     </a:t>
            </a:r>
            <a:r>
              <a:rPr lang="el-GR" sz="2400" b="1" dirty="0" smtClean="0">
                <a:solidFill>
                  <a:srgbClr val="002060"/>
                </a:solidFill>
              </a:rPr>
              <a:t>Πλαίσιο νομοθεσίας</a:t>
            </a:r>
          </a:p>
          <a:p>
            <a:pPr>
              <a:tabLst>
                <a:tab pos="457200" algn="l"/>
              </a:tabLst>
            </a:pPr>
            <a:r>
              <a:rPr lang="en-US" sz="2400" b="1" dirty="0" smtClean="0">
                <a:solidFill>
                  <a:srgbClr val="002060"/>
                </a:solidFill>
              </a:rPr>
              <a:t>     </a:t>
            </a:r>
            <a:r>
              <a:rPr lang="el-GR" sz="2400" b="1" dirty="0" smtClean="0">
                <a:solidFill>
                  <a:srgbClr val="002060"/>
                </a:solidFill>
              </a:rPr>
              <a:t>Νόμος 3498/24.10.2006 </a:t>
            </a:r>
          </a:p>
          <a:p>
            <a:pPr>
              <a:tabLst>
                <a:tab pos="457200" algn="l"/>
              </a:tabLst>
            </a:pPr>
            <a:r>
              <a:rPr lang="en-US" sz="2400" b="1" dirty="0" smtClean="0">
                <a:solidFill>
                  <a:srgbClr val="002060"/>
                </a:solidFill>
              </a:rPr>
              <a:t>     </a:t>
            </a:r>
            <a:r>
              <a:rPr lang="el-GR" sz="2400" b="1" dirty="0" smtClean="0">
                <a:solidFill>
                  <a:srgbClr val="002060"/>
                </a:solidFill>
              </a:rPr>
              <a:t>16655/22.12.2006 </a:t>
            </a:r>
          </a:p>
          <a:p>
            <a:pPr>
              <a:tabLst>
                <a:tab pos="457200" algn="l"/>
              </a:tabLst>
            </a:pPr>
            <a:r>
              <a:rPr lang="en-US" sz="2400" b="1" dirty="0" smtClean="0">
                <a:solidFill>
                  <a:srgbClr val="002060"/>
                </a:solidFill>
              </a:rPr>
              <a:t>     </a:t>
            </a:r>
            <a:r>
              <a:rPr lang="el-GR" sz="2400" b="1" dirty="0" smtClean="0">
                <a:solidFill>
                  <a:srgbClr val="002060"/>
                </a:solidFill>
              </a:rPr>
              <a:t>Τροποποίησης 17411/2009 και 1721/2013</a:t>
            </a:r>
          </a:p>
          <a:p>
            <a:pPr>
              <a:tabLst>
                <a:tab pos="457200" algn="l"/>
              </a:tabLst>
            </a:pPr>
            <a:endParaRPr lang="el-GR" sz="2400" b="1" dirty="0" smtClean="0">
              <a:solidFill>
                <a:srgbClr val="002060"/>
              </a:solidFill>
            </a:endParaRPr>
          </a:p>
          <a:p>
            <a:pPr>
              <a:tabLst>
                <a:tab pos="457200" algn="l"/>
              </a:tabLst>
            </a:pPr>
            <a:endParaRPr lang="el-GR" sz="2400" b="1" dirty="0" smtClean="0">
              <a:solidFill>
                <a:srgbClr val="002060"/>
              </a:solidFill>
            </a:endParaRPr>
          </a:p>
          <a:p>
            <a:pPr>
              <a:tabLst>
                <a:tab pos="457200" algn="l"/>
              </a:tabLst>
            </a:pPr>
            <a:r>
              <a:rPr lang="en-US" sz="2400" b="1" dirty="0" smtClean="0">
                <a:solidFill>
                  <a:srgbClr val="002060"/>
                </a:solidFill>
              </a:rPr>
              <a:t>     </a:t>
            </a:r>
            <a:r>
              <a:rPr lang="el-GR" sz="2400" b="1" dirty="0" err="1" smtClean="0">
                <a:solidFill>
                  <a:srgbClr val="002060"/>
                </a:solidFill>
              </a:rPr>
              <a:t>Επικαιροποίηση</a:t>
            </a:r>
            <a:r>
              <a:rPr lang="el-GR" sz="2400" b="1" dirty="0" smtClean="0">
                <a:solidFill>
                  <a:srgbClr val="002060"/>
                </a:solidFill>
              </a:rPr>
              <a:t> συζητήσεων γίνονται </a:t>
            </a:r>
            <a:r>
              <a:rPr lang="en-US" sz="2400" b="1" dirty="0" smtClean="0">
                <a:solidFill>
                  <a:srgbClr val="002060"/>
                </a:solidFill>
              </a:rPr>
              <a:t> </a:t>
            </a:r>
          </a:p>
          <a:p>
            <a:pPr>
              <a:tabLst>
                <a:tab pos="457200" algn="l"/>
              </a:tabLst>
            </a:pPr>
            <a:r>
              <a:rPr lang="en-US" sz="2400" b="1" dirty="0" smtClean="0">
                <a:solidFill>
                  <a:srgbClr val="002060"/>
                </a:solidFill>
              </a:rPr>
              <a:t>     </a:t>
            </a:r>
            <a:r>
              <a:rPr lang="el-GR" sz="2400" b="1" dirty="0" smtClean="0">
                <a:solidFill>
                  <a:srgbClr val="002060"/>
                </a:solidFill>
              </a:rPr>
              <a:t>σήμερα τόσο στο Υπουργείο Υγείας όσο και</a:t>
            </a:r>
            <a:endParaRPr lang="en-US" sz="2400" b="1" dirty="0" smtClean="0">
              <a:solidFill>
                <a:srgbClr val="002060"/>
              </a:solidFill>
            </a:endParaRPr>
          </a:p>
          <a:p>
            <a:pPr>
              <a:tabLst>
                <a:tab pos="457200" algn="l"/>
              </a:tabLst>
            </a:pPr>
            <a:r>
              <a:rPr lang="en-US" sz="2400" b="1" dirty="0" smtClean="0">
                <a:solidFill>
                  <a:srgbClr val="002060"/>
                </a:solidFill>
              </a:rPr>
              <a:t>   </a:t>
            </a:r>
            <a:r>
              <a:rPr lang="el-GR" sz="2400" b="1" dirty="0" smtClean="0">
                <a:solidFill>
                  <a:srgbClr val="002060"/>
                </a:solidFill>
              </a:rPr>
              <a:t> </a:t>
            </a:r>
            <a:r>
              <a:rPr lang="en-US" sz="2400" b="1" dirty="0" smtClean="0">
                <a:solidFill>
                  <a:srgbClr val="002060"/>
                </a:solidFill>
              </a:rPr>
              <a:t> </a:t>
            </a:r>
            <a:r>
              <a:rPr lang="el-GR" sz="2400" b="1" dirty="0" smtClean="0">
                <a:solidFill>
                  <a:srgbClr val="002060"/>
                </a:solidFill>
              </a:rPr>
              <a:t>στο ΚΕΣΥ (Κεντρικό Συμβούλιο Υγείας)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457200" y="225425"/>
            <a:ext cx="8305800" cy="4924425"/>
          </a:xfrm>
          <a:prstGeom prst="rect">
            <a:avLst/>
          </a:prstGeom>
          <a:noFill/>
          <a:ln w="9525" algn="ctr">
            <a:noFill/>
            <a:miter lim="800000"/>
            <a:headEnd/>
            <a:tailEnd/>
          </a:ln>
        </p:spPr>
        <p:txBody>
          <a:bodyPr>
            <a:spAutoFit/>
          </a:bodyPr>
          <a:lstStyle/>
          <a:p>
            <a:pPr algn="ctr"/>
            <a:endParaRPr lang="el-GR" sz="2400" b="1" dirty="0" smtClean="0">
              <a:solidFill>
                <a:schemeClr val="bg1"/>
              </a:solidFill>
            </a:endParaRPr>
          </a:p>
          <a:p>
            <a:pPr algn="ctr"/>
            <a:endParaRPr lang="en-US" sz="2600" b="1" dirty="0" smtClean="0">
              <a:solidFill>
                <a:srgbClr val="002060"/>
              </a:solidFill>
              <a:effectLst>
                <a:outerShdw blurRad="38100" dist="38100" dir="2700000" algn="tl">
                  <a:srgbClr val="000000">
                    <a:alpha val="43137"/>
                  </a:srgbClr>
                </a:outerShdw>
              </a:effectLst>
            </a:endParaRPr>
          </a:p>
          <a:p>
            <a:pPr algn="ctr"/>
            <a:r>
              <a:rPr lang="el-GR" sz="2600" b="1" dirty="0" smtClean="0">
                <a:solidFill>
                  <a:srgbClr val="002060"/>
                </a:solidFill>
                <a:effectLst>
                  <a:outerShdw blurRad="38100" dist="38100" dir="2700000" algn="tl">
                    <a:srgbClr val="000000">
                      <a:alpha val="43137"/>
                    </a:srgbClr>
                  </a:outerShdw>
                </a:effectLst>
              </a:rPr>
              <a:t>Τι αποζητά ο επισκέπτης από ένα Κέντρο Υδροθεραπείας - </a:t>
            </a:r>
            <a:r>
              <a:rPr lang="en-US" sz="2600" b="1" dirty="0" smtClean="0">
                <a:solidFill>
                  <a:srgbClr val="002060"/>
                </a:solidFill>
                <a:effectLst>
                  <a:outerShdw blurRad="38100" dist="38100" dir="2700000" algn="tl">
                    <a:srgbClr val="000000">
                      <a:alpha val="43137"/>
                    </a:srgbClr>
                  </a:outerShdw>
                </a:effectLst>
              </a:rPr>
              <a:t>Spa</a:t>
            </a:r>
            <a:endParaRPr lang="el-GR" sz="2600" b="1" dirty="0" smtClean="0">
              <a:solidFill>
                <a:srgbClr val="002060"/>
              </a:solidFill>
              <a:effectLst>
                <a:outerShdw blurRad="38100" dist="38100" dir="2700000" algn="tl">
                  <a:srgbClr val="000000">
                    <a:alpha val="43137"/>
                  </a:srgbClr>
                </a:outerShdw>
              </a:effectLst>
            </a:endParaRPr>
          </a:p>
          <a:p>
            <a:pPr algn="just"/>
            <a:endParaRPr lang="el-GR" sz="2400" b="1" dirty="0" smtClean="0">
              <a:solidFill>
                <a:srgbClr val="002060"/>
              </a:solidFill>
            </a:endParaRPr>
          </a:p>
          <a:p>
            <a:pPr algn="just"/>
            <a:endParaRPr lang="el-GR" sz="2400" b="1" dirty="0" smtClean="0">
              <a:solidFill>
                <a:srgbClr val="002060"/>
              </a:solidFill>
            </a:endParaRPr>
          </a:p>
          <a:p>
            <a:pPr algn="just">
              <a:buFont typeface="Wingdings" pitchFamily="2" charset="2"/>
              <a:buChar char="Ø"/>
            </a:pPr>
            <a:r>
              <a:rPr lang="en-US" sz="2600" b="1" dirty="0" smtClean="0">
                <a:solidFill>
                  <a:srgbClr val="002060"/>
                </a:solidFill>
              </a:rPr>
              <a:t>   </a:t>
            </a:r>
            <a:r>
              <a:rPr lang="el-GR" sz="2600" b="1" dirty="0" smtClean="0">
                <a:solidFill>
                  <a:srgbClr val="002060"/>
                </a:solidFill>
              </a:rPr>
              <a:t>Ενημέρωση</a:t>
            </a:r>
          </a:p>
          <a:p>
            <a:pPr algn="just">
              <a:buFont typeface="Wingdings" pitchFamily="2" charset="2"/>
              <a:buChar char="Ø"/>
            </a:pPr>
            <a:r>
              <a:rPr lang="en-US" sz="2600" b="1" dirty="0" smtClean="0">
                <a:solidFill>
                  <a:srgbClr val="002060"/>
                </a:solidFill>
              </a:rPr>
              <a:t>   </a:t>
            </a:r>
            <a:r>
              <a:rPr lang="el-GR" sz="2600" b="1" dirty="0" smtClean="0">
                <a:solidFill>
                  <a:srgbClr val="002060"/>
                </a:solidFill>
              </a:rPr>
              <a:t>Πρόληψη</a:t>
            </a:r>
          </a:p>
          <a:p>
            <a:pPr algn="just">
              <a:buFont typeface="Wingdings" pitchFamily="2" charset="2"/>
              <a:buChar char="Ø"/>
            </a:pPr>
            <a:r>
              <a:rPr lang="en-US" sz="2600" b="1" dirty="0" smtClean="0">
                <a:solidFill>
                  <a:srgbClr val="002060"/>
                </a:solidFill>
              </a:rPr>
              <a:t>   </a:t>
            </a:r>
            <a:r>
              <a:rPr lang="el-GR" sz="2600" b="1" dirty="0" smtClean="0">
                <a:solidFill>
                  <a:srgbClr val="002060"/>
                </a:solidFill>
              </a:rPr>
              <a:t>Ίαση</a:t>
            </a:r>
          </a:p>
          <a:p>
            <a:pPr algn="just">
              <a:buFont typeface="Wingdings" pitchFamily="2" charset="2"/>
              <a:buChar char="Ø"/>
            </a:pPr>
            <a:r>
              <a:rPr lang="en-US" sz="2600" b="1" dirty="0" smtClean="0">
                <a:solidFill>
                  <a:srgbClr val="002060"/>
                </a:solidFill>
              </a:rPr>
              <a:t>   </a:t>
            </a:r>
            <a:r>
              <a:rPr lang="el-GR" sz="2600" b="1" dirty="0" smtClean="0">
                <a:solidFill>
                  <a:srgbClr val="002060"/>
                </a:solidFill>
              </a:rPr>
              <a:t>Ευεξία</a:t>
            </a:r>
          </a:p>
          <a:p>
            <a:pPr algn="just">
              <a:buFont typeface="Wingdings" pitchFamily="2" charset="2"/>
              <a:buChar char="q"/>
            </a:pPr>
            <a:endParaRPr lang="el-GR" sz="2400" dirty="0" smtClean="0">
              <a:solidFill>
                <a:schemeClr val="bg2"/>
              </a:solidFill>
            </a:endParaRPr>
          </a:p>
          <a:p>
            <a:endParaRPr lang="el-GR" dirty="0">
              <a:solidFill>
                <a:schemeClr val="bg2"/>
              </a:solidFill>
            </a:endParaRPr>
          </a:p>
          <a:p>
            <a:endParaRPr lang="el-GR" i="1" dirty="0">
              <a:solidFill>
                <a:schemeClr val="bg1"/>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1637</TotalTime>
  <Words>1732</Words>
  <Application>Microsoft PowerPoint</Application>
  <PresentationFormat>Προβολή στην οθόνη (4:3)</PresentationFormat>
  <Paragraphs>239</Paragraphs>
  <Slides>34</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34</vt:i4>
      </vt:variant>
    </vt:vector>
  </HeadingPairs>
  <TitlesOfParts>
    <vt:vector size="38" baseType="lpstr">
      <vt:lpstr>Ροή</vt:lpstr>
      <vt:lpstr>Φύλλο εργασίας</vt:lpstr>
      <vt:lpstr>Γράφημα</vt:lpstr>
      <vt:lpstr>Worksheet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               ΟΡΙΣΜΟΣ ΤΗΣ ΘΕΡΜΑΛΙΣΤΙΚΗΣ ΘΕΡΑΠΕΙΑΣ      Είναι το σύνολο των ενεργειών και σχέσεων με     το Ιαματικό νερό, τα αέρια, τον πηλό και το      περιβάλλον που πραγματοποιούνται σε ένα     Θερμαλιστικό Κέντρο με στόχο την ανθρώπινη     σωματική, ψυχική, πνευματική υγεία και      ευεξία.      (Ζήσης Αγγελίδης 2008)   </vt:lpstr>
      <vt:lpstr>      ΚΟΙΝΟΤΙΚΗ ΟΔΗΓΙΑ </vt:lpstr>
      <vt:lpstr>Διαφάνεια 12</vt:lpstr>
      <vt:lpstr>Διαφάνεια 13</vt:lpstr>
      <vt:lpstr>Διαφάνεια 14</vt:lpstr>
      <vt:lpstr>Διαφάνεια 15</vt:lpstr>
      <vt:lpstr>Διαφάνεια 16</vt:lpstr>
      <vt:lpstr>Διαφάνεια 17</vt:lpstr>
      <vt:lpstr>Διαφάνεια 18</vt:lpstr>
      <vt:lpstr>  </vt:lpstr>
      <vt:lpstr>Διαφάνεια 20</vt:lpstr>
      <vt:lpstr>Διαφάνεια 21</vt:lpstr>
      <vt:lpstr>Διαφάνεια 22</vt:lpstr>
      <vt:lpstr>         ΝΟΜΟΣ  ΥΠ. ΑΡΙΘΜ. 4238/ΦΕΚ 38/17.2.2014 τεύχος Α’          Πρωτοβάθμιο Εθνικό Δίκτυο Υγείας (Π.Ε.Δ.Υ.). Αλλαγή           σκοπού Ε.Ο.Π.Υ.Υ &amp; λοιπές διατάξεις.          Άρθρο 31 .Κέντρα ιαματικού τουρισμού – θερμαλισμού και        θαλασσοθεραπειας.</vt:lpstr>
      <vt:lpstr>Διαφάνεια 24</vt:lpstr>
      <vt:lpstr>Χορήγηση επιδόματος λουτροθεραπείας στους ασφαλισμένους του ΕΟΠΥΥ, για την λουτρική περίοδο από 1η Ιουνίου έως 31η Οκτωβρίου 2015.  ΣΧΕΤ: Οι με αριθμ.347/40/28-5-2012 και 441/119/13-6-2013 Αποφάσεις του Δ.Σ. του Ε.Ο.Π.Υ.Υ.</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178</cp:revision>
  <cp:lastPrinted>1601-01-01T00:00:00Z</cp:lastPrinted>
  <dcterms:created xsi:type="dcterms:W3CDTF">1601-01-01T00:00:00Z</dcterms:created>
  <dcterms:modified xsi:type="dcterms:W3CDTF">2017-06-02T09:47:20Z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