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31"/>
  </p:notesMasterIdLst>
  <p:sldIdLst>
    <p:sldId id="256" r:id="rId2"/>
    <p:sldId id="272" r:id="rId3"/>
    <p:sldId id="273" r:id="rId4"/>
    <p:sldId id="286" r:id="rId5"/>
    <p:sldId id="257" r:id="rId6"/>
    <p:sldId id="259" r:id="rId7"/>
    <p:sldId id="274" r:id="rId8"/>
    <p:sldId id="258" r:id="rId9"/>
    <p:sldId id="260" r:id="rId10"/>
    <p:sldId id="261" r:id="rId11"/>
    <p:sldId id="262" r:id="rId12"/>
    <p:sldId id="263" r:id="rId13"/>
    <p:sldId id="277" r:id="rId14"/>
    <p:sldId id="264" r:id="rId15"/>
    <p:sldId id="265" r:id="rId16"/>
    <p:sldId id="266" r:id="rId17"/>
    <p:sldId id="267" r:id="rId18"/>
    <p:sldId id="268" r:id="rId19"/>
    <p:sldId id="269" r:id="rId20"/>
    <p:sldId id="270" r:id="rId21"/>
    <p:sldId id="275" r:id="rId22"/>
    <p:sldId id="276" r:id="rId23"/>
    <p:sldId id="279" r:id="rId24"/>
    <p:sldId id="281" r:id="rId25"/>
    <p:sldId id="282" r:id="rId26"/>
    <p:sldId id="283" r:id="rId27"/>
    <p:sldId id="284" r:id="rId28"/>
    <p:sldId id="287" r:id="rId29"/>
    <p:sldId id="285" r:id="rId3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92BD"/>
    <a:srgbClr val="FFFFFF"/>
    <a:srgbClr val="982C3B"/>
    <a:srgbClr val="FFE07D"/>
    <a:srgbClr val="949416"/>
    <a:srgbClr val="A87C00"/>
    <a:srgbClr val="E2DE22"/>
    <a:srgbClr val="EAAD00"/>
    <a:srgbClr val="826000"/>
    <a:srgbClr val="FB7F03"/>
  </p:clrMru>
</p:presentationPr>
</file>

<file path=ppt/tableStyles.xml><?xml version="1.0" encoding="utf-8"?>
<a:tblStyleLst xmlns:a="http://schemas.openxmlformats.org/drawingml/2006/main" def="{5C22544A-7EE6-4342-B048-85BDC9FD1C3A}">
  <a:tblStyle styleId="{35758FB7-9AC5-4552-8A53-C91805E547FA}" styleName="Στυλ με θέμα 1 - Έμφαση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E171933-4619-4E11-9A3F-F7608DF75F80}" styleName="Μεσαίο στυλ 1 - Έμφαση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A107856-5554-42FB-B03E-39F5DBC370BA}" styleName="Μεσαίο στυλ 4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Στυλ με θέμα 1 - Έμφαση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Μεσαίο στυλ 1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A488322-F2BA-4B5B-9748-0D474271808F}" styleName="Μεσαίο στυλ 3 - Έμφαση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C89EF96-8CEA-46FF-86C4-4CE0E7609802}" styleName="Φωτεινό στυλ 3 - Έμφαση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20" autoAdjust="0"/>
  </p:normalViewPr>
  <p:slideViewPr>
    <p:cSldViewPr>
      <p:cViewPr varScale="1">
        <p:scale>
          <a:sx n="110" d="100"/>
          <a:sy n="110" d="100"/>
        </p:scale>
        <p:origin x="-1632"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dmin\&#917;&#960;&#953;&#966;&#940;&#957;&#949;&#953;&#945;%20&#949;&#961;&#947;&#945;&#963;&#943;&#945;&#962;\iamatika%202017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autoTitleDeleted val="1"/>
    <c:view3D>
      <c:rAngAx val="1"/>
    </c:view3D>
    <c:plotArea>
      <c:layout/>
      <c:bar3DChart>
        <c:barDir val="col"/>
        <c:grouping val="clustered"/>
        <c:ser>
          <c:idx val="0"/>
          <c:order val="0"/>
          <c:tx>
            <c:strRef>
              <c:f>[2]Φύλλο1!$B$5</c:f>
              <c:strCache>
                <c:ptCount val="1"/>
                <c:pt idx="0">
                  <c:v>2005</c:v>
                </c:pt>
              </c:strCache>
            </c:strRef>
          </c:tx>
          <c:spPr>
            <a:solidFill>
              <a:schemeClr val="accent6">
                <a:lumMod val="75000"/>
              </a:schemeClr>
            </a:solidFill>
          </c:spPr>
          <c:dLbls>
            <c:dLbl>
              <c:idx val="0"/>
              <c:layout>
                <c:manualLayout>
                  <c:x val="5.0739782988381416E-3"/>
                  <c:y val="-3.0379746835443072E-2"/>
                </c:manualLayout>
              </c:layout>
              <c:showVal val="1"/>
            </c:dLbl>
            <c:showVal val="1"/>
          </c:dLbls>
          <c:cat>
            <c:numRef>
              <c:f>Φύλλο3!$L$27</c:f>
              <c:numCache>
                <c:formatCode>#,##0</c:formatCode>
                <c:ptCount val="1"/>
                <c:pt idx="0">
                  <c:v>859451</c:v>
                </c:pt>
              </c:numCache>
            </c:numRef>
          </c:cat>
          <c:val>
            <c:numRef>
              <c:f>[2]Φύλλο1!$B$28</c:f>
              <c:numCache>
                <c:formatCode>General</c:formatCode>
                <c:ptCount val="1"/>
                <c:pt idx="0">
                  <c:v>1979168</c:v>
                </c:pt>
              </c:numCache>
            </c:numRef>
          </c:val>
        </c:ser>
        <c:ser>
          <c:idx val="1"/>
          <c:order val="1"/>
          <c:tx>
            <c:strRef>
              <c:f>[2]Φύλλο1!$C$5</c:f>
              <c:strCache>
                <c:ptCount val="1"/>
                <c:pt idx="0">
                  <c:v>2006</c:v>
                </c:pt>
              </c:strCache>
            </c:strRef>
          </c:tx>
          <c:dLbls>
            <c:dLbl>
              <c:idx val="0"/>
              <c:layout>
                <c:manualLayout>
                  <c:x val="6.2598263777913594E-3"/>
                  <c:y val="-3.3755274261603428E-2"/>
                </c:manualLayout>
              </c:layout>
              <c:showVal val="1"/>
            </c:dLbl>
            <c:showVal val="1"/>
          </c:dLbls>
          <c:cat>
            <c:numRef>
              <c:f>Φύλλο3!$L$27</c:f>
              <c:numCache>
                <c:formatCode>#,##0</c:formatCode>
                <c:ptCount val="1"/>
                <c:pt idx="0">
                  <c:v>859451</c:v>
                </c:pt>
              </c:numCache>
            </c:numRef>
          </c:cat>
          <c:val>
            <c:numRef>
              <c:f>[2]Φύλλο1!$C$28</c:f>
              <c:numCache>
                <c:formatCode>General</c:formatCode>
                <c:ptCount val="1"/>
                <c:pt idx="0">
                  <c:v>2062257</c:v>
                </c:pt>
              </c:numCache>
            </c:numRef>
          </c:val>
        </c:ser>
        <c:ser>
          <c:idx val="2"/>
          <c:order val="2"/>
          <c:tx>
            <c:strRef>
              <c:f>[2]Φύλλο1!$D$5</c:f>
              <c:strCache>
                <c:ptCount val="1"/>
                <c:pt idx="0">
                  <c:v>2007</c:v>
                </c:pt>
              </c:strCache>
            </c:strRef>
          </c:tx>
          <c:spPr>
            <a:solidFill>
              <a:schemeClr val="accent3">
                <a:lumMod val="75000"/>
              </a:schemeClr>
            </a:solidFill>
          </c:spPr>
          <c:dLbls>
            <c:dLbl>
              <c:idx val="0"/>
              <c:layout>
                <c:manualLayout>
                  <c:x val="4.98884514435696E-3"/>
                  <c:y val="-3.6664772121332422E-2"/>
                </c:manualLayout>
              </c:layout>
              <c:showVal val="1"/>
            </c:dLbl>
            <c:showVal val="1"/>
          </c:dLbls>
          <c:cat>
            <c:numRef>
              <c:f>Φύλλο3!$L$27</c:f>
              <c:numCache>
                <c:formatCode>#,##0</c:formatCode>
                <c:ptCount val="1"/>
                <c:pt idx="0">
                  <c:v>859451</c:v>
                </c:pt>
              </c:numCache>
            </c:numRef>
          </c:cat>
          <c:val>
            <c:numRef>
              <c:f>[2]Φύλλο1!$D$28</c:f>
              <c:numCache>
                <c:formatCode>General</c:formatCode>
                <c:ptCount val="1"/>
                <c:pt idx="0">
                  <c:v>2259670</c:v>
                </c:pt>
              </c:numCache>
            </c:numRef>
          </c:val>
        </c:ser>
        <c:ser>
          <c:idx val="3"/>
          <c:order val="3"/>
          <c:tx>
            <c:strRef>
              <c:f>[2]Φύλλο1!$E$5</c:f>
              <c:strCache>
                <c:ptCount val="1"/>
                <c:pt idx="0">
                  <c:v>2008</c:v>
                </c:pt>
              </c:strCache>
            </c:strRef>
          </c:tx>
          <c:spPr>
            <a:solidFill>
              <a:schemeClr val="accent4">
                <a:lumMod val="60000"/>
                <a:lumOff val="40000"/>
              </a:schemeClr>
            </a:solidFill>
          </c:spPr>
          <c:dLbls>
            <c:dLbl>
              <c:idx val="0"/>
              <c:layout>
                <c:manualLayout>
                  <c:x val="1.4005610922250882E-2"/>
                  <c:y val="-2.0253164556962053E-2"/>
                </c:manualLayout>
              </c:layout>
              <c:showVal val="1"/>
            </c:dLbl>
            <c:showVal val="1"/>
          </c:dLbls>
          <c:cat>
            <c:numRef>
              <c:f>Φύλλο3!$L$27</c:f>
              <c:numCache>
                <c:formatCode>#,##0</c:formatCode>
                <c:ptCount val="1"/>
                <c:pt idx="0">
                  <c:v>859451</c:v>
                </c:pt>
              </c:numCache>
            </c:numRef>
          </c:cat>
          <c:val>
            <c:numRef>
              <c:f>[2]Φύλλο1!$E$28</c:f>
              <c:numCache>
                <c:formatCode>General</c:formatCode>
                <c:ptCount val="1"/>
                <c:pt idx="0">
                  <c:v>2278638</c:v>
                </c:pt>
              </c:numCache>
            </c:numRef>
          </c:val>
        </c:ser>
        <c:ser>
          <c:idx val="4"/>
          <c:order val="4"/>
          <c:tx>
            <c:strRef>
              <c:f>[2]Φύλλο1!$F$5</c:f>
              <c:strCache>
                <c:ptCount val="1"/>
                <c:pt idx="0">
                  <c:v>2009</c:v>
                </c:pt>
              </c:strCache>
            </c:strRef>
          </c:tx>
          <c:spPr>
            <a:solidFill>
              <a:schemeClr val="accent5">
                <a:lumMod val="60000"/>
                <a:lumOff val="40000"/>
              </a:schemeClr>
            </a:solidFill>
          </c:spPr>
          <c:dLbls>
            <c:dLbl>
              <c:idx val="0"/>
              <c:layout>
                <c:manualLayout>
                  <c:x val="2.6962707786526718E-2"/>
                  <c:y val="-3.619860014791805E-2"/>
                </c:manualLayout>
              </c:layout>
              <c:tx>
                <c:rich>
                  <a:bodyPr/>
                  <a:lstStyle/>
                  <a:p>
                    <a:r>
                      <a:rPr lang="en-US" dirty="0" smtClean="0"/>
                      <a:t>2323274</a:t>
                    </a:r>
                    <a:endParaRPr lang="en-US" dirty="0"/>
                  </a:p>
                </c:rich>
              </c:tx>
              <c:showVal val="1"/>
            </c:dLbl>
            <c:showVal val="1"/>
          </c:dLbls>
          <c:cat>
            <c:numRef>
              <c:f>Φύλλο3!$L$27</c:f>
              <c:numCache>
                <c:formatCode>#,##0</c:formatCode>
                <c:ptCount val="1"/>
                <c:pt idx="0">
                  <c:v>859451</c:v>
                </c:pt>
              </c:numCache>
            </c:numRef>
          </c:cat>
          <c:val>
            <c:numRef>
              <c:f>[2]Φύλλο1!$F$28</c:f>
              <c:numCache>
                <c:formatCode>General</c:formatCode>
                <c:ptCount val="1"/>
                <c:pt idx="0">
                  <c:v>2283274</c:v>
                </c:pt>
              </c:numCache>
            </c:numRef>
          </c:val>
        </c:ser>
        <c:ser>
          <c:idx val="5"/>
          <c:order val="5"/>
          <c:tx>
            <c:strRef>
              <c:f>[2]Φύλλο1!$G$5</c:f>
              <c:strCache>
                <c:ptCount val="1"/>
                <c:pt idx="0">
                  <c:v>2010</c:v>
                </c:pt>
              </c:strCache>
            </c:strRef>
          </c:tx>
          <c:dLbls>
            <c:dLbl>
              <c:idx val="0"/>
              <c:layout>
                <c:manualLayout>
                  <c:x val="2.0858167636794496E-2"/>
                  <c:y val="-3.0379746835443072E-2"/>
                </c:manualLayout>
              </c:layout>
              <c:showVal val="1"/>
            </c:dLbl>
            <c:showVal val="1"/>
          </c:dLbls>
          <c:cat>
            <c:numRef>
              <c:f>Φύλλο3!$L$27</c:f>
              <c:numCache>
                <c:formatCode>#,##0</c:formatCode>
                <c:ptCount val="1"/>
                <c:pt idx="0">
                  <c:v>859451</c:v>
                </c:pt>
              </c:numCache>
            </c:numRef>
          </c:cat>
          <c:val>
            <c:numRef>
              <c:f>[2]Φύλλο1!$G$28</c:f>
              <c:numCache>
                <c:formatCode>General</c:formatCode>
                <c:ptCount val="1"/>
                <c:pt idx="0">
                  <c:v>2056206</c:v>
                </c:pt>
              </c:numCache>
            </c:numRef>
          </c:val>
        </c:ser>
        <c:ser>
          <c:idx val="6"/>
          <c:order val="6"/>
          <c:tx>
            <c:strRef>
              <c:f>[2]Φύλλο1!$H$5</c:f>
              <c:strCache>
                <c:ptCount val="1"/>
                <c:pt idx="0">
                  <c:v>2011</c:v>
                </c:pt>
              </c:strCache>
            </c:strRef>
          </c:tx>
          <c:dLbls>
            <c:dLbl>
              <c:idx val="0"/>
              <c:layout>
                <c:manualLayout>
                  <c:x val="1.6538596882031811E-2"/>
                  <c:y val="-2.0253164556962053E-2"/>
                </c:manualLayout>
              </c:layout>
              <c:showVal val="1"/>
            </c:dLbl>
            <c:showVal val="1"/>
          </c:dLbls>
          <c:cat>
            <c:numRef>
              <c:f>Φύλλο3!$L$27</c:f>
              <c:numCache>
                <c:formatCode>#,##0</c:formatCode>
                <c:ptCount val="1"/>
                <c:pt idx="0">
                  <c:v>859451</c:v>
                </c:pt>
              </c:numCache>
            </c:numRef>
          </c:cat>
          <c:val>
            <c:numRef>
              <c:f>[2]Φύλλο1!$H$28</c:f>
              <c:numCache>
                <c:formatCode>General</c:formatCode>
                <c:ptCount val="1"/>
                <c:pt idx="0">
                  <c:v>1586096</c:v>
                </c:pt>
              </c:numCache>
            </c:numRef>
          </c:val>
        </c:ser>
        <c:ser>
          <c:idx val="7"/>
          <c:order val="7"/>
          <c:tx>
            <c:strRef>
              <c:f>[2]Φύλλο1!$I$5</c:f>
              <c:strCache>
                <c:ptCount val="1"/>
                <c:pt idx="0">
                  <c:v>2012</c:v>
                </c:pt>
              </c:strCache>
            </c:strRef>
          </c:tx>
          <c:spPr>
            <a:solidFill>
              <a:schemeClr val="accent2">
                <a:lumMod val="75000"/>
              </a:schemeClr>
            </a:solidFill>
          </c:spPr>
          <c:dLbls>
            <c:dLbl>
              <c:idx val="0"/>
              <c:layout>
                <c:manualLayout>
                  <c:x val="1.4606155451225889E-2"/>
                  <c:y val="-3.0379746835443259E-2"/>
                </c:manualLayout>
              </c:layout>
              <c:showVal val="1"/>
            </c:dLbl>
            <c:showVal val="1"/>
          </c:dLbls>
          <c:cat>
            <c:numRef>
              <c:f>Φύλλο3!$L$27</c:f>
              <c:numCache>
                <c:formatCode>#,##0</c:formatCode>
                <c:ptCount val="1"/>
                <c:pt idx="0">
                  <c:v>859451</c:v>
                </c:pt>
              </c:numCache>
            </c:numRef>
          </c:cat>
          <c:val>
            <c:numRef>
              <c:f>[2]Φύλλο1!$I$28</c:f>
              <c:numCache>
                <c:formatCode>General</c:formatCode>
                <c:ptCount val="1"/>
                <c:pt idx="0">
                  <c:v>875597</c:v>
                </c:pt>
              </c:numCache>
            </c:numRef>
          </c:val>
        </c:ser>
        <c:ser>
          <c:idx val="8"/>
          <c:order val="8"/>
          <c:tx>
            <c:strRef>
              <c:f>[2]Φύλλο1!$J$5</c:f>
              <c:strCache>
                <c:ptCount val="1"/>
                <c:pt idx="0">
                  <c:v>2013</c:v>
                </c:pt>
              </c:strCache>
            </c:strRef>
          </c:tx>
          <c:dLbls>
            <c:dLbl>
              <c:idx val="0"/>
              <c:layout>
                <c:manualLayout>
                  <c:x val="1.4151921046769536E-2"/>
                  <c:y val="-3.0379746835443072E-2"/>
                </c:manualLayout>
              </c:layout>
              <c:showVal val="1"/>
            </c:dLbl>
            <c:showVal val="1"/>
          </c:dLbls>
          <c:cat>
            <c:numRef>
              <c:f>Φύλλο3!$L$27</c:f>
              <c:numCache>
                <c:formatCode>#,##0</c:formatCode>
                <c:ptCount val="1"/>
                <c:pt idx="0">
                  <c:v>859451</c:v>
                </c:pt>
              </c:numCache>
            </c:numRef>
          </c:cat>
          <c:val>
            <c:numRef>
              <c:f>[2]Φύλλο1!$J$28</c:f>
              <c:numCache>
                <c:formatCode>General</c:formatCode>
                <c:ptCount val="1"/>
                <c:pt idx="0">
                  <c:v>880188</c:v>
                </c:pt>
              </c:numCache>
            </c:numRef>
          </c:val>
        </c:ser>
        <c:ser>
          <c:idx val="9"/>
          <c:order val="9"/>
          <c:tx>
            <c:strRef>
              <c:f>[3]Φύλλο1!$K$5</c:f>
              <c:strCache>
                <c:ptCount val="1"/>
                <c:pt idx="0">
                  <c:v>2014</c:v>
                </c:pt>
              </c:strCache>
            </c:strRef>
          </c:tx>
          <c:spPr>
            <a:solidFill>
              <a:schemeClr val="accent6">
                <a:lumMod val="75000"/>
              </a:schemeClr>
            </a:solidFill>
          </c:spPr>
          <c:dLbls>
            <c:dLbl>
              <c:idx val="0"/>
              <c:layout>
                <c:manualLayout>
                  <c:x val="1.4298231171288077E-2"/>
                  <c:y val="-2.7004219409282833E-2"/>
                </c:manualLayout>
              </c:layout>
              <c:tx>
                <c:rich>
                  <a:bodyPr/>
                  <a:lstStyle/>
                  <a:p>
                    <a:r>
                      <a:rPr lang="en-US" dirty="0" smtClean="0"/>
                      <a:t>867440</a:t>
                    </a:r>
                    <a:endParaRPr lang="en-US" dirty="0"/>
                  </a:p>
                </c:rich>
              </c:tx>
              <c:showVal val="1"/>
            </c:dLbl>
            <c:showVal val="1"/>
          </c:dLbls>
          <c:cat>
            <c:numRef>
              <c:f>Φύλλο3!$L$27</c:f>
              <c:numCache>
                <c:formatCode>#,##0</c:formatCode>
                <c:ptCount val="1"/>
                <c:pt idx="0">
                  <c:v>859451</c:v>
                </c:pt>
              </c:numCache>
            </c:numRef>
          </c:cat>
          <c:val>
            <c:numRef>
              <c:f>[3]Φύλλο1!$K$28</c:f>
              <c:numCache>
                <c:formatCode>General</c:formatCode>
                <c:ptCount val="1"/>
                <c:pt idx="0">
                  <c:v>881089.99470000016</c:v>
                </c:pt>
              </c:numCache>
            </c:numRef>
          </c:val>
        </c:ser>
        <c:ser>
          <c:idx val="10"/>
          <c:order val="10"/>
          <c:tx>
            <c:v>2015</c:v>
          </c:tx>
          <c:dLbls>
            <c:dLbl>
              <c:idx val="0"/>
              <c:layout>
                <c:manualLayout>
                  <c:x val="1.8040180401804041E-2"/>
                  <c:y val="-3.0379746835442992E-2"/>
                </c:manualLayout>
              </c:layout>
              <c:tx>
                <c:rich>
                  <a:bodyPr/>
                  <a:lstStyle/>
                  <a:p>
                    <a:r>
                      <a:rPr lang="en-US" dirty="0" smtClean="0"/>
                      <a:t>859451</a:t>
                    </a:r>
                    <a:endParaRPr lang="en-US" dirty="0"/>
                  </a:p>
                </c:rich>
              </c:tx>
              <c:showVal val="1"/>
            </c:dLbl>
            <c:showVal val="1"/>
          </c:dLbls>
          <c:val>
            <c:numLit>
              <c:formatCode>General</c:formatCode>
              <c:ptCount val="1"/>
              <c:pt idx="0">
                <c:v>882570</c:v>
              </c:pt>
            </c:numLit>
          </c:val>
        </c:ser>
        <c:ser>
          <c:idx val="11"/>
          <c:order val="11"/>
          <c:tx>
            <c:v>2016</c:v>
          </c:tx>
          <c:dLbls>
            <c:dLbl>
              <c:idx val="0"/>
              <c:layout>
                <c:manualLayout>
                  <c:x val="1.4962932574551597E-2"/>
                  <c:y val="-2.0253164556962053E-2"/>
                </c:manualLayout>
              </c:layout>
              <c:showVal val="1"/>
            </c:dLbl>
            <c:showVal val="1"/>
          </c:dLbls>
          <c:val>
            <c:numRef>
              <c:f>Φύλλο3!$M$27</c:f>
              <c:numCache>
                <c:formatCode>#,##0</c:formatCode>
                <c:ptCount val="1"/>
                <c:pt idx="0">
                  <c:v>927791</c:v>
                </c:pt>
              </c:numCache>
            </c:numRef>
          </c:val>
        </c:ser>
        <c:dLbls>
          <c:showVal val="1"/>
        </c:dLbls>
        <c:gapWidth val="75"/>
        <c:shape val="cylinder"/>
        <c:axId val="104492032"/>
        <c:axId val="104518400"/>
        <c:axId val="0"/>
      </c:bar3DChart>
      <c:catAx>
        <c:axId val="104492032"/>
        <c:scaling>
          <c:orientation val="minMax"/>
        </c:scaling>
        <c:delete val="1"/>
        <c:axPos val="b"/>
        <c:numFmt formatCode="#,##0" sourceLinked="1"/>
        <c:majorTickMark val="none"/>
        <c:tickLblPos val="none"/>
        <c:crossAx val="104518400"/>
        <c:crosses val="autoZero"/>
        <c:auto val="1"/>
        <c:lblAlgn val="ctr"/>
        <c:lblOffset val="100"/>
      </c:catAx>
      <c:valAx>
        <c:axId val="104518400"/>
        <c:scaling>
          <c:orientation val="minMax"/>
        </c:scaling>
        <c:axPos val="l"/>
        <c:numFmt formatCode="General" sourceLinked="1"/>
        <c:majorTickMark val="none"/>
        <c:tickLblPos val="nextTo"/>
        <c:crossAx val="104492032"/>
        <c:crosses val="autoZero"/>
        <c:crossBetween val="between"/>
      </c:valAx>
      <c:spPr>
        <a:ln>
          <a:solidFill>
            <a:schemeClr val="bg1"/>
          </a:solidFill>
        </a:ln>
      </c:spPr>
    </c:plotArea>
    <c:legend>
      <c:legendPos val="b"/>
      <c:layout>
        <c:manualLayout>
          <c:xMode val="edge"/>
          <c:yMode val="edge"/>
          <c:x val="0.14772409317380045"/>
          <c:y val="0.91870746536429782"/>
          <c:w val="0.67364406670829169"/>
          <c:h val="6.1039370078740163E-2"/>
        </c:manualLayout>
      </c:layout>
    </c:legend>
    <c:plotVisOnly val="1"/>
  </c:chart>
  <c:spPr>
    <a:noFill/>
    <a:ln>
      <a:no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l-GR"/>
  <c:chart>
    <c:view3D>
      <c:perspective val="30"/>
    </c:view3D>
    <c:plotArea>
      <c:layout>
        <c:manualLayout>
          <c:layoutTarget val="inner"/>
          <c:xMode val="edge"/>
          <c:yMode val="edge"/>
          <c:x val="6.4030220521500314E-2"/>
          <c:y val="2.2243849399979542E-2"/>
          <c:w val="0.81635889035768361"/>
          <c:h val="0.93466224853181279"/>
        </c:manualLayout>
      </c:layout>
      <c:area3DChart>
        <c:grouping val="standard"/>
        <c:ser>
          <c:idx val="10"/>
          <c:order val="0"/>
          <c:tx>
            <c:strRef>
              <c:f>Φύλλο8!$A$15</c:f>
              <c:strCache>
                <c:ptCount val="1"/>
                <c:pt idx="0">
                  <c:v>7. Δυτική Ελλάδα  </c:v>
                </c:pt>
              </c:strCache>
            </c:strRef>
          </c:tx>
          <c:spPr>
            <a:ln w="25400">
              <a:noFill/>
            </a:ln>
          </c:spPr>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Φύλλο8!$B$15:$M$15</c:f>
              <c:numCache>
                <c:formatCode>#,##0</c:formatCode>
                <c:ptCount val="12"/>
                <c:pt idx="0">
                  <c:v>28008</c:v>
                </c:pt>
                <c:pt idx="1">
                  <c:v>28404</c:v>
                </c:pt>
                <c:pt idx="2">
                  <c:v>31421</c:v>
                </c:pt>
                <c:pt idx="3">
                  <c:v>29000</c:v>
                </c:pt>
                <c:pt idx="4">
                  <c:v>26990</c:v>
                </c:pt>
                <c:pt idx="5">
                  <c:v>29500</c:v>
                </c:pt>
                <c:pt idx="6">
                  <c:v>19000</c:v>
                </c:pt>
                <c:pt idx="7">
                  <c:v>3500</c:v>
                </c:pt>
                <c:pt idx="8">
                  <c:v>3750</c:v>
                </c:pt>
                <c:pt idx="9">
                  <c:v>4250</c:v>
                </c:pt>
                <c:pt idx="10">
                  <c:v>3308</c:v>
                </c:pt>
                <c:pt idx="11">
                  <c:v>4280</c:v>
                </c:pt>
              </c:numCache>
            </c:numRef>
          </c:val>
        </c:ser>
        <c:ser>
          <c:idx val="4"/>
          <c:order val="1"/>
          <c:tx>
            <c:strRef>
              <c:f>Φύλλο8!$A$9</c:f>
              <c:strCache>
                <c:ptCount val="1"/>
                <c:pt idx="0">
                  <c:v>3. Δυτική Μακεδονία  </c:v>
                </c:pt>
              </c:strCache>
            </c:strRef>
          </c:tx>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(Φύλλο8!$B$9,Φύλλο8!$C$9,Φύλλο8!$D$9,Φύλλο8!$E$9,Φύλλο8!$F$9,Φύλλο8!$G$9,Φύλλο8!$H$9,Φύλλο8!$I$9,Φύλλο8!$J$9,Φύλλο8!$K$9,Φύλλο8!$L$9,Φύλλο8!$M$9)</c:f>
              <c:numCache>
                <c:formatCode>#,##0</c:formatCode>
                <c:ptCount val="12"/>
                <c:pt idx="0">
                  <c:v>550</c:v>
                </c:pt>
                <c:pt idx="1">
                  <c:v>22700</c:v>
                </c:pt>
                <c:pt idx="2">
                  <c:v>26800</c:v>
                </c:pt>
                <c:pt idx="3">
                  <c:v>20900</c:v>
                </c:pt>
                <c:pt idx="4">
                  <c:v>21000</c:v>
                </c:pt>
                <c:pt idx="5">
                  <c:v>16000</c:v>
                </c:pt>
                <c:pt idx="6">
                  <c:v>4505</c:v>
                </c:pt>
                <c:pt idx="7">
                  <c:v>1264</c:v>
                </c:pt>
                <c:pt idx="8">
                  <c:v>2162</c:v>
                </c:pt>
                <c:pt idx="9">
                  <c:v>1624</c:v>
                </c:pt>
                <c:pt idx="10">
                  <c:v>2094</c:v>
                </c:pt>
                <c:pt idx="11">
                  <c:v>2029</c:v>
                </c:pt>
              </c:numCache>
            </c:numRef>
          </c:val>
        </c:ser>
        <c:ser>
          <c:idx val="16"/>
          <c:order val="2"/>
          <c:tx>
            <c:strRef>
              <c:f>Φύλλο8!$A$21</c:f>
              <c:strCache>
                <c:ptCount val="1"/>
                <c:pt idx="0">
                  <c:v>12. Νότιο Αιγαίο  </c:v>
                </c:pt>
              </c:strCache>
            </c:strRef>
          </c:tx>
          <c:spPr>
            <a:ln w="25400">
              <a:noFill/>
            </a:ln>
          </c:spPr>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Φύλλο8!$B$21:$M$21</c:f>
              <c:numCache>
                <c:formatCode>#,##0</c:formatCode>
                <c:ptCount val="12"/>
                <c:pt idx="0">
                  <c:v>1615</c:v>
                </c:pt>
                <c:pt idx="1">
                  <c:v>1517</c:v>
                </c:pt>
                <c:pt idx="2">
                  <c:v>5336</c:v>
                </c:pt>
                <c:pt idx="3">
                  <c:v>5438</c:v>
                </c:pt>
                <c:pt idx="4">
                  <c:v>5236</c:v>
                </c:pt>
                <c:pt idx="5">
                  <c:v>4326</c:v>
                </c:pt>
                <c:pt idx="6">
                  <c:v>3533</c:v>
                </c:pt>
                <c:pt idx="7">
                  <c:v>2842</c:v>
                </c:pt>
                <c:pt idx="8">
                  <c:v>2755</c:v>
                </c:pt>
                <c:pt idx="9">
                  <c:v>2812</c:v>
                </c:pt>
                <c:pt idx="10">
                  <c:v>2016</c:v>
                </c:pt>
                <c:pt idx="11">
                  <c:v>5580</c:v>
                </c:pt>
              </c:numCache>
            </c:numRef>
          </c:val>
        </c:ser>
        <c:ser>
          <c:idx val="6"/>
          <c:order val="3"/>
          <c:tx>
            <c:strRef>
              <c:f>Φύλλο8!$A$11</c:f>
              <c:strCache>
                <c:ptCount val="1"/>
                <c:pt idx="0">
                  <c:v>4. Ήπειρος  </c:v>
                </c:pt>
              </c:strCache>
            </c:strRef>
          </c:tx>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Φύλλο8!$B$11:$M$11</c:f>
              <c:numCache>
                <c:formatCode>#,##0</c:formatCode>
                <c:ptCount val="12"/>
                <c:pt idx="0">
                  <c:v>42936</c:v>
                </c:pt>
                <c:pt idx="1">
                  <c:v>45570</c:v>
                </c:pt>
                <c:pt idx="2">
                  <c:v>46892</c:v>
                </c:pt>
                <c:pt idx="3">
                  <c:v>44919</c:v>
                </c:pt>
                <c:pt idx="4">
                  <c:v>46189</c:v>
                </c:pt>
                <c:pt idx="5">
                  <c:v>41552</c:v>
                </c:pt>
                <c:pt idx="6">
                  <c:v>26569</c:v>
                </c:pt>
                <c:pt idx="7">
                  <c:v>6860</c:v>
                </c:pt>
                <c:pt idx="8">
                  <c:v>5521</c:v>
                </c:pt>
                <c:pt idx="9">
                  <c:v>5930</c:v>
                </c:pt>
                <c:pt idx="10">
                  <c:v>4894</c:v>
                </c:pt>
                <c:pt idx="11">
                  <c:v>4432</c:v>
                </c:pt>
              </c:numCache>
            </c:numRef>
          </c:val>
        </c:ser>
        <c:ser>
          <c:idx val="12"/>
          <c:order val="4"/>
          <c:tx>
            <c:strRef>
              <c:f>Φύλλο8!$A$17</c:f>
              <c:strCache>
                <c:ptCount val="1"/>
                <c:pt idx="0">
                  <c:v>10. Πελοπόννησος  </c:v>
                </c:pt>
              </c:strCache>
            </c:strRef>
          </c:tx>
          <c:spPr>
            <a:ln w="25400">
              <a:noFill/>
            </a:ln>
          </c:spPr>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Φύλλο8!$B$17:$M$17</c:f>
              <c:numCache>
                <c:formatCode>#,##0</c:formatCode>
                <c:ptCount val="12"/>
                <c:pt idx="0">
                  <c:v>59092</c:v>
                </c:pt>
                <c:pt idx="1">
                  <c:v>57992</c:v>
                </c:pt>
                <c:pt idx="2">
                  <c:v>55959</c:v>
                </c:pt>
                <c:pt idx="3">
                  <c:v>54264</c:v>
                </c:pt>
                <c:pt idx="4">
                  <c:v>61352</c:v>
                </c:pt>
                <c:pt idx="5">
                  <c:v>82907</c:v>
                </c:pt>
                <c:pt idx="6">
                  <c:v>67950</c:v>
                </c:pt>
                <c:pt idx="7">
                  <c:v>29276</c:v>
                </c:pt>
                <c:pt idx="8">
                  <c:v>27036</c:v>
                </c:pt>
                <c:pt idx="9">
                  <c:v>36600</c:v>
                </c:pt>
                <c:pt idx="10">
                  <c:v>38138</c:v>
                </c:pt>
                <c:pt idx="11">
                  <c:v>45875</c:v>
                </c:pt>
              </c:numCache>
            </c:numRef>
          </c:val>
        </c:ser>
        <c:ser>
          <c:idx val="8"/>
          <c:order val="5"/>
          <c:tx>
            <c:strRef>
              <c:f>Φύλλο8!$A$13</c:f>
              <c:strCache>
                <c:ptCount val="1"/>
                <c:pt idx="0">
                  <c:v>5. Θεσσαλία  </c:v>
                </c:pt>
              </c:strCache>
            </c:strRef>
          </c:tx>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Φύλλο8!$B$13:$M$13</c:f>
              <c:numCache>
                <c:formatCode>#,##0</c:formatCode>
                <c:ptCount val="12"/>
                <c:pt idx="0">
                  <c:v>88693</c:v>
                </c:pt>
                <c:pt idx="1">
                  <c:v>96641</c:v>
                </c:pt>
                <c:pt idx="2">
                  <c:v>93080</c:v>
                </c:pt>
                <c:pt idx="3">
                  <c:v>94445</c:v>
                </c:pt>
                <c:pt idx="4">
                  <c:v>98474</c:v>
                </c:pt>
                <c:pt idx="5">
                  <c:v>87517</c:v>
                </c:pt>
                <c:pt idx="6">
                  <c:v>63172</c:v>
                </c:pt>
                <c:pt idx="7">
                  <c:v>35590</c:v>
                </c:pt>
                <c:pt idx="8">
                  <c:v>33360</c:v>
                </c:pt>
                <c:pt idx="9">
                  <c:v>28964</c:v>
                </c:pt>
                <c:pt idx="10">
                  <c:v>30007</c:v>
                </c:pt>
                <c:pt idx="11">
                  <c:v>30602</c:v>
                </c:pt>
              </c:numCache>
            </c:numRef>
          </c:val>
        </c:ser>
        <c:ser>
          <c:idx val="14"/>
          <c:order val="6"/>
          <c:tx>
            <c:strRef>
              <c:f>Φύλλο8!$A$19</c:f>
              <c:strCache>
                <c:ptCount val="1"/>
                <c:pt idx="0">
                  <c:v>11. Βόρειο Αιγαίο  </c:v>
                </c:pt>
              </c:strCache>
            </c:strRef>
          </c:tx>
          <c:spPr>
            <a:ln w="25400">
              <a:noFill/>
            </a:ln>
          </c:spPr>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Φύλλο8!$B$19:$M$19</c:f>
              <c:numCache>
                <c:formatCode>#,##0</c:formatCode>
                <c:ptCount val="12"/>
                <c:pt idx="0">
                  <c:v>87986</c:v>
                </c:pt>
                <c:pt idx="1">
                  <c:v>92812</c:v>
                </c:pt>
                <c:pt idx="2">
                  <c:v>106151</c:v>
                </c:pt>
                <c:pt idx="3">
                  <c:v>107119</c:v>
                </c:pt>
                <c:pt idx="4">
                  <c:v>113543</c:v>
                </c:pt>
                <c:pt idx="5">
                  <c:v>104379</c:v>
                </c:pt>
                <c:pt idx="6">
                  <c:v>76847</c:v>
                </c:pt>
                <c:pt idx="7">
                  <c:v>39871</c:v>
                </c:pt>
                <c:pt idx="8">
                  <c:v>56317</c:v>
                </c:pt>
                <c:pt idx="9">
                  <c:v>56265</c:v>
                </c:pt>
                <c:pt idx="10">
                  <c:v>49106</c:v>
                </c:pt>
                <c:pt idx="11">
                  <c:v>66476</c:v>
                </c:pt>
              </c:numCache>
            </c:numRef>
          </c:val>
        </c:ser>
        <c:ser>
          <c:idx val="0"/>
          <c:order val="7"/>
          <c:tx>
            <c:strRef>
              <c:f>Φύλλο8!$A$5</c:f>
              <c:strCache>
                <c:ptCount val="1"/>
                <c:pt idx="0">
                  <c:v>1. Ανατολική Μακεδονία - Θράκη  </c:v>
                </c:pt>
              </c:strCache>
            </c:strRef>
          </c:tx>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Φύλλο8!$B$5:$M$5</c:f>
              <c:numCache>
                <c:formatCode>#,##0</c:formatCode>
                <c:ptCount val="12"/>
                <c:pt idx="0">
                  <c:v>118801</c:v>
                </c:pt>
                <c:pt idx="1">
                  <c:v>123825</c:v>
                </c:pt>
                <c:pt idx="2">
                  <c:v>123275</c:v>
                </c:pt>
                <c:pt idx="3">
                  <c:v>112474</c:v>
                </c:pt>
                <c:pt idx="4">
                  <c:v>112212</c:v>
                </c:pt>
                <c:pt idx="5">
                  <c:v>91072</c:v>
                </c:pt>
                <c:pt idx="6">
                  <c:v>77169</c:v>
                </c:pt>
                <c:pt idx="7">
                  <c:v>49791</c:v>
                </c:pt>
                <c:pt idx="8">
                  <c:v>43936</c:v>
                </c:pt>
                <c:pt idx="9">
                  <c:v>37983</c:v>
                </c:pt>
                <c:pt idx="10">
                  <c:v>37620</c:v>
                </c:pt>
                <c:pt idx="11">
                  <c:v>35431</c:v>
                </c:pt>
              </c:numCache>
            </c:numRef>
          </c:val>
        </c:ser>
        <c:ser>
          <c:idx val="2"/>
          <c:order val="8"/>
          <c:tx>
            <c:strRef>
              <c:f>Φύλλο8!$A$7</c:f>
              <c:strCache>
                <c:ptCount val="1"/>
                <c:pt idx="0">
                  <c:v>2. Κεντρική Μακεδονία  </c:v>
                </c:pt>
              </c:strCache>
            </c:strRef>
          </c:tx>
          <c:cat>
            <c:numRef>
              <c:f>Φύλλο8!$B$4:$M$4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Φύλλο8!$B$7:$M$7</c:f>
              <c:numCache>
                <c:formatCode>#,##0</c:formatCode>
                <c:ptCount val="12"/>
                <c:pt idx="0">
                  <c:v>477624</c:v>
                </c:pt>
                <c:pt idx="1">
                  <c:v>492781</c:v>
                </c:pt>
                <c:pt idx="2">
                  <c:v>620711</c:v>
                </c:pt>
                <c:pt idx="3">
                  <c:v>631500</c:v>
                </c:pt>
                <c:pt idx="4">
                  <c:v>677554</c:v>
                </c:pt>
                <c:pt idx="5">
                  <c:v>635083</c:v>
                </c:pt>
                <c:pt idx="6">
                  <c:v>582186</c:v>
                </c:pt>
                <c:pt idx="7">
                  <c:v>426207</c:v>
                </c:pt>
                <c:pt idx="8">
                  <c:v>433904</c:v>
                </c:pt>
                <c:pt idx="9">
                  <c:v>438245</c:v>
                </c:pt>
                <c:pt idx="10">
                  <c:v>437470</c:v>
                </c:pt>
                <c:pt idx="11">
                  <c:v>479351</c:v>
                </c:pt>
              </c:numCache>
            </c:numRef>
          </c:val>
        </c:ser>
        <c:axId val="106293504"/>
        <c:axId val="106180608"/>
        <c:axId val="106256576"/>
      </c:area3DChart>
      <c:catAx>
        <c:axId val="106293504"/>
        <c:scaling>
          <c:orientation val="minMax"/>
        </c:scaling>
        <c:axPos val="b"/>
        <c:numFmt formatCode="General" sourceLinked="1"/>
        <c:tickLblPos val="nextTo"/>
        <c:crossAx val="106180608"/>
        <c:crosses val="autoZero"/>
        <c:auto val="1"/>
        <c:lblAlgn val="ctr"/>
        <c:lblOffset val="100"/>
      </c:catAx>
      <c:valAx>
        <c:axId val="106180608"/>
        <c:scaling>
          <c:orientation val="minMax"/>
        </c:scaling>
        <c:axPos val="l"/>
        <c:majorGridlines/>
        <c:numFmt formatCode="#,##0" sourceLinked="1"/>
        <c:tickLblPos val="nextTo"/>
        <c:crossAx val="106293504"/>
        <c:crosses val="autoZero"/>
        <c:crossBetween val="midCat"/>
      </c:valAx>
      <c:serAx>
        <c:axId val="106256576"/>
        <c:scaling>
          <c:orientation val="minMax"/>
        </c:scaling>
        <c:axPos val="b"/>
        <c:tickLblPos val="nextTo"/>
        <c:crossAx val="106180608"/>
        <c:crosses val="autoZero"/>
      </c:serAx>
    </c:plotArea>
    <c:plotVisOnly val="1"/>
  </c:chart>
  <c:txPr>
    <a:bodyPr/>
    <a:lstStyle/>
    <a:p>
      <a:pPr>
        <a:defRPr>
          <a:latin typeface="Arial" pitchFamily="34" charset="0"/>
          <a:cs typeface="Arial" pitchFamily="34" charset="0"/>
        </a:defRPr>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view3D>
      <c:rAngAx val="1"/>
    </c:view3D>
    <c:plotArea>
      <c:layout>
        <c:manualLayout>
          <c:layoutTarget val="inner"/>
          <c:xMode val="edge"/>
          <c:yMode val="edge"/>
          <c:x val="0.11575426509186351"/>
          <c:y val="5.3081109060425465E-2"/>
          <c:w val="0.86461515748031548"/>
          <c:h val="0.56771249119068712"/>
        </c:manualLayout>
      </c:layout>
      <c:bar3DChart>
        <c:barDir val="col"/>
        <c:grouping val="clustered"/>
        <c:ser>
          <c:idx val="0"/>
          <c:order val="0"/>
          <c:dLbls>
            <c:dLbl>
              <c:idx val="0"/>
              <c:layout>
                <c:manualLayout>
                  <c:x val="8.3333333333333367E-3"/>
                  <c:y val="-4.5517927234698295E-2"/>
                </c:manualLayout>
              </c:layout>
              <c:showVal val="1"/>
            </c:dLbl>
            <c:dLbl>
              <c:idx val="1"/>
              <c:layout>
                <c:manualLayout>
                  <c:x val="1.3888888888888904E-2"/>
                  <c:y val="-3.5935205711603892E-2"/>
                </c:manualLayout>
              </c:layout>
              <c:showVal val="1"/>
            </c:dLbl>
            <c:dLbl>
              <c:idx val="2"/>
              <c:layout>
                <c:manualLayout>
                  <c:x val="8.3333333333333367E-3"/>
                  <c:y val="-3.8330886092377434E-2"/>
                </c:manualLayout>
              </c:layout>
              <c:showVal val="1"/>
            </c:dLbl>
            <c:dLbl>
              <c:idx val="3"/>
              <c:layout>
                <c:manualLayout>
                  <c:x val="1.3888888888888909E-3"/>
                  <c:y val="-3.5935205711603892E-2"/>
                </c:manualLayout>
              </c:layout>
              <c:showVal val="1"/>
            </c:dLbl>
            <c:dLbl>
              <c:idx val="4"/>
              <c:layout>
                <c:manualLayout>
                  <c:x val="0"/>
                  <c:y val="-9.5827215230943671E-3"/>
                </c:manualLayout>
              </c:layout>
              <c:showVal val="1"/>
            </c:dLbl>
            <c:dLbl>
              <c:idx val="5"/>
              <c:layout>
                <c:manualLayout>
                  <c:x val="8.3333333333333367E-3"/>
                  <c:y val="-1.6769762665415144E-2"/>
                </c:manualLayout>
              </c:layout>
              <c:showVal val="1"/>
            </c:dLbl>
            <c:dLbl>
              <c:idx val="6"/>
              <c:layout>
                <c:manualLayout>
                  <c:x val="9.7222222222222224E-3"/>
                  <c:y val="-4.7913607615471861E-3"/>
                </c:manualLayout>
              </c:layout>
              <c:showVal val="1"/>
            </c:dLbl>
            <c:dLbl>
              <c:idx val="7"/>
              <c:layout>
                <c:manualLayout>
                  <c:x val="6.9444444444444501E-3"/>
                  <c:y val="-4.7913607615471861E-3"/>
                </c:manualLayout>
              </c:layout>
              <c:showVal val="1"/>
            </c:dLbl>
            <c:dLbl>
              <c:idx val="8"/>
              <c:layout>
                <c:manualLayout>
                  <c:x val="4.1666666666665651E-3"/>
                  <c:y val="-3.5935205711603892E-2"/>
                </c:manualLayout>
              </c:layout>
              <c:showVal val="1"/>
            </c:dLbl>
            <c:dLbl>
              <c:idx val="9"/>
              <c:layout>
                <c:manualLayout>
                  <c:x val="5.5555555555556555E-3"/>
                  <c:y val="-1.4374082284641538E-2"/>
                </c:manualLayout>
              </c:layout>
              <c:showVal val="1"/>
            </c:dLbl>
            <c:dLbl>
              <c:idx val="10"/>
              <c:layout>
                <c:manualLayout>
                  <c:x val="4.1666666666667681E-3"/>
                  <c:y val="-1.9165443046188731E-2"/>
                </c:manualLayout>
              </c:layout>
              <c:showVal val="1"/>
            </c:dLbl>
            <c:showVal val="1"/>
          </c:dLbls>
          <c:cat>
            <c:strRef>
              <c:f>(Φύλλο3!$A$5,Φύλλο3!$A$7,Φύλλο3!$A$9,Φύλλο3!$A$11,Φύλλο3!$A$13,Φύλλο3!$A$15,Φύλλο3!$A$17,Φύλλο3!$A$19,Φύλλο3!$A$21,Φύλλο3!$A$23,Φύλλο3!$A$25)</c:f>
              <c:strCache>
                <c:ptCount val="11"/>
                <c:pt idx="0">
                  <c:v>Ανατολική Μακεδονία - Θράκη </c:v>
                </c:pt>
                <c:pt idx="1">
                  <c:v>Κεντρική Μακεδονία </c:v>
                </c:pt>
                <c:pt idx="2">
                  <c:v>Δυτική Μακεδονία </c:v>
                </c:pt>
                <c:pt idx="3">
                  <c:v>Ηπειρος </c:v>
                </c:pt>
                <c:pt idx="4">
                  <c:v>Θεσσαλία </c:v>
                </c:pt>
                <c:pt idx="5">
                  <c:v>Δυτική Ελλάδα </c:v>
                </c:pt>
                <c:pt idx="6">
                  <c:v>Στερεά Ελλάδα </c:v>
                </c:pt>
                <c:pt idx="7">
                  <c:v>Αττική </c:v>
                </c:pt>
                <c:pt idx="8">
                  <c:v>Πελοπόννησος </c:v>
                </c:pt>
                <c:pt idx="9">
                  <c:v>Βόρειο Αιγαίο </c:v>
                </c:pt>
                <c:pt idx="10">
                  <c:v>Νότιο Αιγαίο </c:v>
                </c:pt>
              </c:strCache>
            </c:strRef>
          </c:cat>
          <c:val>
            <c:numRef>
              <c:f>(Φύλλο3!$M$5,Φύλλο3!$M$7,Φύλλο3!$M$9,Φύλλο3!$M$11,Φύλλο3!$M$13,Φύλλο3!$M$15,Φύλλο3!$M$17,Φύλλο3!$M$19,Φύλλο3!$M$21,Φύλλο3!$M$23,Φύλλο3!$M$25)</c:f>
              <c:numCache>
                <c:formatCode>#,##0</c:formatCode>
                <c:ptCount val="11"/>
                <c:pt idx="0">
                  <c:v>35431</c:v>
                </c:pt>
                <c:pt idx="1">
                  <c:v>491355</c:v>
                </c:pt>
                <c:pt idx="2">
                  <c:v>2029</c:v>
                </c:pt>
                <c:pt idx="3">
                  <c:v>4432</c:v>
                </c:pt>
                <c:pt idx="4">
                  <c:v>30602</c:v>
                </c:pt>
                <c:pt idx="5">
                  <c:v>23951</c:v>
                </c:pt>
                <c:pt idx="6">
                  <c:v>89012</c:v>
                </c:pt>
                <c:pt idx="7">
                  <c:v>130776</c:v>
                </c:pt>
                <c:pt idx="8">
                  <c:v>45875</c:v>
                </c:pt>
                <c:pt idx="9">
                  <c:v>66476</c:v>
                </c:pt>
                <c:pt idx="10">
                  <c:v>7852</c:v>
                </c:pt>
              </c:numCache>
            </c:numRef>
          </c:val>
        </c:ser>
        <c:gapWidth val="62"/>
        <c:gapDepth val="186"/>
        <c:shape val="cylinder"/>
        <c:axId val="104285696"/>
        <c:axId val="104287232"/>
        <c:axId val="0"/>
      </c:bar3DChart>
      <c:catAx>
        <c:axId val="104285696"/>
        <c:scaling>
          <c:orientation val="minMax"/>
        </c:scaling>
        <c:axPos val="b"/>
        <c:numFmt formatCode="#,##0" sourceLinked="1"/>
        <c:tickLblPos val="nextTo"/>
        <c:crossAx val="104287232"/>
        <c:crosses val="autoZero"/>
        <c:auto val="1"/>
        <c:lblAlgn val="ctr"/>
        <c:lblOffset val="100"/>
      </c:catAx>
      <c:valAx>
        <c:axId val="104287232"/>
        <c:scaling>
          <c:orientation val="minMax"/>
        </c:scaling>
        <c:axPos val="l"/>
        <c:majorGridlines/>
        <c:numFmt formatCode="#,##0" sourceLinked="1"/>
        <c:tickLblPos val="nextTo"/>
        <c:crossAx val="104285696"/>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plotArea>
      <c:layout>
        <c:manualLayout>
          <c:layoutTarget val="inner"/>
          <c:xMode val="edge"/>
          <c:yMode val="edge"/>
          <c:x val="7.1307516321942502E-2"/>
          <c:y val="1.9100218106539505E-2"/>
          <c:w val="0.68936576409463057"/>
          <c:h val="0.91501041243084413"/>
        </c:manualLayout>
      </c:layout>
      <c:lineChart>
        <c:grouping val="standard"/>
        <c:ser>
          <c:idx val="1"/>
          <c:order val="0"/>
          <c:tx>
            <c:strRef>
              <c:f>Φύλλο3!$A$7</c:f>
              <c:strCache>
                <c:ptCount val="1"/>
                <c:pt idx="0">
                  <c:v>Κεντρική Μακεδονία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(Φύλλο3!$B$7,Φύλλο3!$C$7,Φύλλο3!$D$7,Φύλλο3!$E$7,Φύλλο3!$F$7,Φύλλο3!$G$7,Φύλλο3!$H$7,Φύλλο3!$I$7,Φύλλο3!$J$7,Φύλλο3!$K$7,Φύλλο3!$L$7,Φύλλο3!$M$7)</c:f>
              <c:numCache>
                <c:formatCode>#,##0</c:formatCode>
                <c:ptCount val="12"/>
                <c:pt idx="0">
                  <c:v>484624</c:v>
                </c:pt>
                <c:pt idx="1">
                  <c:v>498981</c:v>
                </c:pt>
                <c:pt idx="2">
                  <c:v>627511</c:v>
                </c:pt>
                <c:pt idx="3">
                  <c:v>678300</c:v>
                </c:pt>
                <c:pt idx="4">
                  <c:v>724054</c:v>
                </c:pt>
                <c:pt idx="5">
                  <c:v>679310</c:v>
                </c:pt>
                <c:pt idx="6">
                  <c:v>616746</c:v>
                </c:pt>
                <c:pt idx="7">
                  <c:v>440054</c:v>
                </c:pt>
                <c:pt idx="8">
                  <c:v>447786</c:v>
                </c:pt>
                <c:pt idx="9">
                  <c:v>449785</c:v>
                </c:pt>
                <c:pt idx="10">
                  <c:v>450910</c:v>
                </c:pt>
                <c:pt idx="11">
                  <c:v>491355</c:v>
                </c:pt>
              </c:numCache>
            </c:numRef>
          </c:val>
        </c:ser>
        <c:ser>
          <c:idx val="7"/>
          <c:order val="1"/>
          <c:tx>
            <c:strRef>
              <c:f>Φύλλο3!$A$19</c:f>
              <c:strCache>
                <c:ptCount val="1"/>
                <c:pt idx="0">
                  <c:v>Αττική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(Φύλλο3!$B$19,Φύλλο3!$C$19,Φύλλο3!$D$19,Φύλλο3!$E$19,Φύλλο3!$F$19,Φύλλο3!$G$19,Φύλλο3!$H$19,Φύλλο3!$I$19,Φύλλο3!$J$19,Φύλλο3!$K$19,Φύλλο3!$L$19,Φύλλο3!$M$19)</c:f>
              <c:numCache>
                <c:formatCode>#,##0</c:formatCode>
                <c:ptCount val="12"/>
                <c:pt idx="0">
                  <c:v>227549</c:v>
                </c:pt>
                <c:pt idx="1">
                  <c:v>224576</c:v>
                </c:pt>
                <c:pt idx="2">
                  <c:v>228457</c:v>
                </c:pt>
                <c:pt idx="3">
                  <c:v>219920</c:v>
                </c:pt>
                <c:pt idx="4">
                  <c:v>228441</c:v>
                </c:pt>
                <c:pt idx="5">
                  <c:v>206458</c:v>
                </c:pt>
                <c:pt idx="6">
                  <c:v>156689</c:v>
                </c:pt>
                <c:pt idx="7">
                  <c:v>111354</c:v>
                </c:pt>
                <c:pt idx="8">
                  <c:v>121347</c:v>
                </c:pt>
                <c:pt idx="9">
                  <c:v>124834</c:v>
                </c:pt>
                <c:pt idx="10">
                  <c:v>135283</c:v>
                </c:pt>
                <c:pt idx="11">
                  <c:v>130776</c:v>
                </c:pt>
              </c:numCache>
            </c:numRef>
          </c:val>
        </c:ser>
        <c:ser>
          <c:idx val="6"/>
          <c:order val="2"/>
          <c:tx>
            <c:strRef>
              <c:f>Φύλλο3!$A$17</c:f>
              <c:strCache>
                <c:ptCount val="1"/>
                <c:pt idx="0">
                  <c:v>Στερεά Ελλάδα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(Φύλλο3!$B$17,Φύλλο3!$C$17,Φύλλο3!$D$17,Φύλλο3!$E$17,Φύλλο3!$F$17,Φύλλο3!$G$17,Φύλλο3!$H$17,Φύλλο3!$I$17,Φύλλο3!$J$17,Φύλλο3!$K$17,Φύλλο3!$L$17,Φύλλο3!$M$17)</c:f>
              <c:numCache>
                <c:formatCode>#,##0</c:formatCode>
                <c:ptCount val="12"/>
                <c:pt idx="0">
                  <c:v>740508</c:v>
                </c:pt>
                <c:pt idx="1">
                  <c:v>767927</c:v>
                </c:pt>
                <c:pt idx="2">
                  <c:v>831874</c:v>
                </c:pt>
                <c:pt idx="3">
                  <c:v>799641</c:v>
                </c:pt>
                <c:pt idx="4">
                  <c:v>771698</c:v>
                </c:pt>
                <c:pt idx="5">
                  <c:v>624751</c:v>
                </c:pt>
                <c:pt idx="6">
                  <c:v>407427</c:v>
                </c:pt>
                <c:pt idx="7">
                  <c:v>130443</c:v>
                </c:pt>
                <c:pt idx="8">
                  <c:v>116847</c:v>
                </c:pt>
                <c:pt idx="9">
                  <c:v>100889</c:v>
                </c:pt>
                <c:pt idx="10">
                  <c:v>86884</c:v>
                </c:pt>
                <c:pt idx="11">
                  <c:v>89012</c:v>
                </c:pt>
              </c:numCache>
            </c:numRef>
          </c:val>
        </c:ser>
        <c:ser>
          <c:idx val="9"/>
          <c:order val="3"/>
          <c:tx>
            <c:strRef>
              <c:f>Φύλλο3!$A$23</c:f>
              <c:strCache>
                <c:ptCount val="1"/>
                <c:pt idx="0">
                  <c:v>Βόρειο Αιγαίο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(Φύλλο3!$B$23,Φύλλο3!$C$23,Φύλλο3!$D$23,Φύλλο3!$E$23,Φύλλο3!$F$23,Φύλλο3!$G$23,Φύλλο3!$H$23,Φύλλο3!$I$23,Φύλλο3!$J$23,Φύλλο3!$K$23,Φύλλο3!$L$23,Φύλλο3!$M$23)</c:f>
              <c:numCache>
                <c:formatCode>#,##0</c:formatCode>
                <c:ptCount val="12"/>
                <c:pt idx="0">
                  <c:v>87986</c:v>
                </c:pt>
                <c:pt idx="1">
                  <c:v>92812</c:v>
                </c:pt>
                <c:pt idx="2">
                  <c:v>106151</c:v>
                </c:pt>
                <c:pt idx="3">
                  <c:v>118489</c:v>
                </c:pt>
                <c:pt idx="4">
                  <c:v>128166</c:v>
                </c:pt>
                <c:pt idx="5">
                  <c:v>110470</c:v>
                </c:pt>
                <c:pt idx="6">
                  <c:v>81147</c:v>
                </c:pt>
                <c:pt idx="7">
                  <c:v>40271</c:v>
                </c:pt>
                <c:pt idx="8">
                  <c:v>56317</c:v>
                </c:pt>
                <c:pt idx="9">
                  <c:v>56265</c:v>
                </c:pt>
                <c:pt idx="10">
                  <c:v>49106</c:v>
                </c:pt>
                <c:pt idx="11">
                  <c:v>66476</c:v>
                </c:pt>
              </c:numCache>
            </c:numRef>
          </c:val>
        </c:ser>
        <c:ser>
          <c:idx val="8"/>
          <c:order val="4"/>
          <c:tx>
            <c:strRef>
              <c:f>Φύλλο3!$A$21</c:f>
              <c:strCache>
                <c:ptCount val="1"/>
                <c:pt idx="0">
                  <c:v>Πελοπόννησος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(Φύλλο3!$B$21,Φύλλο3!$C$21,Φύλλο3!$D$21,Φύλλο3!$E$21,Φύλλο3!$F$21,Φύλλο3!$G$21,Φύλλο3!$H$21,Φύλλο3!$I$21,Φύλλο3!$J$21,Φύλλο3!$K$21,Φύλλο3!$L$21,Φύλλο3!$M$21)</c:f>
              <c:numCache>
                <c:formatCode>#,##0</c:formatCode>
                <c:ptCount val="12"/>
                <c:pt idx="0">
                  <c:v>65592</c:v>
                </c:pt>
                <c:pt idx="1">
                  <c:v>64492</c:v>
                </c:pt>
                <c:pt idx="2">
                  <c:v>62459</c:v>
                </c:pt>
                <c:pt idx="3">
                  <c:v>60764</c:v>
                </c:pt>
                <c:pt idx="4">
                  <c:v>67852</c:v>
                </c:pt>
                <c:pt idx="5">
                  <c:v>85457</c:v>
                </c:pt>
                <c:pt idx="6">
                  <c:v>68439</c:v>
                </c:pt>
                <c:pt idx="7">
                  <c:v>29276</c:v>
                </c:pt>
                <c:pt idx="8">
                  <c:v>27036</c:v>
                </c:pt>
                <c:pt idx="9">
                  <c:v>36600</c:v>
                </c:pt>
                <c:pt idx="10">
                  <c:v>38138</c:v>
                </c:pt>
                <c:pt idx="11">
                  <c:v>45875</c:v>
                </c:pt>
              </c:numCache>
            </c:numRef>
          </c:val>
        </c:ser>
        <c:ser>
          <c:idx val="0"/>
          <c:order val="5"/>
          <c:tx>
            <c:strRef>
              <c:f>Φύλλο3!$A$5</c:f>
              <c:strCache>
                <c:ptCount val="1"/>
                <c:pt idx="0">
                  <c:v>Ανατολική Μακεδονία - Θράκη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(Φύλλο3!$B$5,Φύλλο3!$C$5,Φύλλο3!$D$5,Φύλλο3!$E$5,Φύλλο3!$F$5,Φύλλο3!$G$5,Φύλλο3!$H$5,Φύλλο3!$I$5,Φύλλο3!$J$5,Φύλλο3!$K$5,Φύλλο3!$L$5,Φύλλο3!$M$5)</c:f>
              <c:numCache>
                <c:formatCode>#,##0</c:formatCode>
                <c:ptCount val="12"/>
                <c:pt idx="0">
                  <c:v>118801</c:v>
                </c:pt>
                <c:pt idx="1">
                  <c:v>123825</c:v>
                </c:pt>
                <c:pt idx="2">
                  <c:v>123275</c:v>
                </c:pt>
                <c:pt idx="3">
                  <c:v>112474</c:v>
                </c:pt>
                <c:pt idx="4">
                  <c:v>112212</c:v>
                </c:pt>
                <c:pt idx="5">
                  <c:v>91072</c:v>
                </c:pt>
                <c:pt idx="6">
                  <c:v>77169</c:v>
                </c:pt>
                <c:pt idx="7">
                  <c:v>49791</c:v>
                </c:pt>
                <c:pt idx="8">
                  <c:v>43936</c:v>
                </c:pt>
                <c:pt idx="9">
                  <c:v>37983</c:v>
                </c:pt>
                <c:pt idx="10">
                  <c:v>37620</c:v>
                </c:pt>
                <c:pt idx="11">
                  <c:v>35431</c:v>
                </c:pt>
              </c:numCache>
            </c:numRef>
          </c:val>
        </c:ser>
        <c:ser>
          <c:idx val="4"/>
          <c:order val="6"/>
          <c:tx>
            <c:strRef>
              <c:f>Φύλλο3!$A$13</c:f>
              <c:strCache>
                <c:ptCount val="1"/>
                <c:pt idx="0">
                  <c:v>Θεσσαλία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(Φύλλο3!$B$13,Φύλλο3!$C$13,Φύλλο3!$D$13,Φύλλο3!$E$13,Φύλλο3!$F$13,Φύλλο3!$G$13,Φύλλο3!$H$13,Φύλλο3!$I$13,Φύλλο3!$J$13,Φύλλο3!$K$13,Φύλλο3!$L$13,Φύλλο3!$M$13)</c:f>
              <c:numCache>
                <c:formatCode>#,##0</c:formatCode>
                <c:ptCount val="12"/>
                <c:pt idx="0">
                  <c:v>88693</c:v>
                </c:pt>
                <c:pt idx="1">
                  <c:v>96641</c:v>
                </c:pt>
                <c:pt idx="2">
                  <c:v>93080</c:v>
                </c:pt>
                <c:pt idx="3">
                  <c:v>94445</c:v>
                </c:pt>
                <c:pt idx="4">
                  <c:v>98474</c:v>
                </c:pt>
                <c:pt idx="5">
                  <c:v>87517</c:v>
                </c:pt>
                <c:pt idx="6">
                  <c:v>63172</c:v>
                </c:pt>
                <c:pt idx="7">
                  <c:v>35590</c:v>
                </c:pt>
                <c:pt idx="8">
                  <c:v>33360</c:v>
                </c:pt>
                <c:pt idx="9">
                  <c:v>28964</c:v>
                </c:pt>
                <c:pt idx="10">
                  <c:v>30007</c:v>
                </c:pt>
                <c:pt idx="11">
                  <c:v>30602</c:v>
                </c:pt>
              </c:numCache>
            </c:numRef>
          </c:val>
        </c:ser>
        <c:ser>
          <c:idx val="5"/>
          <c:order val="7"/>
          <c:tx>
            <c:strRef>
              <c:f>Φύλλο3!$A$15</c:f>
              <c:strCache>
                <c:ptCount val="1"/>
                <c:pt idx="0">
                  <c:v>Δυτική Ελλάδα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(Φύλλο3!$B$15,Φύλλο3!$C$15,Φύλλο3!$D$15,Φύλλο3!$E$15,Φύλλο3!$F$15,Φύλλο3!$G$15,Φύλλο3!$H$15,Φύλλο3!$I$15,Φύλλο3!$J$15,Φύλλο3!$K$15,Φύλλο3!$L$15,Φύλλο3!$M$15)</c:f>
              <c:numCache>
                <c:formatCode>#,##0</c:formatCode>
                <c:ptCount val="12"/>
                <c:pt idx="0">
                  <c:v>113328</c:v>
                </c:pt>
                <c:pt idx="1">
                  <c:v>115301</c:v>
                </c:pt>
                <c:pt idx="2">
                  <c:v>99142</c:v>
                </c:pt>
                <c:pt idx="3">
                  <c:v>113752</c:v>
                </c:pt>
                <c:pt idx="4">
                  <c:v>110276</c:v>
                </c:pt>
                <c:pt idx="5">
                  <c:v>101722</c:v>
                </c:pt>
                <c:pt idx="6">
                  <c:v>75124</c:v>
                </c:pt>
                <c:pt idx="7">
                  <c:v>25252</c:v>
                </c:pt>
                <c:pt idx="8">
                  <c:v>20903</c:v>
                </c:pt>
                <c:pt idx="9">
                  <c:v>19895</c:v>
                </c:pt>
                <c:pt idx="10">
                  <c:v>20569</c:v>
                </c:pt>
                <c:pt idx="11">
                  <c:v>23951</c:v>
                </c:pt>
              </c:numCache>
            </c:numRef>
          </c:val>
        </c:ser>
        <c:ser>
          <c:idx val="3"/>
          <c:order val="8"/>
          <c:tx>
            <c:v>Ήπειρος</c:v>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(Φύλλο3!$B$11,Φύλλο3!$C$11,Φύλλο3!$D$11,Φύλλο3!$E$11,Φύλλο3!$F$11,Φύλλο3!$G$11,Φύλλο3!$H$11,Φύλλο3!$I$11,Φύλλο3!$J$11,Φύλλο3!$K$11,Φύλλο3!$L$11,Φύλλο3!$M$11)</c:f>
              <c:numCache>
                <c:formatCode>#,##0</c:formatCode>
                <c:ptCount val="12"/>
                <c:pt idx="0">
                  <c:v>42936</c:v>
                </c:pt>
                <c:pt idx="1">
                  <c:v>45570</c:v>
                </c:pt>
                <c:pt idx="2">
                  <c:v>46892</c:v>
                </c:pt>
                <c:pt idx="3">
                  <c:v>44919</c:v>
                </c:pt>
                <c:pt idx="4">
                  <c:v>46189</c:v>
                </c:pt>
                <c:pt idx="5">
                  <c:v>41552</c:v>
                </c:pt>
                <c:pt idx="6">
                  <c:v>26569</c:v>
                </c:pt>
                <c:pt idx="7">
                  <c:v>6860</c:v>
                </c:pt>
                <c:pt idx="8">
                  <c:v>5521</c:v>
                </c:pt>
                <c:pt idx="9">
                  <c:v>5930</c:v>
                </c:pt>
                <c:pt idx="10">
                  <c:v>4894</c:v>
                </c:pt>
                <c:pt idx="11">
                  <c:v>4432</c:v>
                </c:pt>
              </c:numCache>
            </c:numRef>
          </c:val>
        </c:ser>
        <c:ser>
          <c:idx val="10"/>
          <c:order val="9"/>
          <c:tx>
            <c:strRef>
              <c:f>Φύλλο3!$A$25</c:f>
              <c:strCache>
                <c:ptCount val="1"/>
                <c:pt idx="0">
                  <c:v>Νότιο Αιγαίο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(Φύλλο3!$B$25,Φύλλο3!$C$25,Φύλλο3!$D$25,Φύλλο3!$E$25,Φύλλο3!$F$25,Φύλλο3!$G$25,Φύλλο3!$H$25,Φύλλο3!$I$25,Φύλλο3!$J$25,Φύλλο3!$K$25,Φύλλο3!$L$25,Φύλλο3!$M$25)</c:f>
              <c:numCache>
                <c:formatCode>#,##0</c:formatCode>
                <c:ptCount val="12"/>
                <c:pt idx="0">
                  <c:v>8601</c:v>
                </c:pt>
                <c:pt idx="1">
                  <c:v>9432</c:v>
                </c:pt>
                <c:pt idx="2">
                  <c:v>14029</c:v>
                </c:pt>
                <c:pt idx="3">
                  <c:v>15034</c:v>
                </c:pt>
                <c:pt idx="4">
                  <c:v>14912</c:v>
                </c:pt>
                <c:pt idx="5">
                  <c:v>11897</c:v>
                </c:pt>
                <c:pt idx="6">
                  <c:v>9109</c:v>
                </c:pt>
                <c:pt idx="7">
                  <c:v>5442</c:v>
                </c:pt>
                <c:pt idx="8">
                  <c:v>4973</c:v>
                </c:pt>
                <c:pt idx="9">
                  <c:v>4671</c:v>
                </c:pt>
                <c:pt idx="10">
                  <c:v>3946</c:v>
                </c:pt>
                <c:pt idx="11">
                  <c:v>7852</c:v>
                </c:pt>
              </c:numCache>
            </c:numRef>
          </c:val>
        </c:ser>
        <c:ser>
          <c:idx val="2"/>
          <c:order val="10"/>
          <c:tx>
            <c:strRef>
              <c:f>Φύλλο3!$A$9</c:f>
              <c:strCache>
                <c:ptCount val="1"/>
                <c:pt idx="0">
                  <c:v>Δυτική Μακεδονία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(Φύλλο3!$B$9,Φύλλο3!$C$9,Φύλλο3!$D$9,Φύλλο3!$E$9,Φύλλο3!$F$9,Φύλλο3!$G$9,Φύλλο3!$H$9,Φύλλο3!$I$9,Φύλλο3!$J$9,Φύλλο3!$K$9,Φύλλο3!$L$9,Φύλλο3!$M$9)</c:f>
              <c:numCache>
                <c:formatCode>#,##0</c:formatCode>
                <c:ptCount val="12"/>
                <c:pt idx="0" formatCode="General">
                  <c:v>550</c:v>
                </c:pt>
                <c:pt idx="1">
                  <c:v>22700</c:v>
                </c:pt>
                <c:pt idx="2">
                  <c:v>26800</c:v>
                </c:pt>
                <c:pt idx="3">
                  <c:v>20900</c:v>
                </c:pt>
                <c:pt idx="4">
                  <c:v>21000</c:v>
                </c:pt>
                <c:pt idx="5">
                  <c:v>16000</c:v>
                </c:pt>
                <c:pt idx="6">
                  <c:v>4505</c:v>
                </c:pt>
                <c:pt idx="7">
                  <c:v>1264</c:v>
                </c:pt>
                <c:pt idx="8">
                  <c:v>2162</c:v>
                </c:pt>
                <c:pt idx="9">
                  <c:v>1624</c:v>
                </c:pt>
                <c:pt idx="10">
                  <c:v>2094</c:v>
                </c:pt>
                <c:pt idx="11">
                  <c:v>2029</c:v>
                </c:pt>
              </c:numCache>
            </c:numRef>
          </c:val>
        </c:ser>
        <c:marker val="1"/>
        <c:axId val="104471552"/>
        <c:axId val="104993536"/>
      </c:lineChart>
      <c:catAx>
        <c:axId val="104471552"/>
        <c:scaling>
          <c:orientation val="minMax"/>
        </c:scaling>
        <c:axPos val="b"/>
        <c:numFmt formatCode="General" sourceLinked="1"/>
        <c:tickLblPos val="nextTo"/>
        <c:crossAx val="104993536"/>
        <c:crosses val="autoZero"/>
        <c:auto val="1"/>
        <c:lblAlgn val="ctr"/>
        <c:lblOffset val="100"/>
      </c:catAx>
      <c:valAx>
        <c:axId val="104993536"/>
        <c:scaling>
          <c:orientation val="minMax"/>
          <c:max val="900000"/>
          <c:min val="0"/>
        </c:scaling>
        <c:axPos val="l"/>
        <c:majorGridlines/>
        <c:numFmt formatCode="#,##0" sourceLinked="1"/>
        <c:tickLblPos val="nextTo"/>
        <c:crossAx val="104471552"/>
        <c:crosses val="autoZero"/>
        <c:crossBetween val="between"/>
        <c:majorUnit val="100000"/>
        <c:minorUnit val="100000"/>
      </c:valAx>
    </c:plotArea>
    <c:legend>
      <c:legendPos val="r"/>
      <c:layout/>
    </c:legend>
    <c:plotVisOnly val="1"/>
  </c:chart>
  <c:txPr>
    <a:bodyPr/>
    <a:lstStyle/>
    <a:p>
      <a:pPr>
        <a:defRPr>
          <a:latin typeface="Arial" pitchFamily="34" charset="0"/>
          <a:cs typeface="Arial" pitchFamily="34" charset="0"/>
        </a:defRPr>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style val="26"/>
  <c:chart>
    <c:view3D>
      <c:rotX val="50"/>
      <c:perspective val="30"/>
    </c:view3D>
    <c:plotArea>
      <c:layout>
        <c:manualLayout>
          <c:layoutTarget val="inner"/>
          <c:xMode val="edge"/>
          <c:yMode val="edge"/>
          <c:x val="8.2153149509834947E-2"/>
          <c:y val="0.12270714596249258"/>
          <c:w val="0.65036751252385272"/>
          <c:h val="0.82380746909254143"/>
        </c:manualLayout>
      </c:layout>
      <c:pie3DChart>
        <c:varyColors val="1"/>
        <c:ser>
          <c:idx val="0"/>
          <c:order val="0"/>
          <c:explosion val="27"/>
          <c:dLbls>
            <c:dLbl>
              <c:idx val="1"/>
              <c:layout>
                <c:manualLayout>
                  <c:x val="-4.6154103205576287E-2"/>
                  <c:y val="-0.19883983088501414"/>
                </c:manualLayout>
              </c:layout>
              <c:tx>
                <c:rich>
                  <a:bodyPr/>
                  <a:lstStyle/>
                  <a:p>
                    <a:r>
                      <a:rPr lang="el-GR"/>
                      <a:t>Κεντρική</a:t>
                    </a:r>
                    <a:r>
                      <a:rPr lang="el-GR" baseline="0"/>
                      <a:t> Μακεδονία</a:t>
                    </a:r>
                  </a:p>
                  <a:p>
                    <a:r>
                      <a:rPr lang="en-US"/>
                      <a:t>34,76%</a:t>
                    </a:r>
                  </a:p>
                </c:rich>
              </c:tx>
              <c:dLblPos val="bestFit"/>
              <c:showVal val="1"/>
              <c:showCatName val="1"/>
              <c:separator>
</c:separator>
            </c:dLbl>
            <c:dLbl>
              <c:idx val="2"/>
              <c:layout>
                <c:manualLayout>
                  <c:x val="3.3971508504611482E-2"/>
                  <c:y val="-3.2485284889127213E-2"/>
                </c:manualLayout>
              </c:layout>
              <c:dLblPos val="bestFit"/>
              <c:showVal val="1"/>
              <c:showCatName val="1"/>
              <c:separator>
</c:separator>
            </c:dLbl>
            <c:dLbl>
              <c:idx val="3"/>
              <c:layout>
                <c:manualLayout>
                  <c:x val="-6.2934465515424006E-3"/>
                  <c:y val="6.7449762496965368E-2"/>
                </c:manualLayout>
              </c:layout>
              <c:dLblPos val="bestFit"/>
              <c:showVal val="1"/>
              <c:showCatName val="1"/>
              <c:separator>
</c:separator>
            </c:dLbl>
            <c:dLbl>
              <c:idx val="4"/>
              <c:layout>
                <c:manualLayout>
                  <c:x val="-5.5638627139811048E-2"/>
                  <c:y val="3.8242340126332396E-2"/>
                </c:manualLayout>
              </c:layout>
              <c:dLblPos val="bestFit"/>
              <c:showVal val="1"/>
              <c:showCatName val="1"/>
              <c:separator>
</c:separator>
            </c:dLbl>
            <c:dLbl>
              <c:idx val="5"/>
              <c:layout>
                <c:manualLayout>
                  <c:x val="-8.8445057133256247E-2"/>
                  <c:y val="2.4531933508311576E-2"/>
                </c:manualLayout>
              </c:layout>
              <c:dLblPos val="bestFit"/>
              <c:showVal val="1"/>
              <c:showCatName val="1"/>
              <c:separator>
</c:separator>
            </c:dLbl>
            <c:dLbl>
              <c:idx val="6"/>
              <c:layout>
                <c:manualLayout>
                  <c:x val="-1.7625563618684007E-2"/>
                  <c:y val="9.3608717758447736E-3"/>
                </c:manualLayout>
              </c:layout>
              <c:dLblPos val="bestFit"/>
              <c:showVal val="1"/>
              <c:showCatName val="1"/>
              <c:separator>
</c:separator>
            </c:dLbl>
            <c:dLbl>
              <c:idx val="7"/>
              <c:layout>
                <c:manualLayout>
                  <c:x val="-4.9436966658352913E-2"/>
                  <c:y val="1.6110080480777601E-2"/>
                </c:manualLayout>
              </c:layout>
              <c:dLblPos val="bestFit"/>
              <c:showVal val="1"/>
              <c:showCatName val="1"/>
              <c:separator>
</c:separator>
            </c:dLbl>
            <c:dLbl>
              <c:idx val="8"/>
              <c:layout>
                <c:manualLayout>
                  <c:x val="-0.10101095485983058"/>
                  <c:y val="1.8428036809534934E-2"/>
                </c:manualLayout>
              </c:layout>
              <c:dLblPos val="bestFit"/>
              <c:showVal val="1"/>
              <c:showCatName val="1"/>
              <c:separator>
</c:separator>
            </c:dLbl>
            <c:dLbl>
              <c:idx val="9"/>
              <c:layout>
                <c:manualLayout>
                  <c:x val="-6.7213894850098266E-2"/>
                  <c:y val="-1.6231740665924619E-2"/>
                </c:manualLayout>
              </c:layout>
              <c:dLblPos val="bestFit"/>
              <c:showVal val="1"/>
              <c:showCatName val="1"/>
              <c:separator>
</c:separator>
            </c:dLbl>
            <c:dLbl>
              <c:idx val="10"/>
              <c:layout>
                <c:manualLayout>
                  <c:x val="-2.0419322737520194E-2"/>
                  <c:y val="-2.8115412275036302E-2"/>
                </c:manualLayout>
              </c:layout>
              <c:dLblPos val="bestFit"/>
              <c:showVal val="1"/>
              <c:showCatName val="1"/>
              <c:separator>
</c:separator>
            </c:dLbl>
            <c:dLblPos val="bestFit"/>
            <c:showVal val="1"/>
            <c:showCatName val="1"/>
            <c:separator>
</c:separator>
            <c:showLeaderLines val="1"/>
          </c:dLbls>
          <c:cat>
            <c:strRef>
              <c:f>(Φύλλο3!$A$5,Φύλλο3!$A$7,Φύλλο3!$A$9,Φύλλο3!$A$11,Φύλλο3!$A$13,Φύλλο3!$A$15,Φύλλο3!$A$17,Φύλλο3!$A$19,Φύλλο3!$A$21,Φύλλο3!$A$23,Φύλλο3!$A$25)</c:f>
              <c:strCache>
                <c:ptCount val="11"/>
                <c:pt idx="0">
                  <c:v>Ανατολική Μακεδονία - Θράκη </c:v>
                </c:pt>
                <c:pt idx="1">
                  <c:v>Κεντρική Μακεδονία </c:v>
                </c:pt>
                <c:pt idx="2">
                  <c:v>Δυτική Μακεδονία </c:v>
                </c:pt>
                <c:pt idx="3">
                  <c:v>Ηπειρος </c:v>
                </c:pt>
                <c:pt idx="4">
                  <c:v>Θεσσαλία </c:v>
                </c:pt>
                <c:pt idx="5">
                  <c:v>Δυτική Ελλάδα </c:v>
                </c:pt>
                <c:pt idx="6">
                  <c:v>Στερεά Ελλάδα </c:v>
                </c:pt>
                <c:pt idx="7">
                  <c:v>Αττική </c:v>
                </c:pt>
                <c:pt idx="8">
                  <c:v>Πελοπόννησος </c:v>
                </c:pt>
                <c:pt idx="9">
                  <c:v>Βόρειο Αιγαίο </c:v>
                </c:pt>
                <c:pt idx="10">
                  <c:v>Νότιο Αιγαίο </c:v>
                </c:pt>
              </c:strCache>
            </c:strRef>
          </c:cat>
          <c:val>
            <c:numRef>
              <c:f>(Φύλλο3!$N$6,Φύλλο3!$N$8,Φύλλο3!$N$10,Φύλλο3!$N$12,Φύλλο3!$N$14,Φύλλο3!$N$16,Φύλλο3!$N$18,Φύλλο3!$N$20,Φύλλο3!$N$22,Φύλλο3!$N$24,Φύλλο3!$N$26)</c:f>
              <c:numCache>
                <c:formatCode>0.00%</c:formatCode>
                <c:ptCount val="11"/>
                <c:pt idx="0">
                  <c:v>5.0800000000000012E-2</c:v>
                </c:pt>
                <c:pt idx="1">
                  <c:v>0.34760000000000002</c:v>
                </c:pt>
                <c:pt idx="2">
                  <c:v>6.4000000000000038E-3</c:v>
                </c:pt>
                <c:pt idx="3">
                  <c:v>1.7000000000000001E-2</c:v>
                </c:pt>
                <c:pt idx="4">
                  <c:v>4.1199999999999987E-2</c:v>
                </c:pt>
                <c:pt idx="5">
                  <c:v>4.4299999999999999E-2</c:v>
                </c:pt>
                <c:pt idx="6">
                  <c:v>0.2885000000000002</c:v>
                </c:pt>
                <c:pt idx="7">
                  <c:v>0.1116</c:v>
                </c:pt>
                <c:pt idx="8">
                  <c:v>3.44E-2</c:v>
                </c:pt>
                <c:pt idx="9">
                  <c:v>5.2400000000000023E-2</c:v>
                </c:pt>
                <c:pt idx="10">
                  <c:v>5.8000000000000013E-3</c:v>
                </c:pt>
              </c:numCache>
            </c:numRef>
          </c:val>
        </c:ser>
      </c:pie3DChart>
    </c:plotArea>
    <c:legend>
      <c:legendPos val="r"/>
      <c:layout/>
      <c:txPr>
        <a:bodyPr/>
        <a:lstStyle/>
        <a:p>
          <a:pPr rtl="0">
            <a:defRPr/>
          </a:pPr>
          <a:endParaRPr lang="el-GR"/>
        </a:p>
      </c:txPr>
    </c:legend>
    <c:plotVisOnly val="1"/>
  </c:chart>
  <c:txPr>
    <a:bodyPr/>
    <a:lstStyle/>
    <a:p>
      <a:pPr>
        <a:defRPr>
          <a:latin typeface="Arial" pitchFamily="34" charset="0"/>
          <a:cs typeface="Arial" pitchFamily="34" charset="0"/>
        </a:defRPr>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chart>
    <c:plotArea>
      <c:layout/>
      <c:lineChart>
        <c:grouping val="standard"/>
        <c:ser>
          <c:idx val="2"/>
          <c:order val="0"/>
          <c:tx>
            <c:strRef>
              <c:f>Φύλλο3!$A$17</c:f>
              <c:strCache>
                <c:ptCount val="1"/>
                <c:pt idx="0">
                  <c:v>Στερεά Ελλάδα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(Φύλλο3!$B$18,Φύλλο3!$C$18,Φύλλο3!$D$18,Φύλλο3!$E$18,Φύλλο3!$F$18,Φύλλο3!$G$18,Φύλλο3!$H$18,Φύλλο3!$I$18,Φύλλο3!$J$18,Φύλλο3!$K$18,Φύλλο3!$L$18,Φύλλο3!$M$18)</c:f>
              <c:numCache>
                <c:formatCode>0.00%</c:formatCode>
                <c:ptCount val="12"/>
                <c:pt idx="0">
                  <c:v>0.3742000000000002</c:v>
                </c:pt>
                <c:pt idx="1">
                  <c:v>0.37240000000000023</c:v>
                </c:pt>
                <c:pt idx="2">
                  <c:v>0.3681000000000002</c:v>
                </c:pt>
                <c:pt idx="3">
                  <c:v>0.35090000000000027</c:v>
                </c:pt>
                <c:pt idx="4">
                  <c:v>0.33220000000000022</c:v>
                </c:pt>
                <c:pt idx="5">
                  <c:v>0.30380000000000035</c:v>
                </c:pt>
                <c:pt idx="6">
                  <c:v>0.25690000000000002</c:v>
                </c:pt>
                <c:pt idx="7">
                  <c:v>0.1490000000000001</c:v>
                </c:pt>
                <c:pt idx="8">
                  <c:v>0.1328</c:v>
                </c:pt>
                <c:pt idx="9">
                  <c:v>0.1163</c:v>
                </c:pt>
                <c:pt idx="10">
                  <c:v>0.10110000000000002</c:v>
                </c:pt>
                <c:pt idx="11">
                  <c:v>9.5900000000000041E-2</c:v>
                </c:pt>
              </c:numCache>
            </c:numRef>
          </c:val>
        </c:ser>
        <c:ser>
          <c:idx val="1"/>
          <c:order val="1"/>
          <c:tx>
            <c:strRef>
              <c:f>Φύλλο3!$A$7</c:f>
              <c:strCache>
                <c:ptCount val="1"/>
                <c:pt idx="0">
                  <c:v>Κεντρική Μακεδονία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(Φύλλο3!$B$8,Φύλλο3!$C$8,Φύλλο3!$D$8,Φύλλο3!$E$8,Φύλλο3!$F$8,Φύλλο3!$G$8,Φύλλο3!$H$8,Φύλλο3!$I$8,Φύλλο3!$J$8,Φύλλο3!$K$8,Φύλλο3!$L$8,Φύλλο3!$M$8)</c:f>
              <c:numCache>
                <c:formatCode>0.00%</c:formatCode>
                <c:ptCount val="12"/>
                <c:pt idx="0">
                  <c:v>0.24490000000000012</c:v>
                </c:pt>
                <c:pt idx="1">
                  <c:v>0.2420000000000001</c:v>
                </c:pt>
                <c:pt idx="2">
                  <c:v>0.2777</c:v>
                </c:pt>
                <c:pt idx="3">
                  <c:v>0.29770000000000002</c:v>
                </c:pt>
                <c:pt idx="4">
                  <c:v>0.3117000000000002</c:v>
                </c:pt>
                <c:pt idx="5">
                  <c:v>0.33040000000000042</c:v>
                </c:pt>
                <c:pt idx="6">
                  <c:v>0.38880000000000037</c:v>
                </c:pt>
                <c:pt idx="7">
                  <c:v>0.50260000000000005</c:v>
                </c:pt>
                <c:pt idx="8">
                  <c:v>0.50870000000000004</c:v>
                </c:pt>
                <c:pt idx="9">
                  <c:v>0.51849999999999996</c:v>
                </c:pt>
                <c:pt idx="10">
                  <c:v>0.5247000000000005</c:v>
                </c:pt>
                <c:pt idx="11">
                  <c:v>0.52959999999999996</c:v>
                </c:pt>
              </c:numCache>
            </c:numRef>
          </c:val>
        </c:ser>
        <c:ser>
          <c:idx val="0"/>
          <c:order val="2"/>
          <c:tx>
            <c:strRef>
              <c:f>Φύλλο3!$A$19</c:f>
              <c:strCache>
                <c:ptCount val="1"/>
                <c:pt idx="0">
                  <c:v>Αττική </c:v>
                </c:pt>
              </c:strCache>
            </c:strRef>
          </c:tx>
          <c:marker>
            <c:symbol val="none"/>
          </c:marker>
          <c:cat>
            <c:numRef>
              <c:f>(Φύλλο3!$B$4,Φύλλο3!$C$4,Φύλλο3!$D$4,Φύλλο3!$E$4,Φύλλο3!$F$4,Φύλλο3!$G$4,Φύλλο3!$H$4,Φύλλο3!$I$4,Φύλλο3!$J$4,Φύλλο3!$K$4,Φύλλο3!$L$4,Φύλλο3!$M$4)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(Φύλλο3!$B$20,Φύλλο3!$C$20,Φύλλο3!$D$20,Φύλλο3!$E$20,Φύλλο3!$F$20,Φύλλο3!$G$20,Φύλλο3!$H$20,Φύλλο3!$I$20,Φύλλο3!$J$20,Φύλλο3!$K$20,Φύλλο3!$L$20,Φύλλο3!$M$20)</c:f>
              <c:numCache>
                <c:formatCode>0.00%</c:formatCode>
                <c:ptCount val="12"/>
                <c:pt idx="0">
                  <c:v>0.115</c:v>
                </c:pt>
                <c:pt idx="1">
                  <c:v>0.10890000000000002</c:v>
                </c:pt>
                <c:pt idx="2">
                  <c:v>0.10110000000000002</c:v>
                </c:pt>
                <c:pt idx="3">
                  <c:v>9.6500000000000044E-2</c:v>
                </c:pt>
                <c:pt idx="4">
                  <c:v>9.8300000000000026E-2</c:v>
                </c:pt>
                <c:pt idx="5">
                  <c:v>0.1004</c:v>
                </c:pt>
                <c:pt idx="6">
                  <c:v>9.8800000000000068E-2</c:v>
                </c:pt>
                <c:pt idx="7">
                  <c:v>0.12720000000000001</c:v>
                </c:pt>
                <c:pt idx="8">
                  <c:v>0.13789999999999999</c:v>
                </c:pt>
                <c:pt idx="9">
                  <c:v>0.14390000000000011</c:v>
                </c:pt>
                <c:pt idx="10">
                  <c:v>0.15740000000000018</c:v>
                </c:pt>
                <c:pt idx="11">
                  <c:v>0.14100000000000001</c:v>
                </c:pt>
              </c:numCache>
            </c:numRef>
          </c:val>
        </c:ser>
        <c:marker val="1"/>
        <c:axId val="105963520"/>
        <c:axId val="105965056"/>
      </c:lineChart>
      <c:catAx>
        <c:axId val="105963520"/>
        <c:scaling>
          <c:orientation val="minMax"/>
        </c:scaling>
        <c:axPos val="b"/>
        <c:numFmt formatCode="General" sourceLinked="1"/>
        <c:tickLblPos val="nextTo"/>
        <c:crossAx val="105965056"/>
        <c:crosses val="autoZero"/>
        <c:auto val="1"/>
        <c:lblAlgn val="ctr"/>
        <c:lblOffset val="100"/>
      </c:catAx>
      <c:valAx>
        <c:axId val="105965056"/>
        <c:scaling>
          <c:orientation val="minMax"/>
        </c:scaling>
        <c:axPos val="l"/>
        <c:majorGridlines/>
        <c:numFmt formatCode="0.00%" sourceLinked="1"/>
        <c:tickLblPos val="nextTo"/>
        <c:crossAx val="105963520"/>
        <c:crosses val="autoZero"/>
        <c:crossBetween val="between"/>
      </c:valAx>
    </c:plotArea>
    <c:legend>
      <c:legendPos val="r"/>
      <c:layout/>
    </c:legend>
    <c:plotVisOnly val="1"/>
  </c:chart>
  <c:txPr>
    <a:bodyPr/>
    <a:lstStyle/>
    <a:p>
      <a:pPr>
        <a:defRPr>
          <a:latin typeface="Arial" pitchFamily="34" charset="0"/>
          <a:cs typeface="Arial" pitchFamily="34" charset="0"/>
        </a:defRPr>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l-GR"/>
  <c:chart>
    <c:plotArea>
      <c:layout/>
      <c:lineChart>
        <c:grouping val="standard"/>
        <c:ser>
          <c:idx val="0"/>
          <c:order val="0"/>
          <c:tx>
            <c:strRef>
              <c:f>Φύλλο4!$A$4</c:f>
              <c:strCache>
                <c:ptCount val="1"/>
                <c:pt idx="0">
                  <c:v>ΔΗΜΟΤΙΚΗ ΔΙΑΧΕΊΡΙΣΗ</c:v>
                </c:pt>
              </c:strCache>
            </c:strRef>
          </c:tx>
          <c:marker>
            <c:symbol val="none"/>
          </c:marker>
          <c:cat>
            <c:numRef>
              <c:f>(Φύλλο4!$B$3,Φύλλο4!$C$3,Φύλλο4!$D$3,Φύλλο4!$E$3,Φύλλο4!$F$3,Φύλλο4!$G$3,Φύλλο4!$H$3,Φύλλο4!$I$3,Φύλλο4!$J$3,Φύλλο4!$K$3,Φύλλο4!$L$3,Φύλλο4!$M$3)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(Φύλλο4!$B$4,Φύλλο4!$C$4,Φύλλο4!$D$4,Φύλλο4!$E$4,Φύλλο4!$F$4,Φύλλο4!$G$4,Φύλλο4!$H$4,Φύλλο4!$I$4,Φύλλο4!$J$4,Φύλλο4!$K$4,Φύλλο4!$L$4,Φύλλο4!$M$4)</c:f>
              <c:numCache>
                <c:formatCode>#,##0</c:formatCode>
                <c:ptCount val="12"/>
                <c:pt idx="0">
                  <c:v>905305</c:v>
                </c:pt>
                <c:pt idx="1">
                  <c:v>962242</c:v>
                </c:pt>
                <c:pt idx="2">
                  <c:v>1109625</c:v>
                </c:pt>
                <c:pt idx="3">
                  <c:v>1100059</c:v>
                </c:pt>
                <c:pt idx="4">
                  <c:v>1162550</c:v>
                </c:pt>
                <c:pt idx="5">
                  <c:v>1092336</c:v>
                </c:pt>
                <c:pt idx="6">
                  <c:v>920931</c:v>
                </c:pt>
                <c:pt idx="7">
                  <c:v>595201</c:v>
                </c:pt>
                <c:pt idx="8">
                  <c:v>608741</c:v>
                </c:pt>
                <c:pt idx="9">
                  <c:v>612673</c:v>
                </c:pt>
                <c:pt idx="10">
                  <c:v>604653</c:v>
                </c:pt>
                <c:pt idx="11">
                  <c:v>674056</c:v>
                </c:pt>
              </c:numCache>
            </c:numRef>
          </c:val>
        </c:ser>
        <c:ser>
          <c:idx val="2"/>
          <c:order val="1"/>
          <c:tx>
            <c:strRef>
              <c:f>Φύλλο4!$A$8</c:f>
              <c:strCache>
                <c:ptCount val="1"/>
                <c:pt idx="0">
                  <c:v>ΙΔΙΩΤΙΚΕΣ ΕΠΙΧΕΙΡΗΣΕΙΣ (ΠΛΗΝ ΑΙΔΗΨΟΥ)</c:v>
                </c:pt>
              </c:strCache>
            </c:strRef>
          </c:tx>
          <c:marker>
            <c:symbol val="none"/>
          </c:marker>
          <c:cat>
            <c:numRef>
              <c:f>(Φύλλο4!$B$3,Φύλλο4!$C$3,Φύλλο4!$D$3,Φύλλο4!$E$3,Φύλλο4!$F$3,Φύλλο4!$G$3,Φύλλο4!$H$3,Φύλλο4!$I$3,Φύλλο4!$J$3,Φύλλο4!$K$3,Φύλλο4!$L$3,Φύλλο4!$M$3)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(Φύλλο4!$B$8,Φύλλο4!$C$8,Φύλλο4!$D$8,Φύλλο4!$E$8,Φύλλο4!$F$8,Φύλλο4!$G$8,Φύλλο4!$H$8,Φύλλο4!$I$8,Φύλλο4!$J$8,Φύλλο4!$K$8,Φύλλο4!$L$8,Φύλλο4!$M$8)</c:f>
              <c:numCache>
                <c:formatCode>#,##0</c:formatCode>
                <c:ptCount val="12"/>
                <c:pt idx="0">
                  <c:v>378633</c:v>
                </c:pt>
                <c:pt idx="1">
                  <c:v>380383</c:v>
                </c:pt>
                <c:pt idx="2">
                  <c:v>392617</c:v>
                </c:pt>
                <c:pt idx="3">
                  <c:v>430019</c:v>
                </c:pt>
                <c:pt idx="4">
                  <c:v>443351</c:v>
                </c:pt>
                <c:pt idx="5">
                  <c:v>382904</c:v>
                </c:pt>
                <c:pt idx="6">
                  <c:v>277822</c:v>
                </c:pt>
                <c:pt idx="7">
                  <c:v>159237</c:v>
                </c:pt>
                <c:pt idx="8">
                  <c:v>154162</c:v>
                </c:pt>
                <c:pt idx="9">
                  <c:v>149445</c:v>
                </c:pt>
                <c:pt idx="10">
                  <c:v>161693</c:v>
                </c:pt>
                <c:pt idx="11">
                  <c:v>155897</c:v>
                </c:pt>
              </c:numCache>
            </c:numRef>
          </c:val>
        </c:ser>
        <c:ser>
          <c:idx val="1"/>
          <c:order val="2"/>
          <c:tx>
            <c:strRef>
              <c:f>Φύλλο4!$A$6</c:f>
              <c:strCache>
                <c:ptCount val="1"/>
                <c:pt idx="0">
                  <c:v>ΕΤΑΔ</c:v>
                </c:pt>
              </c:strCache>
            </c:strRef>
          </c:tx>
          <c:marker>
            <c:symbol val="none"/>
          </c:marker>
          <c:cat>
            <c:numRef>
              <c:f>(Φύλλο4!$B$3,Φύλλο4!$C$3,Φύλλο4!$D$3,Φύλλο4!$E$3,Φύλλο4!$F$3,Φύλλο4!$G$3,Φύλλο4!$H$3,Φύλλο4!$I$3,Φύλλο4!$J$3,Φύλλο4!$K$3,Φύλλο4!$L$3,Φύλλο4!$M$3)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(Φύλλο4!$B$6,Φύλλο4!$C$6,Φύλλο4!$D$6,Φύλλο4!$E$6,Φύλλο4!$F$6,Φύλλο4!$G$6,Φύλλο4!$H$6,Φύλλο4!$I$6,Φύλλο4!$J$6,Φύλλο4!$K$6,Φύλλο4!$L$6,Φύλλο4!$M$6)</c:f>
              <c:numCache>
                <c:formatCode>#,##0</c:formatCode>
                <c:ptCount val="12"/>
                <c:pt idx="0">
                  <c:v>334172</c:v>
                </c:pt>
                <c:pt idx="1">
                  <c:v>318788</c:v>
                </c:pt>
                <c:pt idx="2">
                  <c:v>279043</c:v>
                </c:pt>
                <c:pt idx="3">
                  <c:v>285139</c:v>
                </c:pt>
                <c:pt idx="4">
                  <c:v>264629</c:v>
                </c:pt>
                <c:pt idx="5">
                  <c:v>192620</c:v>
                </c:pt>
                <c:pt idx="6">
                  <c:v>136530</c:v>
                </c:pt>
                <c:pt idx="7">
                  <c:v>61995</c:v>
                </c:pt>
                <c:pt idx="8">
                  <c:v>68548</c:v>
                </c:pt>
                <c:pt idx="9">
                  <c:v>65246</c:v>
                </c:pt>
                <c:pt idx="10">
                  <c:v>62263</c:v>
                </c:pt>
                <c:pt idx="11">
                  <c:v>67743</c:v>
                </c:pt>
              </c:numCache>
            </c:numRef>
          </c:val>
        </c:ser>
        <c:ser>
          <c:idx val="4"/>
          <c:order val="3"/>
          <c:tx>
            <c:strRef>
              <c:f>Φύλλο4!$A$12</c:f>
              <c:strCache>
                <c:ptCount val="1"/>
                <c:pt idx="0">
                  <c:v>ΙΔΙΩΤΙΚΕΣ ΕΠΙΧΕΙΡΗΣΕΙΣ ΑΙΔΗΨΟΥ ΜΕ ΠΑΡΟΧΗ ΝΕΡΟΥ ΑΠΟ ΤΟΝ ΕΟΤ </c:v>
                </c:pt>
              </c:strCache>
            </c:strRef>
          </c:tx>
          <c:marker>
            <c:symbol val="none"/>
          </c:marker>
          <c:cat>
            <c:numRef>
              <c:f>(Φύλλο4!$B$3,Φύλλο4!$C$3,Φύλλο4!$D$3,Φύλλο4!$E$3,Φύλλο4!$F$3,Φύλλο4!$G$3,Φύλλο4!$H$3,Φύλλο4!$I$3,Φύλλο4!$J$3,Φύλλο4!$K$3,Φύλλο4!$L$3,Φύλλο4!$M$3)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(Φύλλο4!$B$12,Φύλλο4!$C$12,Φύλλο4!$D$12,Φύλλο4!$E$12,Φύλλο4!$F$12,Φύλλο4!$G$12,Φύλλο4!$H$12,Φύλλο4!$I$12,Φύλλο4!$J$12,Φύλλο4!$K$12,Φύλλο4!$L$12,Φύλλο4!$M$12)</c:f>
              <c:numCache>
                <c:formatCode>#,##0</c:formatCode>
                <c:ptCount val="12"/>
                <c:pt idx="0">
                  <c:v>274342</c:v>
                </c:pt>
                <c:pt idx="1">
                  <c:v>310588</c:v>
                </c:pt>
                <c:pt idx="2">
                  <c:v>367233</c:v>
                </c:pt>
                <c:pt idx="3">
                  <c:v>329221</c:v>
                </c:pt>
                <c:pt idx="4">
                  <c:v>326719</c:v>
                </c:pt>
                <c:pt idx="5">
                  <c:v>290992</c:v>
                </c:pt>
                <c:pt idx="6">
                  <c:v>183408</c:v>
                </c:pt>
                <c:pt idx="7">
                  <c:v>41687</c:v>
                </c:pt>
                <c:pt idx="8">
                  <c:v>35394</c:v>
                </c:pt>
                <c:pt idx="9">
                  <c:v>27969</c:v>
                </c:pt>
                <c:pt idx="10">
                  <c:v>20379</c:v>
                </c:pt>
                <c:pt idx="11">
                  <c:v>19072</c:v>
                </c:pt>
              </c:numCache>
            </c:numRef>
          </c:val>
        </c:ser>
        <c:ser>
          <c:idx val="3"/>
          <c:order val="4"/>
          <c:tx>
            <c:strRef>
              <c:f>Φύλλο4!$A$10</c:f>
              <c:strCache>
                <c:ptCount val="1"/>
                <c:pt idx="0">
                  <c:v>ΙΔΙΩΤΙΚΕΣ ΕΠΙΧΕΙΡΗΣΕΙΣ ΑΙΔΗΨΟΥ ΜΕ ΠΗΓΗ </c:v>
                </c:pt>
              </c:strCache>
            </c:strRef>
          </c:tx>
          <c:marker>
            <c:symbol val="none"/>
          </c:marker>
          <c:cat>
            <c:numRef>
              <c:f>(Φύλλο4!$B$3,Φύλλο4!$C$3,Φύλλο4!$D$3,Φύλλο4!$E$3,Φύλλο4!$F$3,Φύλλο4!$G$3,Φύλλο4!$H$3,Φύλλο4!$I$3,Φύλλο4!$J$3,Φύλλο4!$K$3,Φύλλο4!$L$3,Φύλλο4!$M$3)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(Φύλλο4!$B$10,Φύλλο4!$C$10,Φύλλο4!$D$10,Φύλλο4!$E$10,Φύλλο4!$F$10,Φύλλο4!$G$10,Φύλλο4!$H$10,Φύλλο4!$I$10,Φύλλο4!$J$10,Φύλλο4!$K$10,Φύλλο4!$L$10,Φύλλο4!$M$10)</c:f>
              <c:numCache>
                <c:formatCode>#,##0</c:formatCode>
                <c:ptCount val="12"/>
                <c:pt idx="0">
                  <c:v>86716</c:v>
                </c:pt>
                <c:pt idx="1">
                  <c:v>90256</c:v>
                </c:pt>
                <c:pt idx="2">
                  <c:v>111152</c:v>
                </c:pt>
                <c:pt idx="3">
                  <c:v>134200</c:v>
                </c:pt>
                <c:pt idx="4">
                  <c:v>126025</c:v>
                </c:pt>
                <c:pt idx="5">
                  <c:v>97354</c:v>
                </c:pt>
                <c:pt idx="6">
                  <c:v>67405</c:v>
                </c:pt>
                <c:pt idx="7">
                  <c:v>17477</c:v>
                </c:pt>
                <c:pt idx="8">
                  <c:v>13343</c:v>
                </c:pt>
                <c:pt idx="9">
                  <c:v>12107</c:v>
                </c:pt>
                <c:pt idx="10">
                  <c:v>10463</c:v>
                </c:pt>
                <c:pt idx="11">
                  <c:v>11023</c:v>
                </c:pt>
              </c:numCache>
            </c:numRef>
          </c:val>
        </c:ser>
        <c:marker val="1"/>
        <c:axId val="106070784"/>
        <c:axId val="106072320"/>
      </c:lineChart>
      <c:catAx>
        <c:axId val="106070784"/>
        <c:scaling>
          <c:orientation val="minMax"/>
        </c:scaling>
        <c:axPos val="b"/>
        <c:numFmt formatCode="General" sourceLinked="1"/>
        <c:tickLblPos val="nextTo"/>
        <c:crossAx val="106072320"/>
        <c:crosses val="autoZero"/>
        <c:auto val="1"/>
        <c:lblAlgn val="ctr"/>
        <c:lblOffset val="100"/>
      </c:catAx>
      <c:valAx>
        <c:axId val="106072320"/>
        <c:scaling>
          <c:orientation val="minMax"/>
        </c:scaling>
        <c:axPos val="l"/>
        <c:majorGridlines/>
        <c:numFmt formatCode="#,##0" sourceLinked="1"/>
        <c:tickLblPos val="nextTo"/>
        <c:crossAx val="106070784"/>
        <c:crosses val="autoZero"/>
        <c:crossBetween val="between"/>
      </c:valAx>
    </c:plotArea>
    <c:legend>
      <c:legendPos val="r"/>
      <c:layout/>
    </c:legend>
    <c:plotVisOnly val="1"/>
  </c:chart>
  <c:txPr>
    <a:bodyPr/>
    <a:lstStyle/>
    <a:p>
      <a:pPr>
        <a:defRPr>
          <a:latin typeface="Arial" pitchFamily="34" charset="0"/>
          <a:cs typeface="Arial" pitchFamily="34" charset="0"/>
        </a:defRPr>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l-GR"/>
  <c:chart>
    <c:view3D>
      <c:rAngAx val="1"/>
    </c:view3D>
    <c:plotArea>
      <c:layout/>
      <c:bar3DChart>
        <c:barDir val="col"/>
        <c:grouping val="clustered"/>
        <c:ser>
          <c:idx val="0"/>
          <c:order val="0"/>
          <c:dLbls>
            <c:dLbl>
              <c:idx val="0"/>
              <c:layout>
                <c:manualLayout>
                  <c:x val="1.7917133258678615E-2"/>
                  <c:y val="-2.735042735042734E-2"/>
                </c:manualLayout>
              </c:layout>
              <c:showVal val="1"/>
            </c:dLbl>
            <c:dLbl>
              <c:idx val="1"/>
              <c:layout>
                <c:manualLayout>
                  <c:x val="1.6424038820455403E-2"/>
                  <c:y val="-2.9629629629629641E-2"/>
                </c:manualLayout>
              </c:layout>
              <c:showVal val="1"/>
            </c:dLbl>
            <c:dLbl>
              <c:idx val="2"/>
              <c:layout>
                <c:manualLayout>
                  <c:x val="1.7917133258678615E-2"/>
                  <c:y val="-2.27920227920228E-2"/>
                </c:manualLayout>
              </c:layout>
              <c:showVal val="1"/>
            </c:dLbl>
            <c:dLbl>
              <c:idx val="3"/>
              <c:layout>
                <c:manualLayout>
                  <c:x val="1.493094438223218E-2"/>
                  <c:y val="-2.5071225071225237E-2"/>
                </c:manualLayout>
              </c:layout>
              <c:showVal val="1"/>
            </c:dLbl>
            <c:dLbl>
              <c:idx val="4"/>
              <c:layout>
                <c:manualLayout>
                  <c:x val="2.239641657334827E-2"/>
                  <c:y val="-2.7350427350427271E-2"/>
                </c:manualLayout>
              </c:layout>
              <c:showVal val="1"/>
            </c:dLbl>
            <c:showVal val="1"/>
          </c:dLbls>
          <c:cat>
            <c:strRef>
              <c:f>(Φύλλο4!$A$4,Φύλλο4!$A$6,Φύλλο4!$A$8,Φύλλο4!$A$10,Φύλλο4!$A$12)</c:f>
              <c:strCache>
                <c:ptCount val="5"/>
                <c:pt idx="0">
                  <c:v>ΔΗΜΟΤΙΚΗ ΔΙΑΧΕΊΡΙΣΗ</c:v>
                </c:pt>
                <c:pt idx="1">
                  <c:v>ΕΤΑΔ</c:v>
                </c:pt>
                <c:pt idx="2">
                  <c:v>ΙΔΙΩΤΙΚΕΣ ΕΠΙΧΕΙΡΗΣΕΙΣ (ΠΛΗΝ ΑΙΔΗΨΟΥ)</c:v>
                </c:pt>
                <c:pt idx="3">
                  <c:v>ΙΔΙΩΤΙΚΕΣ ΕΠΙΧΕΙΡΗΣΕΙΣ ΑΙΔΗΨΟΥ ΜΕ ΠΗΓΗ </c:v>
                </c:pt>
                <c:pt idx="4">
                  <c:v>ΙΔΙΩΤΙΚΕΣ ΕΠΙΧΕΙΡΗΣΕΙΣ ΑΙΔΗΨΟΥ ΜΕ ΠΑΡΟΧΗ ΝΕΡΟΥ ΑΠΟ ΤΟΝ ΕΟΤ </c:v>
                </c:pt>
              </c:strCache>
            </c:strRef>
          </c:cat>
          <c:val>
            <c:numRef>
              <c:f>(Φύλλο4!$N$5,Φύλλο4!$N$7,Φύλλο4!$N$9,Φύλλο4!$N$11,Φύλλο4!$N$13)</c:f>
              <c:numCache>
                <c:formatCode>0.00%</c:formatCode>
                <c:ptCount val="5"/>
                <c:pt idx="0">
                  <c:v>0.54590000000000005</c:v>
                </c:pt>
                <c:pt idx="1">
                  <c:v>0.11269999999999998</c:v>
                </c:pt>
                <c:pt idx="2">
                  <c:v>0.18290000000000012</c:v>
                </c:pt>
                <c:pt idx="3">
                  <c:v>4.1000000000000002E-2</c:v>
                </c:pt>
                <c:pt idx="4">
                  <c:v>0.11749999999999998</c:v>
                </c:pt>
              </c:numCache>
            </c:numRef>
          </c:val>
        </c:ser>
        <c:shape val="cylinder"/>
        <c:axId val="106097280"/>
        <c:axId val="106099072"/>
        <c:axId val="0"/>
      </c:bar3DChart>
      <c:catAx>
        <c:axId val="106097280"/>
        <c:scaling>
          <c:orientation val="minMax"/>
        </c:scaling>
        <c:axPos val="b"/>
        <c:tickLblPos val="nextTo"/>
        <c:crossAx val="106099072"/>
        <c:crosses val="autoZero"/>
        <c:auto val="1"/>
        <c:lblAlgn val="ctr"/>
        <c:lblOffset val="100"/>
      </c:catAx>
      <c:valAx>
        <c:axId val="106099072"/>
        <c:scaling>
          <c:orientation val="minMax"/>
        </c:scaling>
        <c:axPos val="l"/>
        <c:majorGridlines/>
        <c:numFmt formatCode="0.00%" sourceLinked="1"/>
        <c:tickLblPos val="nextTo"/>
        <c:crossAx val="106097280"/>
        <c:crosses val="autoZero"/>
        <c:crossBetween val="between"/>
      </c:valAx>
    </c:plotArea>
    <c:plotVisOnly val="1"/>
  </c:chart>
  <c:txPr>
    <a:bodyPr/>
    <a:lstStyle/>
    <a:p>
      <a:pPr>
        <a:defRPr>
          <a:latin typeface="Arial" pitchFamily="34" charset="0"/>
          <a:cs typeface="Arial" pitchFamily="34" charset="0"/>
        </a:defRPr>
      </a:pPr>
      <a:endParaRPr lang="el-G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l-GR"/>
  <c:chart>
    <c:view3D>
      <c:perspective val="30"/>
    </c:view3D>
    <c:plotArea>
      <c:layout>
        <c:manualLayout>
          <c:layoutTarget val="inner"/>
          <c:xMode val="edge"/>
          <c:yMode val="edge"/>
          <c:x val="6.3822775339641133E-2"/>
          <c:y val="1.6029003568798508E-2"/>
          <c:w val="0.8277150760897366"/>
          <c:h val="0.91587161552450624"/>
        </c:manualLayout>
      </c:layout>
      <c:area3DChart>
        <c:grouping val="standard"/>
        <c:ser>
          <c:idx val="1"/>
          <c:order val="0"/>
          <c:tx>
            <c:strRef>
              <c:f>Φύλλο6!$A$14</c:f>
              <c:strCache>
                <c:ptCount val="1"/>
                <c:pt idx="0">
                  <c:v>11. Βόρειο Αιγαίο  </c:v>
                </c:pt>
              </c:strCache>
            </c:strRef>
          </c:tx>
          <c:spPr>
            <a:ln w="25400">
              <a:noFill/>
            </a:ln>
          </c:spPr>
          <c:cat>
            <c:numRef>
              <c:f>(Φύλλο6!$B$5,Φύλλο6!$C$5,Φύλλο6!$D$5,Φύλλο6!$E$5,Φύλλο6!$F$5,Φύλλο6!$G$5,Φύλλο6!$H$5,Φύλλο6!$I$5,Φύλλο6!$J$5,Φύλλο6!$K$5,Φύλλο6!$L$5,Φύλλο6!$M$5)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(Φύλλο6!$B$14,Φύλλο6!$C$14,Φύλλο6!$D$14,Φύλλο6!$E$14,Φύλλο6!$F$14,Φύλλο6!$G$14,Φύλλο6!$H$14,Φύλλο6!$I$14,Φύλλο6!$J$14,Φύλλο6!$K$14,Φύλλο6!$L$14,Φύλλο6!$M$14)</c:f>
              <c:numCache>
                <c:formatCode>General</c:formatCode>
                <c:ptCount val="12"/>
                <c:pt idx="0">
                  <c:v>0</c:v>
                </c:pt>
                <c:pt idx="1">
                  <c:v>0</c:v>
                </c:pt>
                <c:pt idx="2">
                  <c:v>0</c:v>
                </c:pt>
                <c:pt idx="3" formatCode="#,##0">
                  <c:v>11370</c:v>
                </c:pt>
                <c:pt idx="4" formatCode="#,##0">
                  <c:v>14623</c:v>
                </c:pt>
                <c:pt idx="5" formatCode="#,##0">
                  <c:v>6091</c:v>
                </c:pt>
                <c:pt idx="6" formatCode="#,##0">
                  <c:v>4300</c:v>
                </c:pt>
                <c:pt idx="7">
                  <c:v>400</c:v>
                </c:pt>
                <c:pt idx="8">
                  <c:v>0</c:v>
                </c:pt>
                <c:pt idx="9" formatCode="#,##0">
                  <c:v>0</c:v>
                </c:pt>
                <c:pt idx="10">
                  <c:v>0</c:v>
                </c:pt>
                <c:pt idx="11">
                  <c:v>0</c:v>
                </c:pt>
              </c:numCache>
            </c:numRef>
          </c:val>
        </c:ser>
        <c:ser>
          <c:idx val="0"/>
          <c:order val="1"/>
          <c:tx>
            <c:strRef>
              <c:f>Φύλλο6!$A$6</c:f>
              <c:strCache>
                <c:ptCount val="1"/>
                <c:pt idx="0">
                  <c:v>2. Κεντρική      Μακεδονία  </c:v>
                </c:pt>
              </c:strCache>
            </c:strRef>
          </c:tx>
          <c:cat>
            <c:numRef>
              <c:f>(Φύλλο6!$B$5,Φύλλο6!$C$5,Φύλλο6!$D$5,Φύλλο6!$E$5,Φύλλο6!$F$5,Φύλλο6!$G$5,Φύλλο6!$H$5,Φύλλο6!$I$5,Φύλλο6!$J$5,Φύλλο6!$K$5,Φύλλο6!$L$5,Φύλλο6!$M$5)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Φύλλο6!$B$6:$M$6</c:f>
              <c:numCache>
                <c:formatCode>General</c:formatCode>
                <c:ptCount val="12"/>
                <c:pt idx="0">
                  <c:v>0</c:v>
                </c:pt>
                <c:pt idx="1">
                  <c:v>0</c:v>
                </c:pt>
                <c:pt idx="2">
                  <c:v>0</c:v>
                </c:pt>
                <c:pt idx="3" formatCode="#,##0">
                  <c:v>40000</c:v>
                </c:pt>
                <c:pt idx="4" formatCode="#,##0">
                  <c:v>40000</c:v>
                </c:pt>
                <c:pt idx="5" formatCode="#,##0">
                  <c:v>35000</c:v>
                </c:pt>
                <c:pt idx="6" formatCode="#,##0">
                  <c:v>25000</c:v>
                </c:pt>
                <c:pt idx="7" formatCode="#,##0">
                  <c:v>12000</c:v>
                </c:pt>
                <c:pt idx="8" formatCode="#,##0">
                  <c:v>12300</c:v>
                </c:pt>
                <c:pt idx="9" formatCode="#,##0">
                  <c:v>10000</c:v>
                </c:pt>
                <c:pt idx="10" formatCode="#,##0">
                  <c:v>12000</c:v>
                </c:pt>
                <c:pt idx="11" formatCode="#,##0">
                  <c:v>10600</c:v>
                </c:pt>
              </c:numCache>
            </c:numRef>
          </c:val>
        </c:ser>
        <c:ser>
          <c:idx val="2"/>
          <c:order val="2"/>
          <c:tx>
            <c:strRef>
              <c:f>Φύλλο6!$A$8</c:f>
              <c:strCache>
                <c:ptCount val="1"/>
                <c:pt idx="0">
                  <c:v>7. Δυτική Ελλάδα  </c:v>
                </c:pt>
              </c:strCache>
            </c:strRef>
          </c:tx>
          <c:cat>
            <c:numRef>
              <c:f>(Φύλλο6!$B$5,Φύλλο6!$C$5,Φύλλο6!$D$5,Φύλλο6!$E$5,Φύλλο6!$F$5,Φύλλο6!$G$5,Φύλλο6!$H$5,Φύλλο6!$I$5,Φύλλο6!$J$5,Φύλλο6!$K$5,Φύλλο6!$L$5,Φύλλο6!$M$5)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(Φύλλο6!$B$8,Φύλλο6!$C$8,Φύλλο6!$D$8,Φύλλο6!$E$8,Φύλλο6!$F$8,Φύλλο6!$G$8,Φύλλο6!$H$8,Φύλλο6!$I$8,Φύλλο6!$J$8,Φύλλο6!$K$8,Φύλλο6!$L$8,Φύλλο6!$M$8)</c:f>
              <c:numCache>
                <c:formatCode>#,##0</c:formatCode>
                <c:ptCount val="12"/>
                <c:pt idx="0">
                  <c:v>47017</c:v>
                </c:pt>
                <c:pt idx="1">
                  <c:v>49358</c:v>
                </c:pt>
                <c:pt idx="2">
                  <c:v>53863</c:v>
                </c:pt>
                <c:pt idx="3">
                  <c:v>52893</c:v>
                </c:pt>
                <c:pt idx="4">
                  <c:v>56669</c:v>
                </c:pt>
                <c:pt idx="5">
                  <c:v>48737</c:v>
                </c:pt>
                <c:pt idx="6">
                  <c:v>37428</c:v>
                </c:pt>
                <c:pt idx="7">
                  <c:v>9042</c:v>
                </c:pt>
                <c:pt idx="8">
                  <c:v>3695</c:v>
                </c:pt>
                <c:pt idx="9">
                  <c:v>3426</c:v>
                </c:pt>
                <c:pt idx="10">
                  <c:v>5603</c:v>
                </c:pt>
                <c:pt idx="11">
                  <c:v>6179</c:v>
                </c:pt>
              </c:numCache>
            </c:numRef>
          </c:val>
        </c:ser>
        <c:ser>
          <c:idx val="4"/>
          <c:order val="3"/>
          <c:tx>
            <c:strRef>
              <c:f>Φύλλο6!$A$10</c:f>
              <c:strCache>
                <c:ptCount val="1"/>
                <c:pt idx="0">
                  <c:v>8. Στερεά Ελλάδα  </c:v>
                </c:pt>
              </c:strCache>
            </c:strRef>
          </c:tx>
          <c:cat>
            <c:numRef>
              <c:f>(Φύλλο6!$B$5,Φύλλο6!$C$5,Φύλλο6!$D$5,Φύλλο6!$E$5,Φύλλο6!$F$5,Φύλλο6!$G$5,Φύλλο6!$H$5,Φύλλο6!$I$5,Φύλλο6!$J$5,Φύλλο6!$K$5,Φύλλο6!$L$5,Φύλλο6!$M$5)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(Φύλλο6!$B$10,Φύλλο6!$C$10,Φύλλο6!$D$10,Φύλλο6!$E$10,Φύλλο6!$F$10,Φύλλο6!$G$10,Φύλλο6!$H$10,Φύλλο6!$I$10,Φύλλο6!$J$10,Φύλλο6!$K$10,Φύλλο6!$L$10,Φύλλο6!$M$10)</c:f>
              <c:numCache>
                <c:formatCode>#,##0</c:formatCode>
                <c:ptCount val="12"/>
                <c:pt idx="0">
                  <c:v>104067</c:v>
                </c:pt>
                <c:pt idx="1">
                  <c:v>106449</c:v>
                </c:pt>
                <c:pt idx="2">
                  <c:v>110297</c:v>
                </c:pt>
                <c:pt idx="3">
                  <c:v>105836</c:v>
                </c:pt>
                <c:pt idx="4">
                  <c:v>103618</c:v>
                </c:pt>
                <c:pt idx="5">
                  <c:v>86618</c:v>
                </c:pt>
                <c:pt idx="6">
                  <c:v>54405</c:v>
                </c:pt>
                <c:pt idx="7">
                  <c:v>26441</c:v>
                </c:pt>
                <c:pt idx="8">
                  <c:v>16820</c:v>
                </c:pt>
                <c:pt idx="9">
                  <c:v>11185</c:v>
                </c:pt>
                <c:pt idx="10">
                  <c:v>8807</c:v>
                </c:pt>
                <c:pt idx="11">
                  <c:v>8342</c:v>
                </c:pt>
              </c:numCache>
            </c:numRef>
          </c:val>
        </c:ser>
        <c:ser>
          <c:idx val="6"/>
          <c:order val="4"/>
          <c:tx>
            <c:strRef>
              <c:f>Φύλλο6!$A$12</c:f>
              <c:strCache>
                <c:ptCount val="1"/>
                <c:pt idx="0">
                  <c:v>9. Αττική   </c:v>
                </c:pt>
              </c:strCache>
            </c:strRef>
          </c:tx>
          <c:cat>
            <c:numRef>
              <c:f>(Φύλλο6!$B$5,Φύλλο6!$C$5,Φύλλο6!$D$5,Φύλλο6!$E$5,Φύλλο6!$F$5,Φύλλο6!$G$5,Φύλλο6!$H$5,Φύλλο6!$I$5,Φύλλο6!$J$5,Φύλλο6!$K$5,Φύλλο6!$L$5,Φύλλο6!$M$5)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(Φύλλο6!$B$12,Φύλλο6!$C$12,Φύλλο6!$D$12,Φύλλο6!$E$12,Φύλλο6!$F$12,Φύλλο6!$G$12,Φύλλο6!$H$12,Φύλλο6!$I$12,Φύλλο6!$J$12,Φύλλο6!$K$12,Φύλλο6!$L$12,Φύλλο6!$M$12)</c:f>
              <c:numCache>
                <c:formatCode>#,##0</c:formatCode>
                <c:ptCount val="12"/>
                <c:pt idx="0">
                  <c:v>227549</c:v>
                </c:pt>
                <c:pt idx="1">
                  <c:v>224576</c:v>
                </c:pt>
                <c:pt idx="2">
                  <c:v>228457</c:v>
                </c:pt>
                <c:pt idx="3">
                  <c:v>219920</c:v>
                </c:pt>
                <c:pt idx="4">
                  <c:v>228441</c:v>
                </c:pt>
                <c:pt idx="5">
                  <c:v>206458</c:v>
                </c:pt>
                <c:pt idx="6">
                  <c:v>156689</c:v>
                </c:pt>
                <c:pt idx="7">
                  <c:v>111354</c:v>
                </c:pt>
                <c:pt idx="8">
                  <c:v>121347</c:v>
                </c:pt>
                <c:pt idx="9">
                  <c:v>124834</c:v>
                </c:pt>
                <c:pt idx="10">
                  <c:v>135283</c:v>
                </c:pt>
                <c:pt idx="11">
                  <c:v>130776</c:v>
                </c:pt>
              </c:numCache>
            </c:numRef>
          </c:val>
        </c:ser>
        <c:axId val="106011648"/>
        <c:axId val="106025728"/>
        <c:axId val="106016768"/>
      </c:area3DChart>
      <c:catAx>
        <c:axId val="106011648"/>
        <c:scaling>
          <c:orientation val="minMax"/>
        </c:scaling>
        <c:axPos val="b"/>
        <c:numFmt formatCode="General" sourceLinked="1"/>
        <c:tickLblPos val="nextTo"/>
        <c:crossAx val="106025728"/>
        <c:crosses val="autoZero"/>
        <c:auto val="1"/>
        <c:lblAlgn val="ctr"/>
        <c:lblOffset val="100"/>
      </c:catAx>
      <c:valAx>
        <c:axId val="106025728"/>
        <c:scaling>
          <c:orientation val="minMax"/>
        </c:scaling>
        <c:axPos val="l"/>
        <c:majorGridlines/>
        <c:numFmt formatCode="General" sourceLinked="1"/>
        <c:tickLblPos val="nextTo"/>
        <c:crossAx val="106011648"/>
        <c:crosses val="autoZero"/>
        <c:crossBetween val="midCat"/>
      </c:valAx>
      <c:serAx>
        <c:axId val="106016768"/>
        <c:scaling>
          <c:orientation val="minMax"/>
        </c:scaling>
        <c:delete val="1"/>
        <c:axPos val="b"/>
        <c:tickLblPos val="none"/>
        <c:crossAx val="106025728"/>
        <c:crosses val="autoZero"/>
      </c:serAx>
    </c:plotArea>
    <c:legend>
      <c:legendPos val="b"/>
      <c:layout/>
    </c:legend>
    <c:plotVisOnly val="1"/>
  </c:chart>
  <c:txPr>
    <a:bodyPr/>
    <a:lstStyle/>
    <a:p>
      <a:pPr>
        <a:defRPr>
          <a:latin typeface="Arial" pitchFamily="34" charset="0"/>
          <a:cs typeface="Arial" pitchFamily="34" charset="0"/>
        </a:defRPr>
      </a:pPr>
      <a:endParaRPr lang="el-G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l-GR"/>
  <c:chart>
    <c:view3D>
      <c:perspective val="30"/>
    </c:view3D>
    <c:floor>
      <c:spPr>
        <a:ln w="3175"/>
        <a:scene3d>
          <a:camera prst="orthographicFront"/>
          <a:lightRig rig="threePt" dir="t"/>
        </a:scene3d>
        <a:sp3d>
          <a:bevelB w="69850"/>
          <a:contourClr>
            <a:srgbClr val="000000"/>
          </a:contourClr>
        </a:sp3d>
      </c:spPr>
    </c:floor>
    <c:plotArea>
      <c:layout>
        <c:manualLayout>
          <c:layoutTarget val="inner"/>
          <c:xMode val="edge"/>
          <c:yMode val="edge"/>
          <c:x val="7.3399034798069598E-2"/>
          <c:y val="1.4175423194051958E-2"/>
          <c:w val="0.7734360624276807"/>
          <c:h val="0.91601818065424656"/>
        </c:manualLayout>
      </c:layout>
      <c:area3DChart>
        <c:grouping val="standard"/>
        <c:ser>
          <c:idx val="6"/>
          <c:order val="0"/>
          <c:tx>
            <c:strRef>
              <c:f>Φύλλο7!$A$11</c:f>
              <c:strCache>
                <c:ptCount val="1"/>
                <c:pt idx="0">
                  <c:v>10. Πελοπόννησος   </c:v>
                </c:pt>
              </c:strCache>
            </c:strRef>
          </c:tx>
          <c:cat>
            <c:numRef>
              <c:f>(Φύλλο7!$B$4,Φύλλο7!$C$4,Φύλλο7!$D$4,Φύλλο7!$E$4,Φύλλο7!$F$4,Φύλλο7!$G$4,Φύλλο7!$H$4,Φύλλο7!$I$4,Φύλλο7!$J$4,Φύλλο7!$K$4,Φύλλο7!$L$4,Φύλλο7!$M$4)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(Φύλλο7!$B$11,Φύλλο7!$C$11,Φύλλο7!$D$11,Φύλλο7!$E$11,Φύλλο7!$F$11,Φύλλο7!$G$11,Φύλλο7!$H$11,Φύλλο7!$I$11,Φύλλο7!$J$11,Φύλλο7!$K$11,Φύλλο7!$L$11,Φύλλο7!$M$11)</c:f>
              <c:numCache>
                <c:formatCode>#,##0</c:formatCode>
                <c:ptCount val="12"/>
                <c:pt idx="0">
                  <c:v>6500</c:v>
                </c:pt>
                <c:pt idx="1">
                  <c:v>6500</c:v>
                </c:pt>
                <c:pt idx="2">
                  <c:v>6500</c:v>
                </c:pt>
                <c:pt idx="3">
                  <c:v>6500</c:v>
                </c:pt>
                <c:pt idx="4">
                  <c:v>6500</c:v>
                </c:pt>
                <c:pt idx="5">
                  <c:v>2550</c:v>
                </c:pt>
                <c:pt idx="6">
                  <c:v>489</c:v>
                </c:pt>
                <c:pt idx="7">
                  <c:v>0</c:v>
                </c:pt>
                <c:pt idx="8">
                  <c:v>0</c:v>
                </c:pt>
                <c:pt idx="9">
                  <c:v>0</c:v>
                </c:pt>
                <c:pt idx="10">
                  <c:v>0</c:v>
                </c:pt>
                <c:pt idx="11">
                  <c:v>0</c:v>
                </c:pt>
              </c:numCache>
            </c:numRef>
          </c:val>
        </c:ser>
        <c:ser>
          <c:idx val="8"/>
          <c:order val="1"/>
          <c:tx>
            <c:strRef>
              <c:f>Φύλλο7!$A$13</c:f>
              <c:strCache>
                <c:ptCount val="1"/>
                <c:pt idx="0">
                  <c:v>12. Νότιο Αιγαίο  </c:v>
                </c:pt>
              </c:strCache>
            </c:strRef>
          </c:tx>
          <c:cat>
            <c:numRef>
              <c:f>(Φύλλο7!$B$4,Φύλλο7!$C$4,Φύλλο7!$D$4,Φύλλο7!$E$4,Φύλλο7!$F$4,Φύλλο7!$G$4,Φύλλο7!$H$4,Φύλλο7!$I$4,Φύλλο7!$J$4,Φύλλο7!$K$4,Φύλλο7!$L$4,Φύλλο7!$M$4)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(Φύλλο7!$B$13,Φύλλο7!$C$13,Φύλλο7!$D$13,Φύλλο7!$E$13,Φύλλο7!$F$13,Φύλλο7!$G$13,Φύλλο7!$H$13,Φύλλο7!$I$13,Φύλλο7!$J$13,Φύλλο7!$K$13,Φύλλο7!$L$13,Φύλλο7!$M$13)</c:f>
              <c:numCache>
                <c:formatCode>#,##0</c:formatCode>
                <c:ptCount val="12"/>
                <c:pt idx="0">
                  <c:v>6986</c:v>
                </c:pt>
                <c:pt idx="1">
                  <c:v>7915</c:v>
                </c:pt>
                <c:pt idx="2">
                  <c:v>8693</c:v>
                </c:pt>
                <c:pt idx="3">
                  <c:v>9596</c:v>
                </c:pt>
                <c:pt idx="4">
                  <c:v>9676</c:v>
                </c:pt>
                <c:pt idx="5">
                  <c:v>7571</c:v>
                </c:pt>
                <c:pt idx="6">
                  <c:v>5576</c:v>
                </c:pt>
                <c:pt idx="7">
                  <c:v>2600</c:v>
                </c:pt>
                <c:pt idx="8">
                  <c:v>2218</c:v>
                </c:pt>
                <c:pt idx="9">
                  <c:v>1859</c:v>
                </c:pt>
                <c:pt idx="10">
                  <c:v>1930</c:v>
                </c:pt>
                <c:pt idx="11">
                  <c:v>2272</c:v>
                </c:pt>
              </c:numCache>
            </c:numRef>
          </c:val>
        </c:ser>
        <c:ser>
          <c:idx val="0"/>
          <c:order val="2"/>
          <c:tx>
            <c:strRef>
              <c:f>Φύλλο7!$A$5</c:f>
              <c:strCache>
                <c:ptCount val="1"/>
                <c:pt idx="0">
                  <c:v>2. Κεντρική Μακεδονία  </c:v>
                </c:pt>
              </c:strCache>
            </c:strRef>
          </c:tx>
          <c:cat>
            <c:numRef>
              <c:f>(Φύλλο7!$B$4,Φύλλο7!$C$4,Φύλλο7!$D$4,Φύλλο7!$E$4,Φύλλο7!$F$4,Φύλλο7!$G$4,Φύλλο7!$H$4,Φύλλο7!$I$4,Φύλλο7!$J$4,Φύλλο7!$K$4,Φύλλο7!$L$4,Φύλλο7!$M$4)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(Φύλλο7!$B$5,Φύλλο7!$C$5,Φύλλο7!$D$5,Φύλλο7!$E$5,Φύλλο7!$F$5,Φύλλο7!$G$5,Φύλλο7!$H$5,Φύλλο7!$I$5,Φύλλο7!$J$5,Φύλλο7!$K$5,Φύλλο7!$L$5,Φύλλο7!$M$5)</c:f>
              <c:numCache>
                <c:formatCode>#,##0</c:formatCode>
                <c:ptCount val="12"/>
                <c:pt idx="0">
                  <c:v>7000</c:v>
                </c:pt>
                <c:pt idx="1">
                  <c:v>6200</c:v>
                </c:pt>
                <c:pt idx="2">
                  <c:v>6800</c:v>
                </c:pt>
                <c:pt idx="3">
                  <c:v>6800</c:v>
                </c:pt>
                <c:pt idx="4">
                  <c:v>6500</c:v>
                </c:pt>
                <c:pt idx="5">
                  <c:v>9227</c:v>
                </c:pt>
                <c:pt idx="6">
                  <c:v>9560</c:v>
                </c:pt>
                <c:pt idx="7">
                  <c:v>1847</c:v>
                </c:pt>
                <c:pt idx="8">
                  <c:v>1582</c:v>
                </c:pt>
                <c:pt idx="9">
                  <c:v>1540</c:v>
                </c:pt>
                <c:pt idx="10">
                  <c:v>1440</c:v>
                </c:pt>
                <c:pt idx="11">
                  <c:v>1404</c:v>
                </c:pt>
              </c:numCache>
            </c:numRef>
          </c:val>
        </c:ser>
        <c:ser>
          <c:idx val="2"/>
          <c:order val="3"/>
          <c:tx>
            <c:strRef>
              <c:f>Φύλλο7!$A$7</c:f>
              <c:strCache>
                <c:ptCount val="1"/>
                <c:pt idx="0">
                  <c:v>7. Δυτική Ελλάδα  </c:v>
                </c:pt>
              </c:strCache>
            </c:strRef>
          </c:tx>
          <c:cat>
            <c:numRef>
              <c:f>(Φύλλο7!$B$4,Φύλλο7!$C$4,Φύλλο7!$D$4,Φύλλο7!$E$4,Φύλλο7!$F$4,Φύλλο7!$G$4,Φύλλο7!$H$4,Φύλλο7!$I$4,Φύλλο7!$J$4,Φύλλο7!$K$4,Φύλλο7!$L$4,Φύλλο7!$M$4)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(Φύλλο7!$B$7,Φύλλο7!$C$7,Φύλλο7!$D$7,Φύλλο7!$E$7,Φύλλο7!$F$7,Φύλλο7!$G$7,Φύλλο7!$H$7,Φύλλο7!$I$7,Φύλλο7!$J$7,Φύλλο7!$K$7,Φύλλο7!$L$7,Φύλλο7!$M$7)</c:f>
              <c:numCache>
                <c:formatCode>#,##0</c:formatCode>
                <c:ptCount val="12"/>
                <c:pt idx="0">
                  <c:v>38303</c:v>
                </c:pt>
                <c:pt idx="1">
                  <c:v>37539</c:v>
                </c:pt>
                <c:pt idx="2">
                  <c:v>13858</c:v>
                </c:pt>
                <c:pt idx="3">
                  <c:v>31859</c:v>
                </c:pt>
                <c:pt idx="4">
                  <c:v>26617</c:v>
                </c:pt>
                <c:pt idx="5">
                  <c:v>23485</c:v>
                </c:pt>
                <c:pt idx="6">
                  <c:v>18696</c:v>
                </c:pt>
                <c:pt idx="7">
                  <c:v>12710</c:v>
                </c:pt>
                <c:pt idx="8">
                  <c:v>13458</c:v>
                </c:pt>
                <c:pt idx="9">
                  <c:v>12219</c:v>
                </c:pt>
                <c:pt idx="10">
                  <c:v>11658</c:v>
                </c:pt>
                <c:pt idx="11">
                  <c:v>13492</c:v>
                </c:pt>
              </c:numCache>
            </c:numRef>
          </c:val>
        </c:ser>
        <c:ser>
          <c:idx val="4"/>
          <c:order val="4"/>
          <c:tx>
            <c:strRef>
              <c:f>Φύλλο7!$A$9</c:f>
              <c:strCache>
                <c:ptCount val="1"/>
                <c:pt idx="0">
                  <c:v>8. Στερεά Ελλάδα  </c:v>
                </c:pt>
              </c:strCache>
            </c:strRef>
          </c:tx>
          <c:cat>
            <c:numRef>
              <c:f>(Φύλλο7!$B$4,Φύλλο7!$C$4,Φύλλο7!$D$4,Φύλλο7!$E$4,Φύλλο7!$F$4,Φύλλο7!$G$4,Φύλλο7!$H$4,Φύλλο7!$I$4,Φύλλο7!$J$4,Φύλλο7!$K$4,Φύλλο7!$L$4,Φύλλο7!$M$4)</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(Φύλλο7!$B$9,Φύλλο7!$C$9,Φύλλο7!$D$9,Φύλλο7!$E$9,Φύλλο7!$F$9,Φύλλο7!$G$9,Φύλλο7!$H$9,Φύλλο7!$I$9,Φύλλο7!$J$9,Φύλλο7!$K$9,Φύλλο7!$L$9,Φύλλο7!$M$9)</c:f>
              <c:numCache>
                <c:formatCode>#,##0</c:formatCode>
                <c:ptCount val="12"/>
                <c:pt idx="0">
                  <c:v>275383</c:v>
                </c:pt>
                <c:pt idx="1">
                  <c:v>260634</c:v>
                </c:pt>
                <c:pt idx="2">
                  <c:v>243192</c:v>
                </c:pt>
                <c:pt idx="3">
                  <c:v>230384</c:v>
                </c:pt>
                <c:pt idx="4">
                  <c:v>215336</c:v>
                </c:pt>
                <c:pt idx="5">
                  <c:v>149787</c:v>
                </c:pt>
                <c:pt idx="6">
                  <c:v>102209</c:v>
                </c:pt>
                <c:pt idx="7">
                  <c:v>44838</c:v>
                </c:pt>
                <c:pt idx="8">
                  <c:v>51290</c:v>
                </c:pt>
                <c:pt idx="9">
                  <c:v>49628</c:v>
                </c:pt>
                <c:pt idx="10">
                  <c:v>47235</c:v>
                </c:pt>
                <c:pt idx="11">
                  <c:v>50575</c:v>
                </c:pt>
              </c:numCache>
            </c:numRef>
          </c:val>
        </c:ser>
        <c:axId val="106148992"/>
        <c:axId val="106150528"/>
        <c:axId val="106143744"/>
      </c:area3DChart>
      <c:catAx>
        <c:axId val="106148992"/>
        <c:scaling>
          <c:orientation val="minMax"/>
        </c:scaling>
        <c:axPos val="b"/>
        <c:numFmt formatCode="General" sourceLinked="1"/>
        <c:tickLblPos val="nextTo"/>
        <c:crossAx val="106150528"/>
        <c:crosses val="autoZero"/>
        <c:auto val="1"/>
        <c:lblAlgn val="ctr"/>
        <c:lblOffset val="100"/>
      </c:catAx>
      <c:valAx>
        <c:axId val="106150528"/>
        <c:scaling>
          <c:orientation val="minMax"/>
        </c:scaling>
        <c:axPos val="l"/>
        <c:majorGridlines/>
        <c:numFmt formatCode="#,##0" sourceLinked="1"/>
        <c:tickLblPos val="nextTo"/>
        <c:crossAx val="106148992"/>
        <c:crosses val="autoZero"/>
        <c:crossBetween val="midCat"/>
      </c:valAx>
      <c:serAx>
        <c:axId val="106143744"/>
        <c:scaling>
          <c:orientation val="minMax"/>
        </c:scaling>
        <c:axPos val="b"/>
        <c:tickLblPos val="nextTo"/>
        <c:crossAx val="106150528"/>
        <c:crosses val="autoZero"/>
      </c:serAx>
    </c:plotArea>
    <c:plotVisOnly val="1"/>
  </c:chart>
  <c:txPr>
    <a:bodyPr/>
    <a:lstStyle/>
    <a:p>
      <a:pPr>
        <a:defRPr>
          <a:latin typeface="Arial" pitchFamily="34" charset="0"/>
          <a:cs typeface="Arial" pitchFamily="34" charset="0"/>
        </a:defRPr>
      </a:pPr>
      <a:endParaRPr lang="el-GR"/>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06FD2A-DF50-4E8B-8A26-A2C4503AA4D7}" type="datetimeFigureOut">
              <a:rPr lang="el-GR" smtClean="0"/>
              <a:pPr/>
              <a:t>2/6/2017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4BFCAF-11E4-4A06-8AF4-ECA5F1DF111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44BFCAF-11E4-4A06-8AF4-ECA5F1DF1116}" type="slidenum">
              <a:rPr lang="el-GR" smtClean="0"/>
              <a:pPr/>
              <a:t>18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94935895-A7CD-4899-9EE2-1287A0C55BDE}" type="datetimeFigureOut">
              <a:rPr lang="el-GR" smtClean="0"/>
              <a:pPr>
                <a:defRPr/>
              </a:pPr>
              <a:t>2/6/2017</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E2B0FDE-DEBA-4F50-8B00-4F0E3F8BFA9A}" type="slidenum">
              <a:rPr lang="el-GR" smtClean="0"/>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73ECFFAA-291B-46F3-898C-D9022342CAE7}" type="datetimeFigureOut">
              <a:rPr lang="el-GR" smtClean="0"/>
              <a:pPr>
                <a:defRPr/>
              </a:pPr>
              <a:t>2/6/2017</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B0E3919E-9A3F-407E-9919-F3985FB7C746}"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pPr>
              <a:defRPr/>
            </a:pPr>
            <a:fld id="{5C30D3CF-7038-41A3-ABB1-A1C0CAF2B732}" type="datetimeFigureOut">
              <a:rPr lang="el-GR" smtClean="0"/>
              <a:pPr>
                <a:defRPr/>
              </a:pPr>
              <a:t>2/6/2017</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pPr>
              <a:defRPr/>
            </a:pPr>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pPr>
              <a:defRPr/>
            </a:pPr>
            <a:fld id="{2196F44B-544A-4970-8318-C67A324ECDF2}"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pPr>
              <a:defRPr/>
            </a:pPr>
            <a:fld id="{4EA0AC74-9116-475E-9D0D-A5BA19D6B1EE}" type="datetimeFigureOut">
              <a:rPr lang="el-GR" smtClean="0"/>
              <a:pPr>
                <a:defRPr/>
              </a:pPr>
              <a:t>2/6/2017</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pPr>
              <a:defRPr/>
            </a:pPr>
            <a:fld id="{42119CC5-882E-4CA4-99FF-95BCBB5B5347}" type="slidenum">
              <a:rPr lang="el-GR" smtClean="0"/>
              <a:pPr>
                <a:defRPr/>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pPr>
              <a:defRPr/>
            </a:pPr>
            <a:fld id="{28D73394-91E0-4543-8A89-10838604EC98}" type="datetimeFigureOut">
              <a:rPr lang="el-GR" smtClean="0"/>
              <a:pPr>
                <a:defRPr/>
              </a:pPr>
              <a:t>2/6/2017</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28DAFA61-A2E0-401F-BDDC-D4A3B6AC0FE0}" type="slidenum">
              <a:rPr lang="el-GR" smtClean="0"/>
              <a:pPr>
                <a:defRPr/>
              </a:pPr>
              <a:t>‹#›</a:t>
            </a:fld>
            <a:endParaRPr lang="el-GR"/>
          </a:p>
        </p:txBody>
      </p:sp>
      <p:sp>
        <p:nvSpPr>
          <p:cNvPr id="14" name="13 - Θέση υποσέλιδου"/>
          <p:cNvSpPr>
            <a:spLocks noGrp="1"/>
          </p:cNvSpPr>
          <p:nvPr>
            <p:ph type="ftr" sz="quarter" idx="12"/>
          </p:nvPr>
        </p:nvSpPr>
        <p:spPr/>
        <p:txBody>
          <a:bodyPr/>
          <a:lstStyle/>
          <a:p>
            <a:pPr>
              <a:defRPr/>
            </a:pPr>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pPr>
              <a:defRPr/>
            </a:pPr>
            <a:fld id="{4E434046-D372-4ADF-99C0-700D7EFEDAE0}" type="datetimeFigureOut">
              <a:rPr lang="el-GR" smtClean="0"/>
              <a:pPr>
                <a:defRPr/>
              </a:pPr>
              <a:t>2/6/2017</a:t>
            </a:fld>
            <a:endParaRPr lang="el-GR"/>
          </a:p>
        </p:txBody>
      </p:sp>
      <p:sp>
        <p:nvSpPr>
          <p:cNvPr id="10" name="9 - Θέση αριθμού διαφάνειας"/>
          <p:cNvSpPr>
            <a:spLocks noGrp="1"/>
          </p:cNvSpPr>
          <p:nvPr>
            <p:ph type="sldNum" sz="quarter" idx="16"/>
          </p:nvPr>
        </p:nvSpPr>
        <p:spPr/>
        <p:txBody>
          <a:bodyPr rtlCol="0"/>
          <a:lstStyle/>
          <a:p>
            <a:pPr>
              <a:defRPr/>
            </a:pPr>
            <a:fld id="{28550B0C-9D44-46E1-A73D-A5E35FA372F8}" type="slidenum">
              <a:rPr lang="el-GR" smtClean="0"/>
              <a:pPr>
                <a:defRPr/>
              </a:pPr>
              <a:t>‹#›</a:t>
            </a:fld>
            <a:endParaRPr lang="el-GR"/>
          </a:p>
        </p:txBody>
      </p:sp>
      <p:sp>
        <p:nvSpPr>
          <p:cNvPr id="12" name="11 - Θέση υποσέλιδου"/>
          <p:cNvSpPr>
            <a:spLocks noGrp="1"/>
          </p:cNvSpPr>
          <p:nvPr>
            <p:ph type="ftr" sz="quarter" idx="17"/>
          </p:nvPr>
        </p:nvSpPr>
        <p:spPr/>
        <p:txBody>
          <a:bodyPr rtlCol="0"/>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pPr>
              <a:defRPr/>
            </a:pPr>
            <a:fld id="{81237BE9-ACAE-4618-9CC8-671252F6076A}" type="datetimeFigureOut">
              <a:rPr lang="el-GR" smtClean="0"/>
              <a:pPr>
                <a:defRPr/>
              </a:pPr>
              <a:t>2/6/2017</a:t>
            </a:fld>
            <a:endParaRPr lang="el-GR"/>
          </a:p>
        </p:txBody>
      </p:sp>
      <p:sp>
        <p:nvSpPr>
          <p:cNvPr id="12" name="11 - Θέση αριθμού διαφάνειας"/>
          <p:cNvSpPr>
            <a:spLocks noGrp="1"/>
          </p:cNvSpPr>
          <p:nvPr>
            <p:ph type="sldNum" sz="quarter" idx="16"/>
          </p:nvPr>
        </p:nvSpPr>
        <p:spPr/>
        <p:txBody>
          <a:bodyPr rtlCol="0"/>
          <a:lstStyle/>
          <a:p>
            <a:pPr>
              <a:defRPr/>
            </a:pPr>
            <a:fld id="{3F72B4AA-90E3-4CF7-9F2B-26FACAAFE8F9}" type="slidenum">
              <a:rPr lang="el-GR" smtClean="0"/>
              <a:pPr>
                <a:defRPr/>
              </a:pPr>
              <a:t>‹#›</a:t>
            </a:fld>
            <a:endParaRPr lang="el-GR"/>
          </a:p>
        </p:txBody>
      </p:sp>
      <p:sp>
        <p:nvSpPr>
          <p:cNvPr id="14" name="13 - Θέση υποσέλιδου"/>
          <p:cNvSpPr>
            <a:spLocks noGrp="1"/>
          </p:cNvSpPr>
          <p:nvPr>
            <p:ph type="ftr" sz="quarter" idx="17"/>
          </p:nvPr>
        </p:nvSpPr>
        <p:spPr/>
        <p:txBody>
          <a:bodyPr rtlCol="0"/>
          <a:lstStyle/>
          <a:p>
            <a:pPr>
              <a:defRPr/>
            </a:pPr>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fld id="{4C2D57C9-810D-457C-88DD-73B53800A5E4}" type="datetimeFigureOut">
              <a:rPr lang="el-GR" smtClean="0"/>
              <a:pPr>
                <a:defRPr/>
              </a:pPr>
              <a:t>2/6/2017</a:t>
            </a:fld>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pPr>
              <a:defRPr/>
            </a:pPr>
            <a:fld id="{83C170B0-EC45-4EC2-8011-310292DD073C}"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fld id="{EFB67C01-59D0-43F1-91C8-AB595D99E1E4}" type="datetimeFigureOut">
              <a:rPr lang="el-GR" smtClean="0"/>
              <a:pPr>
                <a:defRPr/>
              </a:pPr>
              <a:t>2/6/2017</a:t>
            </a:fld>
            <a:endParaRPr lang="el-GR"/>
          </a:p>
        </p:txBody>
      </p:sp>
      <p:sp>
        <p:nvSpPr>
          <p:cNvPr id="3" name="2 - Θέση υποσέλιδου"/>
          <p:cNvSpPr>
            <a:spLocks noGrp="1"/>
          </p:cNvSpPr>
          <p:nvPr>
            <p:ph type="ftr" sz="quarter" idx="11"/>
          </p:nvPr>
        </p:nvSpPr>
        <p:spPr/>
        <p:txBody>
          <a:bodyPr/>
          <a:lstStyle/>
          <a:p>
            <a:pPr>
              <a:defRPr/>
            </a:pPr>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B35E8831-FA7B-48B6-818F-4ACCEEE8B2AD}"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pPr>
              <a:defRPr/>
            </a:pPr>
            <a:fld id="{2C5EBF09-D42D-48E0-90E0-49FD854225D1}" type="datetimeFigureOut">
              <a:rPr lang="el-GR" smtClean="0"/>
              <a:pPr>
                <a:defRPr/>
              </a:pPr>
              <a:t>2/6/2017</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pPr>
              <a:defRPr/>
            </a:pPr>
            <a:fld id="{64B03F8F-7E83-4B13-8014-FE8B57BF9032}" type="slidenum">
              <a:rPr lang="el-GR" smtClean="0"/>
              <a:pPr>
                <a:defRPr/>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pPr>
              <a:defRPr/>
            </a:pPr>
            <a:fld id="{7F7A79CF-098C-4E53-BCA3-AB8D5BB91196}" type="datetimeFigureOut">
              <a:rPr lang="el-GR" smtClean="0"/>
              <a:pPr>
                <a:defRPr/>
              </a:pPr>
              <a:t>2/6/2017</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pPr>
              <a:defRPr/>
            </a:pPr>
            <a:fld id="{706F214E-C46F-4DD2-94F5-E3597F71353C}" type="slidenum">
              <a:rPr lang="el-GR" smtClean="0"/>
              <a:pPr>
                <a:defRPr/>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pPr>
              <a:defRPr/>
            </a:pPr>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6FC6920-AB11-42F3-AD8B-012A579ED80A}" type="datetimeFigureOut">
              <a:rPr lang="el-GR" smtClean="0"/>
              <a:pPr>
                <a:defRPr/>
              </a:pPr>
              <a:t>2/6/2017</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2424B45-2B17-446B-B908-A34A852B612E}"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23850" y="836613"/>
            <a:ext cx="8569325" cy="2333625"/>
          </a:xfrm>
        </p:spPr>
        <p:txBody>
          <a:bodyPr>
            <a:normAutofit/>
          </a:bodyPr>
          <a:lstStyle/>
          <a:p>
            <a:pPr algn="ctr" eaLnBrk="1" fontAlgn="auto" hangingPunct="1">
              <a:spcAft>
                <a:spcPts val="0"/>
              </a:spcAft>
              <a:defRPr/>
            </a:pPr>
            <a:r>
              <a:rPr lang="el-GR" sz="3200" b="1" kern="0" dirty="0" err="1" smtClean="0">
                <a:solidFill>
                  <a:schemeClr val="tx2">
                    <a:lumMod val="75000"/>
                  </a:schemeClr>
                </a:solidFill>
                <a:effectLst>
                  <a:outerShdw blurRad="38100" dist="38100" dir="2700000" algn="tl">
                    <a:srgbClr val="C0C0C0"/>
                  </a:outerShdw>
                </a:effectLst>
                <a:latin typeface="Arial"/>
              </a:rPr>
              <a:t>ΕρευνητικΟ</a:t>
            </a:r>
            <a:r>
              <a:rPr lang="el-GR" sz="3200" b="1" kern="0" dirty="0" smtClean="0">
                <a:solidFill>
                  <a:schemeClr val="tx2">
                    <a:lumMod val="75000"/>
                  </a:schemeClr>
                </a:solidFill>
                <a:effectLst>
                  <a:outerShdw blurRad="38100" dist="38100" dir="2700000" algn="tl">
                    <a:srgbClr val="C0C0C0"/>
                  </a:outerShdw>
                </a:effectLst>
                <a:latin typeface="Arial"/>
              </a:rPr>
              <a:t> </a:t>
            </a:r>
            <a:r>
              <a:rPr lang="el-GR" sz="3200" b="1" kern="0" dirty="0" err="1" smtClean="0">
                <a:solidFill>
                  <a:schemeClr val="tx2">
                    <a:lumMod val="75000"/>
                  </a:schemeClr>
                </a:solidFill>
                <a:effectLst>
                  <a:outerShdw blurRad="38100" dist="38100" dir="2700000" algn="tl">
                    <a:srgbClr val="C0C0C0"/>
                  </a:outerShdw>
                </a:effectLst>
                <a:latin typeface="Arial"/>
              </a:rPr>
              <a:t>ΠρΟγραμμα</a:t>
            </a:r>
            <a:r>
              <a:rPr lang="el-GR" sz="3200" b="1" kern="0" dirty="0" smtClean="0">
                <a:solidFill>
                  <a:schemeClr val="tx2">
                    <a:lumMod val="75000"/>
                  </a:schemeClr>
                </a:solidFill>
                <a:effectLst>
                  <a:outerShdw blurRad="38100" dist="38100" dir="2700000" algn="tl">
                    <a:srgbClr val="C0C0C0"/>
                  </a:outerShdw>
                </a:effectLst>
                <a:latin typeface="Arial"/>
              </a:rPr>
              <a:t>:</a:t>
            </a:r>
            <a:br>
              <a:rPr lang="el-GR" sz="3200" b="1" kern="0" dirty="0" smtClean="0">
                <a:solidFill>
                  <a:schemeClr val="tx2">
                    <a:lumMod val="75000"/>
                  </a:schemeClr>
                </a:solidFill>
                <a:effectLst>
                  <a:outerShdw blurRad="38100" dist="38100" dir="2700000" algn="tl">
                    <a:srgbClr val="C0C0C0"/>
                  </a:outerShdw>
                </a:effectLst>
                <a:latin typeface="Arial"/>
              </a:rPr>
            </a:br>
            <a:r>
              <a:rPr lang="el-GR" sz="3200" b="1" kern="0" dirty="0" smtClean="0">
                <a:solidFill>
                  <a:schemeClr val="tx2">
                    <a:lumMod val="75000"/>
                  </a:schemeClr>
                </a:solidFill>
                <a:effectLst>
                  <a:outerShdw blurRad="38100" dist="38100" dir="2700000" algn="tl">
                    <a:srgbClr val="C0C0C0"/>
                  </a:outerShdw>
                </a:effectLst>
                <a:latin typeface="Arial"/>
              </a:rPr>
              <a:t>«</a:t>
            </a:r>
            <a:r>
              <a:rPr lang="el-GR" sz="3200" b="1" kern="0" dirty="0" err="1" smtClean="0">
                <a:solidFill>
                  <a:schemeClr val="tx2">
                    <a:lumMod val="75000"/>
                  </a:schemeClr>
                </a:solidFill>
                <a:effectLst>
                  <a:outerShdw blurRad="38100" dist="38100" dir="2700000" algn="tl">
                    <a:srgbClr val="C0C0C0"/>
                  </a:outerShdw>
                </a:effectLst>
                <a:latin typeface="Arial"/>
              </a:rPr>
              <a:t>ΙαματικΕσ</a:t>
            </a:r>
            <a:r>
              <a:rPr lang="el-GR" sz="3200" b="1" kern="0" dirty="0" smtClean="0">
                <a:solidFill>
                  <a:schemeClr val="tx2">
                    <a:lumMod val="75000"/>
                  </a:schemeClr>
                </a:solidFill>
                <a:effectLst>
                  <a:outerShdw blurRad="38100" dist="38100" dir="2700000" algn="tl">
                    <a:srgbClr val="C0C0C0"/>
                  </a:outerShdw>
                </a:effectLst>
                <a:latin typeface="Arial"/>
              </a:rPr>
              <a:t> </a:t>
            </a:r>
            <a:r>
              <a:rPr lang="el-GR" sz="3200" b="1" kern="0" dirty="0" err="1" smtClean="0">
                <a:solidFill>
                  <a:schemeClr val="tx2">
                    <a:lumMod val="75000"/>
                  </a:schemeClr>
                </a:solidFill>
                <a:effectLst>
                  <a:outerShdw blurRad="38100" dist="38100" dir="2700000" algn="tl">
                    <a:srgbClr val="C0C0C0"/>
                  </a:outerShdw>
                </a:effectLst>
                <a:latin typeface="Arial"/>
              </a:rPr>
              <a:t>ΠηγΕσ</a:t>
            </a:r>
            <a:r>
              <a:rPr lang="el-GR" sz="3200" b="1" kern="0" dirty="0" smtClean="0">
                <a:solidFill>
                  <a:schemeClr val="tx2">
                    <a:lumMod val="75000"/>
                  </a:schemeClr>
                </a:solidFill>
                <a:effectLst>
                  <a:outerShdw blurRad="38100" dist="38100" dir="2700000" algn="tl">
                    <a:srgbClr val="C0C0C0"/>
                  </a:outerShdw>
                </a:effectLst>
                <a:latin typeface="Arial"/>
              </a:rPr>
              <a:t> </a:t>
            </a:r>
            <a:r>
              <a:rPr lang="el-GR" sz="3200" b="1" kern="0" dirty="0" smtClean="0">
                <a:solidFill>
                  <a:schemeClr val="tx2">
                    <a:lumMod val="75000"/>
                  </a:schemeClr>
                </a:solidFill>
                <a:effectLst>
                  <a:outerShdw blurRad="38100" dist="38100" dir="2700000" algn="tl">
                    <a:srgbClr val="C0C0C0"/>
                  </a:outerShdw>
                </a:effectLst>
                <a:latin typeface="Arial"/>
              </a:rPr>
              <a:t>και </a:t>
            </a:r>
            <a:r>
              <a:rPr lang="el-GR" sz="3200" b="1" kern="0" dirty="0" err="1" smtClean="0">
                <a:solidFill>
                  <a:schemeClr val="tx2">
                    <a:lumMod val="75000"/>
                  </a:schemeClr>
                </a:solidFill>
                <a:effectLst>
                  <a:outerShdw blurRad="38100" dist="38100" dir="2700000" algn="tl">
                    <a:srgbClr val="C0C0C0"/>
                  </a:outerShdw>
                </a:effectLst>
                <a:latin typeface="Arial"/>
              </a:rPr>
              <a:t>ΛουτρΟτοποι</a:t>
            </a:r>
            <a:r>
              <a:rPr lang="el-GR" sz="3200" b="1" kern="0" dirty="0" smtClean="0">
                <a:solidFill>
                  <a:schemeClr val="tx2">
                    <a:lumMod val="75000"/>
                  </a:schemeClr>
                </a:solidFill>
                <a:effectLst>
                  <a:outerShdw blurRad="38100" dist="38100" dir="2700000" algn="tl">
                    <a:srgbClr val="C0C0C0"/>
                  </a:outerShdw>
                </a:effectLst>
                <a:latin typeface="Arial"/>
              </a:rPr>
              <a:t>»</a:t>
            </a:r>
            <a:r>
              <a:rPr lang="en-US" sz="3200" b="1" kern="0" dirty="0" smtClean="0">
                <a:solidFill>
                  <a:schemeClr val="bg2">
                    <a:lumMod val="25000"/>
                  </a:schemeClr>
                </a:solidFill>
                <a:effectLst>
                  <a:outerShdw blurRad="38100" dist="38100" dir="2700000" algn="tl">
                    <a:srgbClr val="C0C0C0"/>
                  </a:outerShdw>
                </a:effectLst>
                <a:latin typeface="Arial"/>
              </a:rPr>
              <a:t/>
            </a:r>
            <a:br>
              <a:rPr lang="en-US" sz="3200" b="1" kern="0" dirty="0" smtClean="0">
                <a:solidFill>
                  <a:schemeClr val="bg2">
                    <a:lumMod val="25000"/>
                  </a:schemeClr>
                </a:solidFill>
                <a:effectLst>
                  <a:outerShdw blurRad="38100" dist="38100" dir="2700000" algn="tl">
                    <a:srgbClr val="C0C0C0"/>
                  </a:outerShdw>
                </a:effectLst>
                <a:latin typeface="Arial"/>
              </a:rPr>
            </a:br>
            <a:endParaRPr lang="el-GR" sz="3200" dirty="0"/>
          </a:p>
        </p:txBody>
      </p:sp>
      <p:sp>
        <p:nvSpPr>
          <p:cNvPr id="3" name="2 - Υπότιτλος"/>
          <p:cNvSpPr>
            <a:spLocks noGrp="1"/>
          </p:cNvSpPr>
          <p:nvPr>
            <p:ph type="subTitle" idx="1"/>
          </p:nvPr>
        </p:nvSpPr>
        <p:spPr>
          <a:xfrm>
            <a:off x="1258888" y="2997200"/>
            <a:ext cx="6705600" cy="685800"/>
          </a:xfrm>
        </p:spPr>
        <p:txBody>
          <a:bodyPr>
            <a:normAutofit fontScale="62500" lnSpcReduction="20000"/>
          </a:bodyPr>
          <a:lstStyle/>
          <a:p>
            <a:pPr algn="ctr" eaLnBrk="1" fontAlgn="auto" hangingPunct="1">
              <a:spcAft>
                <a:spcPts val="0"/>
              </a:spcAft>
              <a:buFont typeface="Wingdings"/>
              <a:buNone/>
              <a:defRPr/>
            </a:pPr>
            <a:r>
              <a:rPr lang="el-GR" sz="2800" b="1" dirty="0" smtClean="0">
                <a:solidFill>
                  <a:schemeClr val="bg2">
                    <a:lumMod val="25000"/>
                  </a:schemeClr>
                </a:solidFill>
                <a:effectLst>
                  <a:outerShdw blurRad="38100" dist="38100" dir="2700000" algn="tl">
                    <a:schemeClr val="bg2">
                      <a:lumMod val="75000"/>
                      <a:alpha val="43000"/>
                    </a:schemeClr>
                  </a:outerShdw>
                </a:effectLst>
                <a:latin typeface="Arial" pitchFamily="34" charset="0"/>
                <a:cs typeface="Arial" pitchFamily="34" charset="0"/>
              </a:rPr>
              <a:t>ΕΠΙΣΚΟΠΗΣΗ ΕΠΙΣΚΕΨΙΜΟΤΗΤΑΣ ΛΟΥΤΡΙΚΩΝ ΜΟΝΑΔΩΝ </a:t>
            </a:r>
            <a:br>
              <a:rPr lang="el-GR" sz="2800" b="1" dirty="0" smtClean="0">
                <a:solidFill>
                  <a:schemeClr val="bg2">
                    <a:lumMod val="25000"/>
                  </a:schemeClr>
                </a:solidFill>
                <a:effectLst>
                  <a:outerShdw blurRad="38100" dist="38100" dir="2700000" algn="tl">
                    <a:schemeClr val="bg2">
                      <a:lumMod val="75000"/>
                      <a:alpha val="43000"/>
                    </a:schemeClr>
                  </a:outerShdw>
                </a:effectLst>
                <a:latin typeface="Arial" pitchFamily="34" charset="0"/>
                <a:cs typeface="Arial" pitchFamily="34" charset="0"/>
              </a:rPr>
            </a:br>
            <a:r>
              <a:rPr lang="el-GR" sz="2800" b="1" dirty="0" smtClean="0">
                <a:solidFill>
                  <a:schemeClr val="bg2">
                    <a:lumMod val="25000"/>
                  </a:schemeClr>
                </a:solidFill>
                <a:effectLst>
                  <a:outerShdw blurRad="38100" dist="38100" dir="2700000" algn="tl">
                    <a:schemeClr val="bg2">
                      <a:lumMod val="75000"/>
                      <a:alpha val="43000"/>
                    </a:schemeClr>
                  </a:outerShdw>
                </a:effectLst>
                <a:latin typeface="Arial" pitchFamily="34" charset="0"/>
                <a:cs typeface="Arial" pitchFamily="34" charset="0"/>
              </a:rPr>
              <a:t>       2005 – 201</a:t>
            </a:r>
            <a:r>
              <a:rPr lang="en-US" sz="2800" b="1" dirty="0" smtClean="0">
                <a:solidFill>
                  <a:schemeClr val="bg2">
                    <a:lumMod val="25000"/>
                  </a:schemeClr>
                </a:solidFill>
                <a:effectLst>
                  <a:outerShdw blurRad="38100" dist="38100" dir="2700000" algn="tl">
                    <a:schemeClr val="bg2">
                      <a:lumMod val="75000"/>
                      <a:alpha val="43000"/>
                    </a:schemeClr>
                  </a:outerShdw>
                </a:effectLst>
                <a:latin typeface="Arial" pitchFamily="34" charset="0"/>
                <a:cs typeface="Arial" pitchFamily="34" charset="0"/>
              </a:rPr>
              <a:t>6</a:t>
            </a:r>
            <a:endParaRPr lang="el-GR" dirty="0">
              <a:latin typeface="Arial" pitchFamily="34" charset="0"/>
              <a:cs typeface="Arial" pitchFamily="34" charset="0"/>
            </a:endParaRPr>
          </a:p>
        </p:txBody>
      </p:sp>
      <p:sp>
        <p:nvSpPr>
          <p:cNvPr id="4" name="3 - Ορθογώνιο"/>
          <p:cNvSpPr/>
          <p:nvPr/>
        </p:nvSpPr>
        <p:spPr>
          <a:xfrm>
            <a:off x="2771775" y="4221163"/>
            <a:ext cx="4572000" cy="1477962"/>
          </a:xfrm>
          <a:prstGeom prst="rect">
            <a:avLst/>
          </a:prstGeom>
        </p:spPr>
        <p:txBody>
          <a:bodyPr>
            <a:spAutoFit/>
          </a:bodyPr>
          <a:lstStyle/>
          <a:p>
            <a:pPr algn="ctr" fontAlgn="auto">
              <a:spcBef>
                <a:spcPct val="50000"/>
              </a:spcBef>
              <a:spcAft>
                <a:spcPts val="0"/>
              </a:spcAft>
              <a:defRPr/>
            </a:pPr>
            <a:r>
              <a:rPr lang="el-GR" b="1" dirty="0">
                <a:solidFill>
                  <a:schemeClr val="bg2">
                    <a:lumMod val="25000"/>
                  </a:schemeClr>
                </a:solidFill>
                <a:latin typeface="Trebuchet MS" pitchFamily="34" charset="0"/>
              </a:rPr>
              <a:t>Εθνικό Κέντρο Κοινωνικών Ερευνών</a:t>
            </a:r>
          </a:p>
          <a:p>
            <a:pPr algn="ctr" fontAlgn="auto">
              <a:spcBef>
                <a:spcPct val="50000"/>
              </a:spcBef>
              <a:spcAft>
                <a:spcPts val="0"/>
              </a:spcAft>
              <a:defRPr/>
            </a:pPr>
            <a:r>
              <a:rPr lang="el-GR" b="1" dirty="0">
                <a:solidFill>
                  <a:schemeClr val="bg2">
                    <a:lumMod val="25000"/>
                  </a:schemeClr>
                </a:solidFill>
                <a:latin typeface="Trebuchet MS" pitchFamily="34" charset="0"/>
              </a:rPr>
              <a:t>Ομάδα Περιβάλλοντος</a:t>
            </a:r>
            <a:endParaRPr lang="en-US" b="1" dirty="0">
              <a:solidFill>
                <a:schemeClr val="bg2">
                  <a:lumMod val="25000"/>
                </a:schemeClr>
              </a:solidFill>
              <a:latin typeface="Trebuchet MS" pitchFamily="34" charset="0"/>
            </a:endParaRPr>
          </a:p>
          <a:p>
            <a:pPr algn="ctr" fontAlgn="auto">
              <a:spcBef>
                <a:spcPct val="50000"/>
              </a:spcBef>
              <a:spcAft>
                <a:spcPts val="0"/>
              </a:spcAft>
              <a:defRPr/>
            </a:pPr>
            <a:r>
              <a:rPr lang="en-US" sz="1200" b="1" dirty="0">
                <a:solidFill>
                  <a:schemeClr val="bg2">
                    <a:lumMod val="25000"/>
                  </a:schemeClr>
                </a:solidFill>
                <a:latin typeface="Trebuchet MS" pitchFamily="34" charset="0"/>
              </a:rPr>
              <a:t>www.ekke.gr/estia</a:t>
            </a:r>
          </a:p>
          <a:p>
            <a:pPr algn="ctr" fontAlgn="auto">
              <a:spcBef>
                <a:spcPct val="50000"/>
              </a:spcBef>
              <a:spcAft>
                <a:spcPts val="0"/>
              </a:spcAft>
              <a:defRPr/>
            </a:pPr>
            <a:endParaRPr lang="el-GR" dirty="0">
              <a:solidFill>
                <a:schemeClr val="bg2">
                  <a:lumMod val="25000"/>
                </a:schemeClr>
              </a:solidFill>
              <a:latin typeface="Trebuchet MS" pitchFamily="34" charset="0"/>
            </a:endParaRPr>
          </a:p>
        </p:txBody>
      </p:sp>
      <p:graphicFrame>
        <p:nvGraphicFramePr>
          <p:cNvPr id="1026" name="Object 2"/>
          <p:cNvGraphicFramePr>
            <a:graphicFrameLocks noChangeAspect="1"/>
          </p:cNvGraphicFramePr>
          <p:nvPr/>
        </p:nvGraphicFramePr>
        <p:xfrm>
          <a:off x="7524750" y="4221163"/>
          <a:ext cx="1250950" cy="1268412"/>
        </p:xfrm>
        <a:graphic>
          <a:graphicData uri="http://schemas.openxmlformats.org/presentationml/2006/ole">
            <p:oleObj spid="_x0000_s1026" name="Εικόνα" r:id="rId4" imgW="781585" imgH="857816" progId="Word.Picture.8">
              <p:embed/>
            </p:oleObj>
          </a:graphicData>
        </a:graphic>
      </p:graphicFrame>
      <p:sp>
        <p:nvSpPr>
          <p:cNvPr id="7" name="6 - TextBox"/>
          <p:cNvSpPr txBox="1"/>
          <p:nvPr/>
        </p:nvSpPr>
        <p:spPr>
          <a:xfrm>
            <a:off x="2947988" y="6165850"/>
            <a:ext cx="4176712" cy="400050"/>
          </a:xfrm>
          <a:prstGeom prst="rect">
            <a:avLst/>
          </a:prstGeom>
          <a:noFill/>
        </p:spPr>
        <p:txBody>
          <a:bodyPr>
            <a:spAutoFit/>
          </a:bodyPr>
          <a:lstStyle/>
          <a:p>
            <a:pPr algn="ctr" fontAlgn="auto">
              <a:spcBef>
                <a:spcPts val="0"/>
              </a:spcBef>
              <a:spcAft>
                <a:spcPts val="0"/>
              </a:spcAft>
              <a:defRPr/>
            </a:pPr>
            <a:r>
              <a:rPr lang="el-GR" sz="2000" b="1" dirty="0" smtClean="0">
                <a:solidFill>
                  <a:schemeClr val="tx2">
                    <a:lumMod val="50000"/>
                  </a:schemeClr>
                </a:solidFill>
                <a:effectLst>
                  <a:outerShdw blurRad="50800" dist="50800" dir="5400000" algn="ctr" rotWithShape="0">
                    <a:schemeClr val="bg2">
                      <a:lumMod val="90000"/>
                    </a:schemeClr>
                  </a:outerShdw>
                </a:effectLst>
                <a:latin typeface="+mn-lt"/>
              </a:rPr>
              <a:t>Ιούνιος 2017</a:t>
            </a:r>
            <a:endParaRPr lang="el-GR" sz="2000" b="1" dirty="0">
              <a:solidFill>
                <a:schemeClr val="tx2">
                  <a:lumMod val="50000"/>
                </a:schemeClr>
              </a:solidFill>
              <a:effectLst>
                <a:outerShdw blurRad="50800" dist="50800" dir="5400000" algn="ctr" rotWithShape="0">
                  <a:schemeClr val="bg2">
                    <a:lumMod val="90000"/>
                  </a:schemeClr>
                </a:outerShdw>
              </a:effectLst>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normAutofit/>
          </a:bodyPr>
          <a:lstStyle/>
          <a:p>
            <a:pPr algn="ctr"/>
            <a:r>
              <a:rPr lang="el-GR" sz="2000" b="1" dirty="0" smtClean="0">
                <a:solidFill>
                  <a:schemeClr val="accent1">
                    <a:lumMod val="50000"/>
                  </a:schemeClr>
                </a:solidFill>
                <a:latin typeface="Arial" pitchFamily="34" charset="0"/>
                <a:cs typeface="Arial" pitchFamily="34" charset="0"/>
              </a:rPr>
              <a:t>Κατανομή (%) εισιτηρίων στις Περιφέρειες με το μεγαλύτερο αριθμό εισιτηρίων (2005-2016) </a:t>
            </a:r>
          </a:p>
        </p:txBody>
      </p:sp>
      <p:graphicFrame>
        <p:nvGraphicFramePr>
          <p:cNvPr id="5" name="10 - Γράφημα"/>
          <p:cNvGraphicFramePr/>
          <p:nvPr/>
        </p:nvGraphicFramePr>
        <p:xfrm>
          <a:off x="0" y="1628800"/>
          <a:ext cx="9144000" cy="3663478"/>
        </p:xfrm>
        <a:graphic>
          <a:graphicData uri="http://schemas.openxmlformats.org/drawingml/2006/chart">
            <c:chart xmlns:c="http://schemas.openxmlformats.org/drawingml/2006/chart" xmlns:r="http://schemas.openxmlformats.org/officeDocument/2006/relationships" r:id="rId2"/>
          </a:graphicData>
        </a:graphic>
      </p:graphicFrame>
      <p:sp>
        <p:nvSpPr>
          <p:cNvPr id="6" name="8 - TextBox"/>
          <p:cNvSpPr txBox="1"/>
          <p:nvPr/>
        </p:nvSpPr>
        <p:spPr>
          <a:xfrm>
            <a:off x="1" y="5517232"/>
            <a:ext cx="9144000" cy="1340768"/>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fontAlgn="base"/>
            <a:r>
              <a:rPr lang="el-GR" sz="1200" dirty="0">
                <a:solidFill>
                  <a:schemeClr val="dk1"/>
                </a:solidFill>
                <a:latin typeface="Arial" pitchFamily="34" charset="0"/>
                <a:ea typeface="+mn-ea"/>
                <a:cs typeface="Arial" pitchFamily="34" charset="0"/>
              </a:rPr>
              <a:t>Η Κεντρική Μακεδονία έχει συνεχή ποσοστιαία αύξηση από το 2005 (24,49%) έως το 2009 (31,1%). Κατά το 2010 υπερβαίνει για πρώτη φορά τη Στερεά Ελλάδα (με 33,04% έναντι 30,38%) με το 2012 να εμφανίζεται τεράστια  διαφορά με πλήρη ανατροπή των έως τότε δεδομένων  (με 50,26% έναντι 14,9%) με το 2016 να εμφανίζεται η μέγιστη διαφορά με </a:t>
            </a:r>
            <a:r>
              <a:rPr lang="el-GR" sz="1200" baseline="0" dirty="0">
                <a:solidFill>
                  <a:schemeClr val="dk1"/>
                </a:solidFill>
                <a:latin typeface="Arial" pitchFamily="34" charset="0"/>
                <a:ea typeface="+mn-ea"/>
                <a:cs typeface="Arial" pitchFamily="34" charset="0"/>
              </a:rPr>
              <a:t> 53</a:t>
            </a:r>
            <a:r>
              <a:rPr lang="el-GR" sz="1200" dirty="0">
                <a:solidFill>
                  <a:schemeClr val="dk1"/>
                </a:solidFill>
                <a:latin typeface="Arial" pitchFamily="34" charset="0"/>
                <a:ea typeface="+mn-ea"/>
                <a:cs typeface="Arial" pitchFamily="34" charset="0"/>
              </a:rPr>
              <a:t>% έναντι</a:t>
            </a:r>
            <a:r>
              <a:rPr lang="el-GR" sz="1200" baseline="0" dirty="0">
                <a:solidFill>
                  <a:schemeClr val="dk1"/>
                </a:solidFill>
                <a:latin typeface="Arial" pitchFamily="34" charset="0"/>
                <a:ea typeface="+mn-ea"/>
                <a:cs typeface="Arial" pitchFamily="34" charset="0"/>
              </a:rPr>
              <a:t> 9,6%.</a:t>
            </a:r>
          </a:p>
          <a:p>
            <a:pPr rtl="0" fontAlgn="base"/>
            <a:r>
              <a:rPr lang="el-GR" sz="1200" baseline="0" dirty="0">
                <a:solidFill>
                  <a:schemeClr val="dk1"/>
                </a:solidFill>
                <a:latin typeface="Arial" pitchFamily="34" charset="0"/>
                <a:ea typeface="+mn-ea"/>
                <a:cs typeface="Arial" pitchFamily="34" charset="0"/>
              </a:rPr>
              <a:t>Εξετάζοντας συνολικά τα έτη  2012-2016, η Κεντρική Μακεδονία σταθεροποιείται ενώ αντίθετα η </a:t>
            </a:r>
            <a:r>
              <a:rPr lang="el-GR" sz="1200" baseline="0" dirty="0" smtClean="0">
                <a:solidFill>
                  <a:schemeClr val="dk1"/>
                </a:solidFill>
                <a:latin typeface="Arial" pitchFamily="34" charset="0"/>
                <a:ea typeface="+mn-ea"/>
                <a:cs typeface="Arial" pitchFamily="34" charset="0"/>
              </a:rPr>
              <a:t>Στερεά </a:t>
            </a:r>
            <a:r>
              <a:rPr lang="el-GR" sz="1200" baseline="0" dirty="0">
                <a:solidFill>
                  <a:schemeClr val="dk1"/>
                </a:solidFill>
                <a:latin typeface="Arial" pitchFamily="34" charset="0"/>
                <a:ea typeface="+mn-ea"/>
                <a:cs typeface="Arial" pitchFamily="34" charset="0"/>
              </a:rPr>
              <a:t>Ελλάδα συνεχίζει την καθοδική πορεία της .</a:t>
            </a:r>
            <a:endParaRPr lang="el-GR" sz="1200" dirty="0">
              <a:latin typeface="Arial" pitchFamily="34" charset="0"/>
              <a:cs typeface="Arial" pitchFamily="34" charset="0"/>
            </a:endParaRPr>
          </a:p>
          <a:p>
            <a:endParaRPr lang="el-GR"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2 - Τίτλος"/>
          <p:cNvSpPr>
            <a:spLocks noGrp="1"/>
          </p:cNvSpPr>
          <p:nvPr>
            <p:ph type="title"/>
          </p:nvPr>
        </p:nvSpPr>
        <p:spPr>
          <a:xfrm>
            <a:off x="609600" y="523845"/>
            <a:ext cx="8153400" cy="400110"/>
          </a:xfrm>
        </p:spPr>
        <p:txBody>
          <a:bodyPr>
            <a:spAutoFit/>
          </a:bodyPr>
          <a:lstStyle/>
          <a:p>
            <a:pPr algn="ctr"/>
            <a:r>
              <a:rPr lang="el-GR" sz="2000" b="1" dirty="0" smtClean="0">
                <a:solidFill>
                  <a:schemeClr val="accent1">
                    <a:lumMod val="50000"/>
                  </a:schemeClr>
                </a:solidFill>
                <a:latin typeface="Arial" pitchFamily="34" charset="0"/>
                <a:cs typeface="Arial" pitchFamily="34" charset="0"/>
              </a:rPr>
              <a:t>Σύνολο εισιτηρίων κατά Φορέα εκμετάλλευσης (2005-2016)</a:t>
            </a:r>
            <a:r>
              <a:rPr lang="el-GR" sz="2000" dirty="0" smtClean="0">
                <a:solidFill>
                  <a:schemeClr val="accent1">
                    <a:lumMod val="50000"/>
                  </a:schemeClr>
                </a:solidFill>
                <a:latin typeface="Arial" pitchFamily="34" charset="0"/>
                <a:cs typeface="Arial" pitchFamily="34" charset="0"/>
              </a:rPr>
              <a:t> </a:t>
            </a:r>
            <a:endParaRPr lang="el-GR" sz="2000" b="1" dirty="0" smtClean="0">
              <a:solidFill>
                <a:schemeClr val="accent1">
                  <a:lumMod val="50000"/>
                </a:schemeClr>
              </a:solidFill>
              <a:latin typeface="Arial" pitchFamily="34" charset="0"/>
              <a:cs typeface="Arial" pitchFamily="34" charset="0"/>
            </a:endParaRPr>
          </a:p>
        </p:txBody>
      </p:sp>
      <p:graphicFrame>
        <p:nvGraphicFramePr>
          <p:cNvPr id="5" name="4 - Πίνακας"/>
          <p:cNvGraphicFramePr>
            <a:graphicFrameLocks noGrp="1"/>
          </p:cNvGraphicFramePr>
          <p:nvPr/>
        </p:nvGraphicFramePr>
        <p:xfrm>
          <a:off x="-2" y="1556789"/>
          <a:ext cx="9144002" cy="5301211"/>
        </p:xfrm>
        <a:graphic>
          <a:graphicData uri="http://schemas.openxmlformats.org/drawingml/2006/table">
            <a:tbl>
              <a:tblPr/>
              <a:tblGrid>
                <a:gridCol w="1349385"/>
                <a:gridCol w="570472"/>
                <a:gridCol w="603384"/>
                <a:gridCol w="603384"/>
                <a:gridCol w="581442"/>
                <a:gridCol w="584183"/>
                <a:gridCol w="592414"/>
                <a:gridCol w="614353"/>
                <a:gridCol w="526589"/>
                <a:gridCol w="526589"/>
                <a:gridCol w="570472"/>
                <a:gridCol w="570472"/>
                <a:gridCol w="702118"/>
                <a:gridCol w="748745"/>
              </a:tblGrid>
              <a:tr h="401606">
                <a:tc>
                  <a:txBody>
                    <a:bodyPr/>
                    <a:lstStyle/>
                    <a:p>
                      <a:pPr algn="l" rtl="0" fontAlgn="ctr"/>
                      <a:r>
                        <a:rPr lang="el-GR" sz="1000" b="1" i="0" u="none" strike="noStrike" dirty="0">
                          <a:solidFill>
                            <a:srgbClr val="000000"/>
                          </a:solidFill>
                          <a:latin typeface="Arial"/>
                        </a:rPr>
                        <a:t>ΦΟΡΕΑΣ ΕΚΜΕΤΑΛΛΕΥΣΗΣ</a:t>
                      </a:r>
                    </a:p>
                  </a:txBody>
                  <a:tcPr marL="0" marR="0" marT="0" marB="0" anchor="ctr">
                    <a:lnL>
                      <a:noFill/>
                    </a:lnL>
                    <a:lnR>
                      <a:noFill/>
                    </a:lnR>
                    <a:lnT>
                      <a:noFill/>
                    </a:lnT>
                    <a:lnB w="6350" cap="flat" cmpd="sng" algn="ctr">
                      <a:solidFill>
                        <a:srgbClr val="AAA578"/>
                      </a:solidFill>
                      <a:prstDash val="solid"/>
                      <a:round/>
                      <a:headEnd type="none" w="med" len="med"/>
                      <a:tailEnd type="none" w="med" len="med"/>
                    </a:lnB>
                    <a:solidFill>
                      <a:schemeClr val="bg1">
                        <a:lumMod val="95000"/>
                      </a:schemeClr>
                    </a:solidFill>
                  </a:tcPr>
                </a:tc>
                <a:tc gridSpan="11">
                  <a:txBody>
                    <a:bodyPr/>
                    <a:lstStyle/>
                    <a:p>
                      <a:pPr algn="ctr" rtl="0" fontAlgn="ctr"/>
                      <a:r>
                        <a:rPr lang="el-GR" sz="1000" b="1" i="0" u="none" strike="noStrike" dirty="0">
                          <a:solidFill>
                            <a:srgbClr val="000000"/>
                          </a:solidFill>
                          <a:latin typeface="Arial"/>
                        </a:rPr>
                        <a:t>ΕΙΣΙΤΗΡΙΑ ΑΝΑ ΕΤΟΣ</a:t>
                      </a:r>
                    </a:p>
                  </a:txBody>
                  <a:tcPr marL="0" marR="0" marT="0" marB="0" anchor="ctr">
                    <a:lnL>
                      <a:noFill/>
                    </a:lnL>
                    <a:lnR>
                      <a:noFill/>
                    </a:lnR>
                    <a:lnT>
                      <a:noFill/>
                    </a:lnT>
                    <a:lnB w="6350" cap="flat" cmpd="sng" algn="ctr">
                      <a:solidFill>
                        <a:srgbClr val="AAA578"/>
                      </a:solidFill>
                      <a:prstDash val="solid"/>
                      <a:round/>
                      <a:headEnd type="none" w="med" len="med"/>
                      <a:tailEnd type="none" w="med" len="med"/>
                    </a:lnB>
                    <a:solidFill>
                      <a:schemeClr val="bg1">
                        <a:lumMod val="95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rtl="0" fontAlgn="ctr"/>
                      <a:endParaRPr lang="el-GR" sz="1000" b="1" i="0" u="none" strike="noStrike" dirty="0">
                        <a:solidFill>
                          <a:srgbClr val="000000"/>
                        </a:solidFill>
                        <a:latin typeface="Arial"/>
                      </a:endParaRPr>
                    </a:p>
                  </a:txBody>
                  <a:tcPr marL="0" marR="0" marT="0" marB="0" anchor="ctr">
                    <a:lnL>
                      <a:noFill/>
                    </a:lnL>
                    <a:lnR>
                      <a:noFill/>
                    </a:lnR>
                    <a:lnT>
                      <a:noFill/>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l" fontAlgn="b"/>
                      <a:endParaRPr lang="el-GR" sz="1000" b="1" i="0" u="none" strike="noStrike" dirty="0">
                        <a:solidFill>
                          <a:srgbClr val="000000"/>
                        </a:solidFill>
                        <a:latin typeface="Arial"/>
                      </a:endParaRPr>
                    </a:p>
                  </a:txBody>
                  <a:tcPr marL="0" marR="0" marT="0" marB="0" anchor="b">
                    <a:lnL>
                      <a:noFill/>
                    </a:lnL>
                    <a:lnR>
                      <a:noFill/>
                    </a:lnR>
                    <a:lnT>
                      <a:noFill/>
                    </a:lnT>
                    <a:lnB w="6350" cap="flat" cmpd="sng" algn="ctr">
                      <a:solidFill>
                        <a:srgbClr val="AAA578"/>
                      </a:solidFill>
                      <a:prstDash val="solid"/>
                      <a:round/>
                      <a:headEnd type="none" w="med" len="med"/>
                      <a:tailEnd type="none" w="med" len="med"/>
                    </a:lnB>
                    <a:solidFill>
                      <a:schemeClr val="bg1">
                        <a:lumMod val="95000"/>
                      </a:schemeClr>
                    </a:solidFill>
                  </a:tcPr>
                </a:tc>
              </a:tr>
              <a:tr h="229490">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2005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2006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2007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2013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2014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ΣΥΝΟΛΟ</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424556">
                <a:tc>
                  <a:txBody>
                    <a:bodyPr/>
                    <a:lstStyle/>
                    <a:p>
                      <a:pPr algn="l" rtl="0" fontAlgn="ctr"/>
                      <a:r>
                        <a:rPr lang="el-GR" sz="1000" b="1" i="0" u="none" strike="noStrike" dirty="0">
                          <a:solidFill>
                            <a:srgbClr val="000000"/>
                          </a:solidFill>
                          <a:latin typeface="Arial"/>
                        </a:rPr>
                        <a:t>ΔΗΜΟΤΙΚΗ ΔΙΑΧΕΊΡΙΣΗ</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905.305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962.242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1.109.625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1.100.059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1.162.550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1.092.336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920.931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595.201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608.741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612.673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604.653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674.056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10.348.372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490">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45,74%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46,66%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49,11%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48,28%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50,04%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53,12%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58,06%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67,98%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69,16%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70,63%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70,36%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72,65%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54,59%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490">
                <a:tc>
                  <a:txBody>
                    <a:bodyPr/>
                    <a:lstStyle/>
                    <a:p>
                      <a:pPr algn="l" rtl="0" fontAlgn="ctr"/>
                      <a:r>
                        <a:rPr lang="el-GR" sz="1000" b="1" i="0" u="none" strike="noStrike" dirty="0">
                          <a:solidFill>
                            <a:srgbClr val="000000"/>
                          </a:solidFill>
                          <a:latin typeface="Arial"/>
                        </a:rPr>
                        <a:t>ΕΤΑΔ</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334.172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318.788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279.043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285.139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264.629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192.620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136.530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61.995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68.548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65.246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62.263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67.743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2.136.716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490">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16,88%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15,46%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12,35%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12,51%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11,39%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8,61%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7,79%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7,52%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7,24%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11,27%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608148">
                <a:tc>
                  <a:txBody>
                    <a:bodyPr/>
                    <a:lstStyle/>
                    <a:p>
                      <a:pPr algn="l" rtl="0" fontAlgn="ctr"/>
                      <a:r>
                        <a:rPr lang="el-GR" sz="1000" b="1" i="0" u="none" strike="noStrike" dirty="0">
                          <a:solidFill>
                            <a:srgbClr val="000000"/>
                          </a:solidFill>
                          <a:latin typeface="Arial"/>
                        </a:rPr>
                        <a:t>ΙΔΙΩΤΙΚΕΣ ΕΠΙΧΕΙΡΗΣΕΙΣ (ΠΛΗΝ ΑΙΔΗΨΟΥ)</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378.633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380.383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392.617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430.019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443.351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382.904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277.822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159.237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154.162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149.445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161.693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155.897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3.466.163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490">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19,13%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18,44%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17,37%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18,87%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18,62%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17,52%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17,51%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17,23%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18,81%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16,80%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18,29%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654045">
                <a:tc>
                  <a:txBody>
                    <a:bodyPr/>
                    <a:lstStyle/>
                    <a:p>
                      <a:pPr algn="l" rtl="0" fontAlgn="ctr"/>
                      <a:r>
                        <a:rPr lang="el-GR" sz="1000" b="1" i="0" u="none" strike="noStrike" dirty="0">
                          <a:solidFill>
                            <a:srgbClr val="000000"/>
                          </a:solidFill>
                          <a:latin typeface="Arial"/>
                        </a:rPr>
                        <a:t>ΙΔΙΩΤΙΚΕΣ ΕΠΙΧΕΙΡΗΣΕΙΣ ΑΙΔΗΨΟΥ ΜΕ ΠΗΓΗ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86.716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90.256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111.152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134.200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126.025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97.354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67.405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17.477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13.343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12.107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10.463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11.023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777.521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490">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5,89%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1,52%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1,40%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1,22%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837635">
                <a:tc>
                  <a:txBody>
                    <a:bodyPr/>
                    <a:lstStyle/>
                    <a:p>
                      <a:pPr algn="l" rtl="0" fontAlgn="ctr"/>
                      <a:r>
                        <a:rPr lang="el-GR" sz="1000" b="1" i="0" u="none" strike="noStrike" dirty="0">
                          <a:solidFill>
                            <a:srgbClr val="000000"/>
                          </a:solidFill>
                          <a:latin typeface="Arial"/>
                        </a:rPr>
                        <a:t>ΙΔΙΩΤΙΚΕΣ ΕΠΙΧΕΙΡΗΣΕΙΣ ΑΙΔΗΨΟΥ ΜΕ ΠΑΡΟΧΗ ΝΕΡΟΥ ΑΠΟ ΤΟΝ ΕΟΤ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274.342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310.588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367.233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329.221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326.719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290.992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183.408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41.687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35.394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27.969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20.379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19.072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2.227.004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18015">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13,86%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15,06%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16,25%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14,45%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14,06%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14,15%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11,56%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4,02%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3,22%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11,75%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550776">
                <a:tc>
                  <a:txBody>
                    <a:bodyPr/>
                    <a:lstStyle/>
                    <a:p>
                      <a:pPr algn="l" rtl="0" fontAlgn="ctr"/>
                      <a:r>
                        <a:rPr lang="el-GR" sz="1000" b="1" i="0" u="none" strike="noStrike" dirty="0">
                          <a:solidFill>
                            <a:srgbClr val="000000"/>
                          </a:solidFill>
                          <a:latin typeface="Arial"/>
                        </a:rPr>
                        <a:t>ΣΥΝΟΛΟ  ΕΙΣΙΤΗΡΙΩΝ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1.979.168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2.062.257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2.259.670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2.278.638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2.323.274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2.056.206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1.586.096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875.597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880.188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867.440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859.451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927.791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18.955.776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490">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normAutofit/>
          </a:bodyPr>
          <a:lstStyle/>
          <a:p>
            <a:pPr algn="ctr"/>
            <a:r>
              <a:rPr lang="el-GR" sz="2000" b="1" dirty="0" smtClean="0">
                <a:solidFill>
                  <a:schemeClr val="accent1">
                    <a:lumMod val="50000"/>
                  </a:schemeClr>
                </a:solidFill>
                <a:latin typeface="Arial" pitchFamily="34" charset="0"/>
                <a:cs typeface="Arial" pitchFamily="34" charset="0"/>
              </a:rPr>
              <a:t>Κατανομή εισιτηρίων κατά Φορέα εκμετάλλευσης (2005-2016</a:t>
            </a:r>
            <a:r>
              <a:rPr lang="el-GR" sz="2000" b="1" dirty="0" smtClean="0">
                <a:latin typeface="Arial" pitchFamily="34" charset="0"/>
                <a:cs typeface="Arial" pitchFamily="34" charset="0"/>
              </a:rPr>
              <a:t>)</a:t>
            </a:r>
            <a:r>
              <a:rPr lang="el-GR" sz="2000" dirty="0" smtClean="0">
                <a:latin typeface="Arial" pitchFamily="34" charset="0"/>
                <a:cs typeface="Arial" pitchFamily="34" charset="0"/>
              </a:rPr>
              <a:t> </a:t>
            </a:r>
            <a:endParaRPr lang="el-GR" sz="2000" b="1" dirty="0" smtClean="0">
              <a:latin typeface="Arial" pitchFamily="34" charset="0"/>
              <a:cs typeface="Arial" pitchFamily="34" charset="0"/>
            </a:endParaRPr>
          </a:p>
        </p:txBody>
      </p:sp>
      <p:graphicFrame>
        <p:nvGraphicFramePr>
          <p:cNvPr id="5" name="1 - Γράφημα"/>
          <p:cNvGraphicFramePr/>
          <p:nvPr/>
        </p:nvGraphicFramePr>
        <p:xfrm>
          <a:off x="0" y="1628800"/>
          <a:ext cx="9144000" cy="52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normAutofit fontScale="90000"/>
          </a:bodyPr>
          <a:lstStyle/>
          <a:p>
            <a:pPr algn="ctr"/>
            <a:r>
              <a:rPr lang="el-GR" dirty="0" smtClean="0">
                <a:latin typeface="Arial" pitchFamily="34" charset="0"/>
                <a:cs typeface="Arial" pitchFamily="34" charset="0"/>
              </a:rPr>
              <a:t/>
            </a:r>
            <a:br>
              <a:rPr lang="el-GR" dirty="0" smtClean="0">
                <a:latin typeface="Arial" pitchFamily="34" charset="0"/>
                <a:cs typeface="Arial" pitchFamily="34" charset="0"/>
              </a:rPr>
            </a:br>
            <a:endParaRPr lang="el-GR" dirty="0" smtClean="0"/>
          </a:p>
        </p:txBody>
      </p:sp>
      <p:sp>
        <p:nvSpPr>
          <p:cNvPr id="6" name="5 - Ορθογώνιο"/>
          <p:cNvSpPr/>
          <p:nvPr/>
        </p:nvSpPr>
        <p:spPr>
          <a:xfrm>
            <a:off x="611560" y="548680"/>
            <a:ext cx="8028384" cy="400110"/>
          </a:xfrm>
          <a:prstGeom prst="rect">
            <a:avLst/>
          </a:prstGeom>
        </p:spPr>
        <p:txBody>
          <a:bodyPr wrap="square">
            <a:spAutoFit/>
          </a:bodyPr>
          <a:lstStyle/>
          <a:p>
            <a:r>
              <a:rPr lang="el-GR" sz="2000" b="1" dirty="0" smtClean="0">
                <a:solidFill>
                  <a:schemeClr val="accent1">
                    <a:lumMod val="50000"/>
                  </a:schemeClr>
                </a:solidFill>
                <a:cs typeface="Arial" pitchFamily="34" charset="0"/>
              </a:rPr>
              <a:t>Κατανομή Εισιτηρίων κατά Φορέα Εκμετάλλευσης (2005 – 2016)</a:t>
            </a:r>
            <a:endParaRPr lang="el-GR" sz="2000" dirty="0">
              <a:solidFill>
                <a:schemeClr val="accent1">
                  <a:lumMod val="50000"/>
                </a:schemeClr>
              </a:solidFill>
              <a:cs typeface="Arial" pitchFamily="34" charset="0"/>
            </a:endParaRPr>
          </a:p>
        </p:txBody>
      </p:sp>
      <p:sp>
        <p:nvSpPr>
          <p:cNvPr id="5" name="3 - TextBox"/>
          <p:cNvSpPr txBox="1"/>
          <p:nvPr/>
        </p:nvSpPr>
        <p:spPr>
          <a:xfrm>
            <a:off x="0" y="1484784"/>
            <a:ext cx="9144000" cy="5373216"/>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fontAlgn="base"/>
            <a:r>
              <a:rPr lang="el-GR" sz="1100" dirty="0">
                <a:solidFill>
                  <a:schemeClr val="dk1"/>
                </a:solidFill>
                <a:latin typeface="Arial" pitchFamily="34" charset="0"/>
                <a:ea typeface="+mn-ea"/>
                <a:cs typeface="Arial" pitchFamily="34" charset="0"/>
              </a:rPr>
              <a:t>- Εισιτήρια Μονάδων ΕΤΑΔ: Μείωση 79,73</a:t>
            </a:r>
            <a:r>
              <a:rPr lang="el-GR" sz="1100" baseline="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 μεταξύ 2005 και 2016</a:t>
            </a:r>
            <a:endParaRPr lang="el-GR" sz="1100" dirty="0">
              <a:latin typeface="Arial" pitchFamily="34" charset="0"/>
              <a:cs typeface="Arial" pitchFamily="34" charset="0"/>
            </a:endParaRPr>
          </a:p>
          <a:p>
            <a:pPr rtl="0" fontAlgn="base"/>
            <a:endParaRPr lang="el-GR" sz="1100" dirty="0">
              <a:solidFill>
                <a:schemeClr val="dk1"/>
              </a:solidFill>
              <a:latin typeface="Arial" pitchFamily="34" charset="0"/>
              <a:ea typeface="+mn-ea"/>
              <a:cs typeface="Arial" pitchFamily="34" charset="0"/>
            </a:endParaRPr>
          </a:p>
          <a:p>
            <a:pPr rtl="0" fontAlgn="base"/>
            <a:r>
              <a:rPr lang="el-GR" sz="1100" dirty="0">
                <a:solidFill>
                  <a:schemeClr val="dk1"/>
                </a:solidFill>
                <a:latin typeface="Arial" pitchFamily="34" charset="0"/>
                <a:ea typeface="+mn-ea"/>
                <a:cs typeface="Arial" pitchFamily="34" charset="0"/>
              </a:rPr>
              <a:t>- Εισιτήρια Ιδιωτικών Επιχειρήσεων (πλην Αιδηψού): Μείωση 58,83</a:t>
            </a:r>
            <a:r>
              <a:rPr lang="el-GR" sz="1100" baseline="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  μεταξύ 2005 και 2016</a:t>
            </a:r>
            <a:endParaRPr lang="el-GR" dirty="0">
              <a:latin typeface="Arial" pitchFamily="34" charset="0"/>
              <a:cs typeface="Arial" pitchFamily="34" charset="0"/>
            </a:endParaRPr>
          </a:p>
          <a:p>
            <a:pPr rtl="0" fontAlgn="base"/>
            <a:endParaRPr lang="el-GR" sz="1100" dirty="0">
              <a:solidFill>
                <a:schemeClr val="dk1"/>
              </a:solidFill>
              <a:latin typeface="Arial" pitchFamily="34" charset="0"/>
              <a:ea typeface="+mn-ea"/>
              <a:cs typeface="Arial" pitchFamily="34" charset="0"/>
            </a:endParaRPr>
          </a:p>
          <a:p>
            <a:pPr rtl="0" fontAlgn="base"/>
            <a:r>
              <a:rPr lang="el-GR" sz="1100" dirty="0">
                <a:solidFill>
                  <a:schemeClr val="dk1"/>
                </a:solidFill>
                <a:latin typeface="Arial" pitchFamily="34" charset="0"/>
                <a:ea typeface="+mn-ea"/>
                <a:cs typeface="Arial" pitchFamily="34" charset="0"/>
              </a:rPr>
              <a:t>- Εισιτήρια Ιδιωτικών Επιχειρήσεων  Αιδηψού: Μείωση  91,67</a:t>
            </a:r>
            <a:r>
              <a:rPr lang="el-GR" sz="1100" baseline="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  μεταξύ  2005 και 2016</a:t>
            </a:r>
            <a:endParaRPr lang="el-GR" dirty="0">
              <a:latin typeface="Arial" pitchFamily="34" charset="0"/>
              <a:cs typeface="Arial" pitchFamily="34" charset="0"/>
            </a:endParaRPr>
          </a:p>
          <a:p>
            <a:pPr rtl="0" fontAlgn="base"/>
            <a:endParaRPr lang="el-GR" sz="1100" dirty="0">
              <a:solidFill>
                <a:schemeClr val="dk1"/>
              </a:solidFill>
              <a:latin typeface="Arial" pitchFamily="34" charset="0"/>
              <a:ea typeface="+mn-ea"/>
              <a:cs typeface="Arial" pitchFamily="34" charset="0"/>
            </a:endParaRPr>
          </a:p>
          <a:p>
            <a:pPr rtl="0" fontAlgn="base"/>
            <a:r>
              <a:rPr lang="el-GR" sz="1100" dirty="0">
                <a:solidFill>
                  <a:schemeClr val="dk1"/>
                </a:solidFill>
                <a:latin typeface="Arial" pitchFamily="34" charset="0"/>
                <a:ea typeface="+mn-ea"/>
                <a:cs typeface="Arial" pitchFamily="34" charset="0"/>
              </a:rPr>
              <a:t>-</a:t>
            </a:r>
            <a:r>
              <a:rPr lang="el-GR" sz="1100" baseline="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Εισιτήρια </a:t>
            </a:r>
            <a:r>
              <a:rPr lang="el-GR" dirty="0" smtClean="0">
                <a:latin typeface="Arial" pitchFamily="34" charset="0"/>
                <a:cs typeface="Arial" pitchFamily="34" charset="0"/>
              </a:rPr>
              <a:t>Επιχειρήσεων</a:t>
            </a:r>
            <a:r>
              <a:rPr lang="el-GR" sz="1100" dirty="0" smtClean="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Δημοτικής</a:t>
            </a:r>
            <a:r>
              <a:rPr lang="el-GR" sz="1100" baseline="0" dirty="0">
                <a:solidFill>
                  <a:schemeClr val="dk1"/>
                </a:solidFill>
                <a:latin typeface="Arial" pitchFamily="34" charset="0"/>
                <a:ea typeface="+mn-ea"/>
                <a:cs typeface="Arial" pitchFamily="34" charset="0"/>
              </a:rPr>
              <a:t> διαχείρισης</a:t>
            </a:r>
            <a:r>
              <a:rPr lang="el-GR" sz="1100" dirty="0">
                <a:solidFill>
                  <a:schemeClr val="dk1"/>
                </a:solidFill>
                <a:latin typeface="Arial" pitchFamily="34" charset="0"/>
                <a:ea typeface="+mn-ea"/>
                <a:cs typeface="Arial" pitchFamily="34" charset="0"/>
              </a:rPr>
              <a:t>: Μείωση 25,55</a:t>
            </a:r>
            <a:r>
              <a:rPr lang="el-GR" sz="1100" baseline="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 μεταξύ 2005 και 2016</a:t>
            </a:r>
            <a:endParaRPr lang="el-GR" dirty="0">
              <a:latin typeface="Arial" pitchFamily="34" charset="0"/>
              <a:cs typeface="Arial" pitchFamily="34" charset="0"/>
            </a:endParaRPr>
          </a:p>
          <a:p>
            <a:pPr rtl="0" fontAlgn="base"/>
            <a:r>
              <a:rPr lang="el-GR" sz="1100" dirty="0">
                <a:solidFill>
                  <a:schemeClr val="dk1"/>
                </a:solidFill>
                <a:latin typeface="Arial" pitchFamily="34" charset="0"/>
                <a:ea typeface="+mn-ea"/>
                <a:cs typeface="Arial" pitchFamily="34" charset="0"/>
              </a:rPr>
              <a:t>     </a:t>
            </a:r>
            <a:endParaRPr lang="el-GR" dirty="0">
              <a:latin typeface="Arial" pitchFamily="34" charset="0"/>
              <a:cs typeface="Arial" pitchFamily="34" charset="0"/>
            </a:endParaRPr>
          </a:p>
          <a:p>
            <a:pPr rtl="0" fontAlgn="base"/>
            <a:endParaRPr lang="el-GR" sz="1100" dirty="0">
              <a:solidFill>
                <a:schemeClr val="dk1"/>
              </a:solidFill>
              <a:latin typeface="Arial" pitchFamily="34" charset="0"/>
              <a:ea typeface="+mn-ea"/>
              <a:cs typeface="Arial" pitchFamily="34" charset="0"/>
            </a:endParaRPr>
          </a:p>
          <a:p>
            <a:pPr rtl="0" fontAlgn="base"/>
            <a:endParaRPr lang="el-GR" sz="1100" dirty="0">
              <a:solidFill>
                <a:schemeClr val="dk1"/>
              </a:solidFill>
              <a:latin typeface="Arial" pitchFamily="34" charset="0"/>
              <a:ea typeface="+mn-ea"/>
              <a:cs typeface="Arial" pitchFamily="34" charset="0"/>
            </a:endParaRPr>
          </a:p>
          <a:p>
            <a:pPr rtl="0" fontAlgn="base"/>
            <a:r>
              <a:rPr lang="el-GR" sz="1100" dirty="0">
                <a:solidFill>
                  <a:schemeClr val="dk1"/>
                </a:solidFill>
                <a:latin typeface="Arial" pitchFamily="34" charset="0"/>
                <a:ea typeface="+mn-ea"/>
                <a:cs typeface="Arial" pitchFamily="34" charset="0"/>
              </a:rPr>
              <a:t>Σχετικό Μερίδιο των </a:t>
            </a:r>
            <a:r>
              <a:rPr lang="el-GR" dirty="0" err="1" smtClean="0">
                <a:latin typeface="Arial" pitchFamily="34" charset="0"/>
                <a:cs typeface="Arial" pitchFamily="34" charset="0"/>
              </a:rPr>
              <a:t>Επιχ</a:t>
            </a:r>
            <a:r>
              <a:rPr lang="el-GR" dirty="0" smtClean="0">
                <a:latin typeface="Arial" pitchFamily="34" charset="0"/>
                <a:cs typeface="Arial" pitchFamily="34" charset="0"/>
              </a:rPr>
              <a:t>. </a:t>
            </a:r>
            <a:r>
              <a:rPr lang="el-GR" sz="1100" dirty="0" smtClean="0">
                <a:solidFill>
                  <a:schemeClr val="dk1"/>
                </a:solidFill>
                <a:latin typeface="Arial" pitchFamily="34" charset="0"/>
                <a:ea typeface="+mn-ea"/>
                <a:cs typeface="Arial" pitchFamily="34" charset="0"/>
              </a:rPr>
              <a:t>Δημοτικής</a:t>
            </a:r>
            <a:r>
              <a:rPr lang="el-GR" sz="1100" baseline="0" dirty="0" smtClean="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διαχείρισης επί του Συνόλου:  2005         → 45,74 %</a:t>
            </a:r>
            <a:endParaRPr lang="el-GR" dirty="0">
              <a:latin typeface="Arial" pitchFamily="34" charset="0"/>
              <a:cs typeface="Arial" pitchFamily="34" charset="0"/>
            </a:endParaRPr>
          </a:p>
          <a:p>
            <a:pPr rtl="0" fontAlgn="base"/>
            <a:r>
              <a:rPr lang="el-GR" sz="1100" dirty="0">
                <a:solidFill>
                  <a:schemeClr val="dk1"/>
                </a:solidFill>
                <a:latin typeface="Arial" pitchFamily="34" charset="0"/>
                <a:ea typeface="+mn-ea"/>
                <a:cs typeface="Arial" pitchFamily="34" charset="0"/>
              </a:rPr>
              <a:t>			                      </a:t>
            </a:r>
            <a:endParaRPr lang="el-GR" dirty="0">
              <a:latin typeface="Arial" pitchFamily="34" charset="0"/>
              <a:cs typeface="Arial" pitchFamily="34" charset="0"/>
            </a:endParaRPr>
          </a:p>
          <a:p>
            <a:pPr rtl="0" fontAlgn="base"/>
            <a:r>
              <a:rPr lang="el-GR" sz="1100" dirty="0">
                <a:solidFill>
                  <a:schemeClr val="dk1"/>
                </a:solidFill>
                <a:latin typeface="Arial" pitchFamily="34" charset="0"/>
                <a:ea typeface="+mn-ea"/>
                <a:cs typeface="Arial" pitchFamily="34" charset="0"/>
              </a:rPr>
              <a:t>                                                                                                </a:t>
            </a:r>
            <a:r>
              <a:rPr lang="el-GR" sz="1100" baseline="0" dirty="0">
                <a:solidFill>
                  <a:schemeClr val="dk1"/>
                </a:solidFill>
                <a:latin typeface="Arial" pitchFamily="34" charset="0"/>
                <a:ea typeface="+mn-ea"/>
                <a:cs typeface="Arial" pitchFamily="34" charset="0"/>
              </a:rPr>
              <a:t>       </a:t>
            </a:r>
            <a:r>
              <a:rPr lang="el-GR" sz="1100" baseline="0" dirty="0" smtClean="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2009        → </a:t>
            </a:r>
            <a:r>
              <a:rPr lang="el-GR" sz="1100" dirty="0">
                <a:solidFill>
                  <a:schemeClr val="dk1"/>
                </a:solidFill>
                <a:latin typeface="Arial" pitchFamily="34" charset="0"/>
                <a:ea typeface="+mn-ea"/>
                <a:cs typeface="Arial" pitchFamily="34" charset="0"/>
              </a:rPr>
              <a:t>50,04 %</a:t>
            </a:r>
            <a:endParaRPr lang="el-GR" dirty="0">
              <a:latin typeface="Arial" pitchFamily="34" charset="0"/>
              <a:cs typeface="Arial" pitchFamily="34" charset="0"/>
            </a:endParaRPr>
          </a:p>
          <a:p>
            <a:pPr rtl="0" fontAlgn="base"/>
            <a:r>
              <a:rPr lang="el-GR" sz="1100" dirty="0">
                <a:solidFill>
                  <a:schemeClr val="dk1"/>
                </a:solidFill>
                <a:latin typeface="Arial" pitchFamily="34" charset="0"/>
                <a:ea typeface="+mn-ea"/>
                <a:cs typeface="Arial" pitchFamily="34" charset="0"/>
              </a:rPr>
              <a:t>                                              		                     </a:t>
            </a:r>
            <a:endParaRPr lang="el-GR" dirty="0">
              <a:latin typeface="Arial" pitchFamily="34" charset="0"/>
              <a:cs typeface="Arial" pitchFamily="34" charset="0"/>
            </a:endParaRPr>
          </a:p>
          <a:p>
            <a:pPr rtl="0" fontAlgn="base"/>
            <a:r>
              <a:rPr lang="el-GR" sz="1100" dirty="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2012        </a:t>
            </a:r>
            <a:r>
              <a:rPr lang="el-GR" sz="1100" dirty="0" smtClean="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67,98 %</a:t>
            </a:r>
            <a:endParaRPr lang="el-GR" dirty="0">
              <a:latin typeface="Arial" pitchFamily="34" charset="0"/>
              <a:cs typeface="Arial" pitchFamily="34" charset="0"/>
            </a:endParaRPr>
          </a:p>
          <a:p>
            <a:pPr rtl="0" fontAlgn="base"/>
            <a:endParaRPr lang="el-GR" sz="1100" dirty="0">
              <a:solidFill>
                <a:schemeClr val="dk1"/>
              </a:solidFill>
              <a:latin typeface="Arial" pitchFamily="34" charset="0"/>
              <a:ea typeface="+mn-ea"/>
              <a:cs typeface="Arial" pitchFamily="34" charset="0"/>
            </a:endParaRPr>
          </a:p>
          <a:p>
            <a:pPr rtl="0" fontAlgn="base"/>
            <a:r>
              <a:rPr lang="el-GR" sz="1100" dirty="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        2013        → </a:t>
            </a:r>
            <a:r>
              <a:rPr lang="el-GR" sz="1100" dirty="0">
                <a:solidFill>
                  <a:schemeClr val="dk1"/>
                </a:solidFill>
                <a:latin typeface="Arial" pitchFamily="34" charset="0"/>
                <a:ea typeface="+mn-ea"/>
                <a:cs typeface="Arial" pitchFamily="34" charset="0"/>
              </a:rPr>
              <a:t>69,16 %</a:t>
            </a:r>
            <a:endParaRPr lang="el-GR" dirty="0">
              <a:latin typeface="Arial" pitchFamily="34" charset="0"/>
              <a:cs typeface="Arial" pitchFamily="34" charset="0"/>
            </a:endParaRPr>
          </a:p>
          <a:p>
            <a:pPr rtl="0" fontAlgn="base"/>
            <a:endParaRPr lang="el-GR" sz="1100" dirty="0">
              <a:solidFill>
                <a:schemeClr val="dk1"/>
              </a:solidFill>
              <a:latin typeface="Arial" pitchFamily="34" charset="0"/>
              <a:ea typeface="+mn-ea"/>
              <a:cs typeface="Arial" pitchFamily="34" charset="0"/>
            </a:endParaRPr>
          </a:p>
          <a:p>
            <a:pPr rtl="0" fontAlgn="base"/>
            <a:r>
              <a:rPr lang="el-GR" sz="1100" dirty="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2014         → 70,63 %</a:t>
            </a:r>
          </a:p>
          <a:p>
            <a:pPr rtl="0" fontAlgn="base"/>
            <a:endParaRPr lang="el-GR" sz="1100" dirty="0">
              <a:solidFill>
                <a:schemeClr val="dk1"/>
              </a:solidFill>
              <a:latin typeface="Arial" pitchFamily="34" charset="0"/>
              <a:ea typeface="+mn-ea"/>
              <a:cs typeface="Arial" pitchFamily="34" charset="0"/>
            </a:endParaRPr>
          </a:p>
          <a:p>
            <a:pPr rtl="0" fontAlgn="base"/>
            <a:r>
              <a:rPr lang="el-GR" sz="1100" dirty="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2015        </a:t>
            </a:r>
            <a:r>
              <a:rPr lang="el-GR" sz="1100" dirty="0" smtClean="0">
                <a:solidFill>
                  <a:schemeClr val="dk1"/>
                </a:solidFill>
                <a:latin typeface="Arial" pitchFamily="34" charset="0"/>
                <a:ea typeface="+mn-ea"/>
                <a:cs typeface="Arial" pitchFamily="34" charset="0"/>
              </a:rPr>
              <a:t> → </a:t>
            </a:r>
            <a:r>
              <a:rPr lang="el-GR" sz="1100" dirty="0">
                <a:solidFill>
                  <a:schemeClr val="dk1"/>
                </a:solidFill>
                <a:latin typeface="Arial" pitchFamily="34" charset="0"/>
                <a:ea typeface="+mn-ea"/>
                <a:cs typeface="Arial" pitchFamily="34" charset="0"/>
              </a:rPr>
              <a:t>70,36 %</a:t>
            </a:r>
            <a:endParaRPr lang="en-US" sz="1100" dirty="0">
              <a:solidFill>
                <a:schemeClr val="dk1"/>
              </a:solidFill>
              <a:latin typeface="Arial" pitchFamily="34" charset="0"/>
              <a:ea typeface="+mn-ea"/>
              <a:cs typeface="Arial" pitchFamily="34" charset="0"/>
            </a:endParaRPr>
          </a:p>
          <a:p>
            <a:pPr marL="0" marR="0" indent="0" defTabSz="914400" rtl="0" eaLnBrk="1" fontAlgn="auto" latinLnBrk="0" hangingPunct="1">
              <a:lnSpc>
                <a:spcPct val="100000"/>
              </a:lnSpc>
              <a:spcBef>
                <a:spcPts val="0"/>
              </a:spcBef>
              <a:spcAft>
                <a:spcPts val="0"/>
              </a:spcAft>
              <a:buClrTx/>
              <a:buSzTx/>
              <a:buFontTx/>
              <a:buNone/>
              <a:tabLst/>
              <a:defRPr/>
            </a:pPr>
            <a:r>
              <a:rPr lang="el-GR" sz="1100" b="0" i="0" dirty="0">
                <a:solidFill>
                  <a:schemeClr val="dk1"/>
                </a:solidFill>
                <a:latin typeface="Arial" pitchFamily="34" charset="0"/>
                <a:ea typeface="+mn-ea"/>
                <a:cs typeface="Arial" pitchFamily="34" charset="0"/>
              </a:rPr>
              <a:t>                                                                                                     </a:t>
            </a:r>
            <a:r>
              <a:rPr lang="el-GR" sz="1100" b="0" i="0" baseline="0" dirty="0">
                <a:solidFill>
                  <a:schemeClr val="dk1"/>
                </a:solidFill>
                <a:latin typeface="Arial" pitchFamily="34" charset="0"/>
                <a:ea typeface="+mn-ea"/>
                <a:cs typeface="Arial" pitchFamily="34" charset="0"/>
              </a:rPr>
              <a:t> </a:t>
            </a:r>
            <a:r>
              <a:rPr lang="el-GR" sz="1100" b="0" i="0" baseline="0" dirty="0" smtClean="0">
                <a:solidFill>
                  <a:schemeClr val="dk1"/>
                </a:solidFill>
                <a:latin typeface="Arial" pitchFamily="34" charset="0"/>
                <a:ea typeface="+mn-ea"/>
                <a:cs typeface="Arial" pitchFamily="34" charset="0"/>
              </a:rPr>
              <a:t>       </a:t>
            </a:r>
          </a:p>
          <a:p>
            <a:pPr fontAlgn="auto">
              <a:spcBef>
                <a:spcPts val="0"/>
              </a:spcBef>
              <a:spcAft>
                <a:spcPts val="0"/>
              </a:spcAft>
              <a:defRPr/>
            </a:pPr>
            <a:r>
              <a:rPr lang="el-GR" dirty="0" smtClean="0">
                <a:latin typeface="Arial" pitchFamily="34" charset="0"/>
                <a:cs typeface="Arial" pitchFamily="34" charset="0"/>
              </a:rPr>
              <a:t>                                                                                                             </a:t>
            </a:r>
            <a:r>
              <a:rPr lang="el-GR" sz="1100" b="0" i="0" dirty="0" smtClean="0">
                <a:solidFill>
                  <a:schemeClr val="dk1"/>
                </a:solidFill>
                <a:latin typeface="Arial" pitchFamily="34" charset="0"/>
                <a:ea typeface="+mn-ea"/>
                <a:cs typeface="Arial" pitchFamily="34" charset="0"/>
              </a:rPr>
              <a:t> 2016         </a:t>
            </a:r>
            <a:r>
              <a:rPr lang="el-GR" dirty="0" smtClean="0">
                <a:latin typeface="Arial" pitchFamily="34" charset="0"/>
                <a:cs typeface="Arial" pitchFamily="34" charset="0"/>
              </a:rPr>
              <a:t>→</a:t>
            </a:r>
            <a:r>
              <a:rPr lang="el-GR" sz="1100" b="0" i="0" dirty="0" smtClean="0">
                <a:solidFill>
                  <a:schemeClr val="dk1"/>
                </a:solidFill>
                <a:latin typeface="Arial" pitchFamily="34" charset="0"/>
                <a:ea typeface="+mn-ea"/>
                <a:cs typeface="Arial" pitchFamily="34" charset="0"/>
              </a:rPr>
              <a:t> </a:t>
            </a:r>
            <a:r>
              <a:rPr lang="el-GR" sz="1100" b="0" i="0" dirty="0">
                <a:solidFill>
                  <a:schemeClr val="dk1"/>
                </a:solidFill>
                <a:latin typeface="Arial" pitchFamily="34" charset="0"/>
                <a:ea typeface="+mn-ea"/>
                <a:cs typeface="Arial" pitchFamily="34" charset="0"/>
              </a:rPr>
              <a:t>72,65 </a:t>
            </a:r>
            <a:r>
              <a:rPr lang="el-GR" sz="1100" b="0" i="0" dirty="0" smtClean="0">
                <a:solidFill>
                  <a:schemeClr val="dk1"/>
                </a:solidFill>
                <a:latin typeface="Arial" pitchFamily="34" charset="0"/>
                <a:ea typeface="+mn-ea"/>
                <a:cs typeface="Arial" pitchFamily="34" charset="0"/>
              </a:rPr>
              <a:t>%</a:t>
            </a:r>
          </a:p>
          <a:p>
            <a:pPr marL="0" marR="0" indent="0" defTabSz="914400" rtl="0" eaLnBrk="1" fontAlgn="auto" latinLnBrk="0" hangingPunct="1">
              <a:lnSpc>
                <a:spcPct val="100000"/>
              </a:lnSpc>
              <a:spcBef>
                <a:spcPts val="0"/>
              </a:spcBef>
              <a:spcAft>
                <a:spcPts val="0"/>
              </a:spcAft>
              <a:buClrTx/>
              <a:buSzTx/>
              <a:buFontTx/>
              <a:buNone/>
              <a:tabLst/>
              <a:defRPr/>
            </a:pPr>
            <a:endParaRPr lang="el-GR" dirty="0" smtClean="0">
              <a:latin typeface="Arial" pitchFamily="34" charset="0"/>
              <a:cs typeface="Arial" pitchFamily="34" charset="0"/>
            </a:endParaRPr>
          </a:p>
          <a:p>
            <a:pPr marL="0" marR="0" indent="0" defTabSz="914400" rtl="0" eaLnBrk="1" fontAlgn="auto" latinLnBrk="0" hangingPunct="1">
              <a:lnSpc>
                <a:spcPct val="100000"/>
              </a:lnSpc>
              <a:spcBef>
                <a:spcPts val="0"/>
              </a:spcBef>
              <a:spcAft>
                <a:spcPts val="0"/>
              </a:spcAft>
              <a:buClrTx/>
              <a:buSzTx/>
              <a:buFontTx/>
              <a:buNone/>
              <a:tabLst/>
              <a:defRPr/>
            </a:pPr>
            <a:endParaRPr lang="el-GR" sz="1100" b="0" i="0" dirty="0">
              <a:solidFill>
                <a:schemeClr val="dk1"/>
              </a:solidFill>
              <a:latin typeface="Arial" pitchFamily="34" charset="0"/>
              <a:ea typeface="+mn-ea"/>
              <a:cs typeface="Arial" pitchFamily="34" charset="0"/>
            </a:endParaRPr>
          </a:p>
          <a:p>
            <a:pPr marL="0" marR="0" indent="0" defTabSz="914400" rtl="0" eaLnBrk="1" fontAlgn="auto" latinLnBrk="0" hangingPunct="1">
              <a:lnSpc>
                <a:spcPct val="100000"/>
              </a:lnSpc>
              <a:spcBef>
                <a:spcPts val="0"/>
              </a:spcBef>
              <a:spcAft>
                <a:spcPts val="0"/>
              </a:spcAft>
              <a:buClrTx/>
              <a:buSzTx/>
              <a:buFontTx/>
              <a:buNone/>
              <a:tabLst/>
              <a:defRPr/>
            </a:pPr>
            <a:r>
              <a:rPr lang="el-GR" sz="1100" b="0" i="0" dirty="0">
                <a:solidFill>
                  <a:schemeClr val="dk1"/>
                </a:solidFill>
                <a:latin typeface="Arial" pitchFamily="34" charset="0"/>
                <a:ea typeface="+mn-ea"/>
                <a:cs typeface="Arial" pitchFamily="34" charset="0"/>
              </a:rPr>
              <a:t>Στη διαμόρφωση αυτής  της  εικόνας  συντελεί  κυρίως  η  συγκράτηση αναλογικά υψηλού  αριθμού εισιτηρίων  στις μεγάλες </a:t>
            </a:r>
            <a:r>
              <a:rPr lang="el-GR" sz="1100" b="0" i="0" baseline="0" dirty="0">
                <a:solidFill>
                  <a:schemeClr val="dk1"/>
                </a:solidFill>
                <a:latin typeface="Arial" pitchFamily="34" charset="0"/>
                <a:ea typeface="+mn-ea"/>
                <a:cs typeface="Arial" pitchFamily="34" charset="0"/>
              </a:rPr>
              <a:t> </a:t>
            </a:r>
            <a:r>
              <a:rPr lang="el-GR" sz="1100" b="0" i="0" baseline="0" dirty="0" smtClean="0">
                <a:solidFill>
                  <a:schemeClr val="dk1"/>
                </a:solidFill>
                <a:latin typeface="Arial" pitchFamily="34" charset="0"/>
                <a:ea typeface="+mn-ea"/>
                <a:cs typeface="Arial" pitchFamily="34" charset="0"/>
              </a:rPr>
              <a:t>Επιχειρήσεις </a:t>
            </a:r>
            <a:r>
              <a:rPr lang="el-GR" sz="1100" b="0" i="0" baseline="0" dirty="0">
                <a:solidFill>
                  <a:schemeClr val="dk1"/>
                </a:solidFill>
                <a:latin typeface="Arial" pitchFamily="34" charset="0"/>
                <a:ea typeface="+mn-ea"/>
                <a:cs typeface="Arial" pitchFamily="34" charset="0"/>
              </a:rPr>
              <a:t>Δημοτικής </a:t>
            </a:r>
            <a:r>
              <a:rPr lang="el-GR" sz="1100" b="0" i="0" baseline="0" dirty="0" smtClean="0">
                <a:solidFill>
                  <a:schemeClr val="dk1"/>
                </a:solidFill>
                <a:latin typeface="Arial" pitchFamily="34" charset="0"/>
                <a:ea typeface="+mn-ea"/>
                <a:cs typeface="Arial" pitchFamily="34" charset="0"/>
              </a:rPr>
              <a:t>Διαχείρισης</a:t>
            </a:r>
            <a:r>
              <a:rPr lang="el-GR" sz="1100" b="0" i="0" dirty="0" smtClean="0">
                <a:solidFill>
                  <a:schemeClr val="dk1"/>
                </a:solidFill>
                <a:latin typeface="Arial" pitchFamily="34" charset="0"/>
                <a:ea typeface="+mn-ea"/>
                <a:cs typeface="Arial" pitchFamily="34" charset="0"/>
              </a:rPr>
              <a:t> </a:t>
            </a:r>
            <a:r>
              <a:rPr lang="el-GR" sz="1100" b="0" i="0" dirty="0">
                <a:solidFill>
                  <a:schemeClr val="dk1"/>
                </a:solidFill>
                <a:latin typeface="Arial" pitchFamily="34" charset="0"/>
                <a:ea typeface="+mn-ea"/>
                <a:cs typeface="Arial" pitchFamily="34" charset="0"/>
              </a:rPr>
              <a:t>της Κεντρικής Μακεδονίας (Αριδαία και Λαγκαδάς),καθώς και στις </a:t>
            </a:r>
            <a:r>
              <a:rPr lang="el-GR" sz="1100" b="0" i="0" dirty="0" smtClean="0">
                <a:solidFill>
                  <a:schemeClr val="dk1"/>
                </a:solidFill>
                <a:latin typeface="Arial" pitchFamily="34" charset="0"/>
                <a:ea typeface="+mn-ea"/>
                <a:cs typeface="Arial" pitchFamily="34" charset="0"/>
              </a:rPr>
              <a:t>Επιχειρήσεις</a:t>
            </a:r>
            <a:r>
              <a:rPr lang="el-GR" sz="1100" b="0" i="0" baseline="0" dirty="0" smtClean="0">
                <a:solidFill>
                  <a:schemeClr val="dk1"/>
                </a:solidFill>
                <a:latin typeface="Arial" pitchFamily="34" charset="0"/>
                <a:ea typeface="+mn-ea"/>
                <a:cs typeface="Arial" pitchFamily="34" charset="0"/>
              </a:rPr>
              <a:t> </a:t>
            </a:r>
            <a:r>
              <a:rPr lang="el-GR" sz="1100" b="0" i="0" baseline="0" dirty="0">
                <a:solidFill>
                  <a:schemeClr val="dk1"/>
                </a:solidFill>
                <a:latin typeface="Arial" pitchFamily="34" charset="0"/>
                <a:ea typeface="+mn-ea"/>
                <a:cs typeface="Arial" pitchFamily="34" charset="0"/>
              </a:rPr>
              <a:t>Δημοτικής </a:t>
            </a:r>
            <a:r>
              <a:rPr lang="el-GR" dirty="0" smtClean="0">
                <a:latin typeface="Arial" pitchFamily="34" charset="0"/>
                <a:cs typeface="Arial" pitchFamily="34" charset="0"/>
              </a:rPr>
              <a:t>Δι</a:t>
            </a:r>
            <a:r>
              <a:rPr lang="el-GR" sz="1100" b="0" i="0" baseline="0" dirty="0" smtClean="0">
                <a:solidFill>
                  <a:schemeClr val="dk1"/>
                </a:solidFill>
                <a:latin typeface="Arial" pitchFamily="34" charset="0"/>
                <a:ea typeface="+mn-ea"/>
                <a:cs typeface="Arial" pitchFamily="34" charset="0"/>
              </a:rPr>
              <a:t>αχείρισης </a:t>
            </a:r>
            <a:r>
              <a:rPr lang="el-GR" sz="1100" b="0" i="0" dirty="0">
                <a:solidFill>
                  <a:schemeClr val="dk1"/>
                </a:solidFill>
                <a:latin typeface="Arial" pitchFamily="34" charset="0"/>
                <a:ea typeface="+mn-ea"/>
                <a:cs typeface="Arial" pitchFamily="34" charset="0"/>
              </a:rPr>
              <a:t>του Βορείου Αιγαίου (Λέσβος και Ικαρία). Δευτερευόντως συντελεί η αξιόλογη</a:t>
            </a:r>
            <a:r>
              <a:rPr lang="el-GR" sz="1100" b="0" i="0" baseline="0" dirty="0">
                <a:solidFill>
                  <a:schemeClr val="dk1"/>
                </a:solidFill>
                <a:latin typeface="Arial" pitchFamily="34" charset="0"/>
                <a:ea typeface="+mn-ea"/>
                <a:cs typeface="Arial" pitchFamily="34" charset="0"/>
              </a:rPr>
              <a:t> </a:t>
            </a:r>
            <a:r>
              <a:rPr lang="el-GR" sz="1100" b="0" i="0" dirty="0">
                <a:solidFill>
                  <a:schemeClr val="dk1"/>
                </a:solidFill>
                <a:latin typeface="Arial" pitchFamily="34" charset="0"/>
                <a:ea typeface="+mn-ea"/>
                <a:cs typeface="Arial" pitchFamily="34" charset="0"/>
              </a:rPr>
              <a:t>πορεία που εμφανίζουν μεμονωμένες μονάδες –ανεξαρτήτως  φορέα εκμετάλλευσης και γεωγραφικής περιφέρειας –και συγκεκριμένα οι μονάδες στο Άγκιστρο και στο </a:t>
            </a:r>
            <a:r>
              <a:rPr lang="el-GR" sz="1100" b="0" i="0" dirty="0" smtClean="0">
                <a:solidFill>
                  <a:schemeClr val="dk1"/>
                </a:solidFill>
                <a:latin typeface="Arial" pitchFamily="34" charset="0"/>
                <a:ea typeface="+mn-ea"/>
                <a:cs typeface="Arial" pitchFamily="34" charset="0"/>
              </a:rPr>
              <a:t>Σιδηρόκαστρο, στην </a:t>
            </a:r>
            <a:r>
              <a:rPr lang="el-GR" sz="1100" b="0" i="0" dirty="0">
                <a:solidFill>
                  <a:schemeClr val="dk1"/>
                </a:solidFill>
                <a:latin typeface="Arial" pitchFamily="34" charset="0"/>
                <a:ea typeface="+mn-ea"/>
                <a:cs typeface="Arial" pitchFamily="34" charset="0"/>
              </a:rPr>
              <a:t>Υπάτη και στη λίμνη Βουλιαγμένης.</a:t>
            </a:r>
            <a:endParaRPr lang="el-GR" dirty="0">
              <a:latin typeface="Arial" pitchFamily="34" charset="0"/>
              <a:cs typeface="Arial" pitchFamily="34" charset="0"/>
            </a:endParaRPr>
          </a:p>
          <a:p>
            <a:endParaRPr lang="el-GR" sz="11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normAutofit/>
          </a:bodyPr>
          <a:lstStyle/>
          <a:p>
            <a:pPr algn="ctr"/>
            <a:r>
              <a:rPr lang="el-GR" sz="2000" b="1" dirty="0" smtClean="0">
                <a:solidFill>
                  <a:schemeClr val="accent1">
                    <a:lumMod val="50000"/>
                  </a:schemeClr>
                </a:solidFill>
                <a:latin typeface="Arial" pitchFamily="34" charset="0"/>
                <a:cs typeface="Arial" pitchFamily="34" charset="0"/>
              </a:rPr>
              <a:t>Κατανομή (%) εισιτηρίων στις Λουτρικές Μονάδες κατά Φορέα εκμετάλλευσης (2005-2016)</a:t>
            </a:r>
            <a:r>
              <a:rPr lang="el-GR" sz="2000" dirty="0" smtClean="0">
                <a:solidFill>
                  <a:schemeClr val="accent1">
                    <a:lumMod val="50000"/>
                  </a:schemeClr>
                </a:solidFill>
                <a:latin typeface="Arial" pitchFamily="34" charset="0"/>
                <a:cs typeface="Arial" pitchFamily="34" charset="0"/>
              </a:rPr>
              <a:t> </a:t>
            </a:r>
            <a:endParaRPr lang="el-GR" sz="2000" b="1" dirty="0" smtClean="0">
              <a:solidFill>
                <a:schemeClr val="accent1">
                  <a:lumMod val="50000"/>
                </a:schemeClr>
              </a:solidFill>
              <a:latin typeface="Arial" pitchFamily="34" charset="0"/>
              <a:cs typeface="Arial" pitchFamily="34" charset="0"/>
            </a:endParaRPr>
          </a:p>
        </p:txBody>
      </p:sp>
      <p:graphicFrame>
        <p:nvGraphicFramePr>
          <p:cNvPr id="5" name="2 - Γράφημα"/>
          <p:cNvGraphicFramePr/>
          <p:nvPr/>
        </p:nvGraphicFramePr>
        <p:xfrm>
          <a:off x="0" y="1484784"/>
          <a:ext cx="9144000" cy="53732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 Τίτλος"/>
          <p:cNvSpPr>
            <a:spLocks noGrp="1"/>
          </p:cNvSpPr>
          <p:nvPr>
            <p:ph type="title"/>
          </p:nvPr>
        </p:nvSpPr>
        <p:spPr>
          <a:xfrm>
            <a:off x="611560" y="-171400"/>
            <a:ext cx="8136904" cy="1008112"/>
          </a:xfrm>
        </p:spPr>
        <p:txBody>
          <a:bodyPr>
            <a:normAutofit fontScale="90000"/>
          </a:bodyPr>
          <a:lstStyle/>
          <a:p>
            <a:pPr algn="ctr">
              <a:defRPr/>
            </a:pPr>
            <a:r>
              <a:rPr lang="el-GR" sz="2200" b="1" dirty="0" smtClean="0">
                <a:latin typeface="MS Sans Serif"/>
              </a:rPr>
              <a:t/>
            </a:r>
            <a:br>
              <a:rPr lang="el-GR" sz="2200" b="1" dirty="0" smtClean="0">
                <a:latin typeface="MS Sans Serif"/>
              </a:rPr>
            </a:br>
            <a:r>
              <a:rPr lang="el-GR" sz="2200" b="1" dirty="0" smtClean="0">
                <a:solidFill>
                  <a:schemeClr val="accent1">
                    <a:lumMod val="50000"/>
                  </a:schemeClr>
                </a:solidFill>
                <a:latin typeface="Arial" pitchFamily="34" charset="0"/>
                <a:cs typeface="Arial" pitchFamily="34" charset="0"/>
              </a:rPr>
              <a:t>ΣΥΝΟΛΟ ΕΙΣΙΤΗΡΙΩΝ ΣΤΙΣ ΛΟΥΤΡΙΚΕΣ ΜΟΝΑΔΕΣ ΚΑΤΆ ΚΑΤΗΓΟΡΙΑ ΦΟΡΕΑ ΕΚΜΕΤΑΛΛΕΥΣΗΣ (2005 – 2016)</a:t>
            </a:r>
            <a:endParaRPr lang="el-GR" sz="2200" dirty="0">
              <a:solidFill>
                <a:schemeClr val="accent1">
                  <a:lumMod val="50000"/>
                </a:schemeClr>
              </a:solidFill>
              <a:latin typeface="Arial" pitchFamily="34" charset="0"/>
              <a:cs typeface="Arial" pitchFamily="34" charset="0"/>
            </a:endParaRPr>
          </a:p>
        </p:txBody>
      </p:sp>
      <p:graphicFrame>
        <p:nvGraphicFramePr>
          <p:cNvPr id="6" name="5 - Πίνακας"/>
          <p:cNvGraphicFramePr>
            <a:graphicFrameLocks noGrp="1"/>
          </p:cNvGraphicFramePr>
          <p:nvPr/>
        </p:nvGraphicFramePr>
        <p:xfrm>
          <a:off x="2699792" y="980728"/>
          <a:ext cx="4464496" cy="314325"/>
        </p:xfrm>
        <a:graphic>
          <a:graphicData uri="http://schemas.openxmlformats.org/drawingml/2006/table">
            <a:tbl>
              <a:tblPr/>
              <a:tblGrid>
                <a:gridCol w="4464496"/>
              </a:tblGrid>
              <a:tr h="228600">
                <a:tc>
                  <a:txBody>
                    <a:bodyPr/>
                    <a:lstStyle/>
                    <a:p>
                      <a:pPr algn="l" fontAlgn="b">
                        <a:buClr>
                          <a:srgbClr val="FB7F03"/>
                        </a:buClr>
                        <a:buFont typeface="Wingdings" pitchFamily="2" charset="2"/>
                        <a:buChar char="q"/>
                      </a:pPr>
                      <a:r>
                        <a:rPr lang="el-GR" sz="2000" b="1" i="0" u="none" strike="noStrike" dirty="0" smtClean="0">
                          <a:solidFill>
                            <a:schemeClr val="accent1">
                              <a:lumMod val="50000"/>
                            </a:schemeClr>
                          </a:solidFill>
                          <a:latin typeface="Arial"/>
                        </a:rPr>
                        <a:t> Ιδιωτικές </a:t>
                      </a:r>
                      <a:r>
                        <a:rPr lang="el-GR" sz="2000" b="1" i="0" u="none" strike="noStrike" dirty="0">
                          <a:solidFill>
                            <a:schemeClr val="accent1">
                              <a:lumMod val="50000"/>
                            </a:schemeClr>
                          </a:solidFill>
                          <a:latin typeface="Arial"/>
                        </a:rPr>
                        <a:t>επιχειρήσεις Αιδηψού</a:t>
                      </a:r>
                    </a:p>
                  </a:txBody>
                  <a:tcPr marL="9525" marR="9525" marT="9525" marB="0" anchor="b">
                    <a:lnL>
                      <a:noFill/>
                    </a:lnL>
                    <a:lnR>
                      <a:noFill/>
                    </a:lnR>
                    <a:lnT>
                      <a:noFill/>
                    </a:lnT>
                    <a:lnB>
                      <a:noFill/>
                    </a:lnB>
                  </a:tcPr>
                </a:tc>
              </a:tr>
            </a:tbl>
          </a:graphicData>
        </a:graphic>
      </p:graphicFrame>
      <p:graphicFrame>
        <p:nvGraphicFramePr>
          <p:cNvPr id="5" name="4 - Πίνακας"/>
          <p:cNvGraphicFramePr>
            <a:graphicFrameLocks noGrp="1"/>
          </p:cNvGraphicFramePr>
          <p:nvPr/>
        </p:nvGraphicFramePr>
        <p:xfrm>
          <a:off x="0" y="1556792"/>
          <a:ext cx="9144007" cy="5301208"/>
        </p:xfrm>
        <a:graphic>
          <a:graphicData uri="http://schemas.openxmlformats.org/drawingml/2006/table">
            <a:tbl>
              <a:tblPr/>
              <a:tblGrid>
                <a:gridCol w="1370817"/>
                <a:gridCol w="616216"/>
                <a:gridCol w="605771"/>
                <a:gridCol w="574438"/>
                <a:gridCol w="587494"/>
                <a:gridCol w="563993"/>
                <a:gridCol w="563993"/>
                <a:gridCol w="595326"/>
                <a:gridCol w="605771"/>
                <a:gridCol w="616216"/>
                <a:gridCol w="595326"/>
                <a:gridCol w="605771"/>
                <a:gridCol w="605771"/>
                <a:gridCol w="637104"/>
              </a:tblGrid>
              <a:tr h="498203">
                <a:tc>
                  <a:txBody>
                    <a:bodyPr/>
                    <a:lstStyle/>
                    <a:p>
                      <a:pPr algn="ctr" rtl="0" fontAlgn="ctr"/>
                      <a:r>
                        <a:rPr lang="el-GR" sz="1000" b="1" i="0" u="none" strike="noStrike" dirty="0">
                          <a:solidFill>
                            <a:srgbClr val="000000"/>
                          </a:solidFill>
                          <a:latin typeface="Arial"/>
                        </a:rPr>
                        <a:t>  </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2005</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2007</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2008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2009</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2011</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2015</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ΣΥΝΟΛΟ</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r>
              <a:tr h="1228154">
                <a:tc>
                  <a:txBody>
                    <a:bodyPr/>
                    <a:lstStyle/>
                    <a:p>
                      <a:pPr algn="l" rtl="0" fontAlgn="ctr"/>
                      <a:r>
                        <a:rPr lang="el-GR" sz="1000" b="1" i="0" u="none" strike="noStrike" dirty="0">
                          <a:solidFill>
                            <a:srgbClr val="000000"/>
                          </a:solidFill>
                          <a:latin typeface="Arial"/>
                        </a:rPr>
                        <a:t> ΙΔΙΩΤΙΚΕΣ ΕΠΙΧΕΙΡΗΣΕΙΣ ΑΙΔΗΨΟΥ ΜΕ ΠΗΓΗ </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86.716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90.256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111.152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134.200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126.025</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97.354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67.405</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17.477</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13.343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12.107</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10.463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11.023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777.521</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426792">
                <a:tc>
                  <a:txBody>
                    <a:bodyPr/>
                    <a:lstStyle/>
                    <a:p>
                      <a:pPr algn="l" rtl="0" fontAlgn="ctr"/>
                      <a:r>
                        <a:rPr lang="el-GR" sz="1000" b="1" i="0" u="none" strike="noStrike">
                          <a:solidFill>
                            <a:srgbClr val="000000"/>
                          </a:solidFill>
                          <a:latin typeface="Arial"/>
                        </a:rPr>
                        <a:t>  </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24,02%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22,52%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23,23%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28,96%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27,84%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25,07%</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26,87%</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29,54%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27,38%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30,21%</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33,92%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36,62%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25,88%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1299563">
                <a:tc>
                  <a:txBody>
                    <a:bodyPr/>
                    <a:lstStyle/>
                    <a:p>
                      <a:pPr algn="l" rtl="0" fontAlgn="ctr"/>
                      <a:r>
                        <a:rPr lang="el-GR" sz="1000" b="1" i="0" u="none" strike="noStrike" dirty="0">
                          <a:solidFill>
                            <a:srgbClr val="000000"/>
                          </a:solidFill>
                          <a:latin typeface="Arial"/>
                        </a:rPr>
                        <a:t> ΙΔΙΩΤΙΚΕΣ ΕΠΙΧΕΙΡΗΣΕΙΣ ΑΙΔΗΨΟΥ ΜΕ ΠΑΡΟΧΗ ΝΕΡΟΥ ΑΠΌ ΤΟΝ ΕΟΤ </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274.342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310.588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367.233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329.221</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326.719</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290.992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183.408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41.687</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35.394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27.969</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20.379</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19.072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2.227.004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426792">
                <a:tc>
                  <a:txBody>
                    <a:bodyPr/>
                    <a:lstStyle/>
                    <a:p>
                      <a:pPr algn="l" rtl="0" fontAlgn="ctr"/>
                      <a:r>
                        <a:rPr lang="el-GR" sz="1000" b="1" i="0" u="none" strike="noStrike">
                          <a:solidFill>
                            <a:srgbClr val="000000"/>
                          </a:solidFill>
                          <a:latin typeface="Arial"/>
                        </a:rPr>
                        <a:t>  </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75,98%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77,48%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76,77%</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71,04%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72,16%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74,93%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73,13%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70,46%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72,62%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69,79%</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66,08%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63,38%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74,12%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994912">
                <a:tc>
                  <a:txBody>
                    <a:bodyPr/>
                    <a:lstStyle/>
                    <a:p>
                      <a:pPr algn="l" rtl="0" fontAlgn="ctr"/>
                      <a:r>
                        <a:rPr lang="el-GR" sz="1000" b="1" i="0" u="none" strike="noStrike">
                          <a:solidFill>
                            <a:srgbClr val="000000"/>
                          </a:solidFill>
                          <a:latin typeface="Arial"/>
                        </a:rPr>
                        <a:t>ΣΥΝΟΛΟ  ΕΙΣΙΤΗΡΙΩΝ</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361.058</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400.844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478.385</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463.421</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452.744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388.346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250.813</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59.164</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48.737</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40.076</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30.842</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30.095</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3.004.525</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426792">
                <a:tc>
                  <a:txBody>
                    <a:bodyPr/>
                    <a:lstStyle/>
                    <a:p>
                      <a:pPr algn="ctr" rtl="0" fontAlgn="ctr"/>
                      <a:r>
                        <a:rPr lang="el-GR" sz="1000" b="1" i="0" u="none" strike="noStrike">
                          <a:solidFill>
                            <a:srgbClr val="000000"/>
                          </a:solidFill>
                          <a:latin typeface="Arial"/>
                        </a:rPr>
                        <a:t>  </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100,00%</a:t>
                      </a:r>
                    </a:p>
                  </a:txBody>
                  <a:tcPr marL="5225" marR="5225" marT="5225"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1979712" y="476672"/>
            <a:ext cx="6264696" cy="400110"/>
          </a:xfrm>
        </p:spPr>
        <p:txBody>
          <a:bodyPr wrap="square">
            <a:spAutoFit/>
          </a:bodyPr>
          <a:lstStyle/>
          <a:p>
            <a:pPr>
              <a:buClr>
                <a:schemeClr val="accent2"/>
              </a:buClr>
              <a:buFont typeface="Wingdings" pitchFamily="2" charset="2"/>
              <a:buChar char="q"/>
              <a:defRPr/>
            </a:pPr>
            <a:r>
              <a:rPr lang="el-GR" sz="2000" b="1" dirty="0" smtClean="0">
                <a:solidFill>
                  <a:schemeClr val="accent1">
                    <a:lumMod val="50000"/>
                  </a:schemeClr>
                </a:solidFill>
                <a:latin typeface="Arial" pitchFamily="34" charset="0"/>
                <a:cs typeface="Arial" pitchFamily="34" charset="0"/>
              </a:rPr>
              <a:t> Ιδιωτικές επιχειρήσεις (πλην Αιδηψού)</a:t>
            </a:r>
            <a:r>
              <a:rPr lang="el-GR" sz="2000" dirty="0" smtClean="0">
                <a:solidFill>
                  <a:schemeClr val="accent1">
                    <a:lumMod val="50000"/>
                  </a:schemeClr>
                </a:solidFill>
                <a:latin typeface="Arial" pitchFamily="34" charset="0"/>
                <a:cs typeface="Arial" pitchFamily="34" charset="0"/>
              </a:rPr>
              <a:t> </a:t>
            </a:r>
            <a:endParaRPr lang="el-GR" sz="2000" b="1" dirty="0">
              <a:solidFill>
                <a:schemeClr val="accent1">
                  <a:lumMod val="50000"/>
                </a:schemeClr>
              </a:solidFill>
              <a:latin typeface="Arial" pitchFamily="34" charset="0"/>
              <a:cs typeface="Arial" pitchFamily="34" charset="0"/>
            </a:endParaRPr>
          </a:p>
        </p:txBody>
      </p:sp>
      <p:graphicFrame>
        <p:nvGraphicFramePr>
          <p:cNvPr id="5" name="4 - Πίνακας"/>
          <p:cNvGraphicFramePr>
            <a:graphicFrameLocks noGrp="1"/>
          </p:cNvGraphicFramePr>
          <p:nvPr/>
        </p:nvGraphicFramePr>
        <p:xfrm>
          <a:off x="2" y="1484786"/>
          <a:ext cx="9143996" cy="4320478"/>
        </p:xfrm>
        <a:graphic>
          <a:graphicData uri="http://schemas.openxmlformats.org/drawingml/2006/table">
            <a:tbl>
              <a:tblPr/>
              <a:tblGrid>
                <a:gridCol w="1312798"/>
                <a:gridCol w="583465"/>
                <a:gridCol w="583465"/>
                <a:gridCol w="583465"/>
                <a:gridCol w="583465"/>
                <a:gridCol w="583465"/>
                <a:gridCol w="583465"/>
                <a:gridCol w="583465"/>
                <a:gridCol w="583465"/>
                <a:gridCol w="583465"/>
                <a:gridCol w="632088"/>
                <a:gridCol w="632088"/>
                <a:gridCol w="632088"/>
                <a:gridCol w="683749"/>
              </a:tblGrid>
              <a:tr h="523357">
                <a:tc>
                  <a:txBody>
                    <a:bodyPr/>
                    <a:lstStyle/>
                    <a:p>
                      <a:pPr algn="ctr" rtl="0" fontAlgn="ctr"/>
                      <a:r>
                        <a:rPr lang="el-GR" sz="1000" b="1" i="0" u="none" strike="noStrike" dirty="0">
                          <a:solidFill>
                            <a:srgbClr val="000000"/>
                          </a:solidFill>
                          <a:latin typeface="Arial"/>
                        </a:rPr>
                        <a:t>ΠΕΡΙΦΕΡΕΙΑ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ΣΥΝΟΛΟ</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r>
              <a:tr h="400869">
                <a:tc>
                  <a:txBody>
                    <a:bodyPr/>
                    <a:lstStyle/>
                    <a:p>
                      <a:pPr algn="l" rtl="0" fontAlgn="ctr"/>
                      <a:r>
                        <a:rPr lang="el-GR" sz="1000" b="1" i="0" u="none" strike="noStrike" dirty="0">
                          <a:solidFill>
                            <a:srgbClr val="000000"/>
                          </a:solidFill>
                          <a:latin typeface="Arial"/>
                        </a:rPr>
                        <a:t>2. Κεντρική      Μακεδονία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35.000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25.000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12.300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10.600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196.900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311787">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9,02%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9,14%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7,54%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7,98%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6.69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5,68%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89515">
                <a:tc>
                  <a:txBody>
                    <a:bodyPr/>
                    <a:lstStyle/>
                    <a:p>
                      <a:pPr algn="l" rtl="0" fontAlgn="ctr"/>
                      <a:r>
                        <a:rPr lang="el-GR" sz="1000" b="1" i="0" u="none" strike="noStrike" dirty="0">
                          <a:solidFill>
                            <a:srgbClr val="000000"/>
                          </a:solidFill>
                          <a:latin typeface="Arial"/>
                        </a:rPr>
                        <a:t>7. Δυτική Ελλάδα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47.017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49.358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53.863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52.893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56.669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48.737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37.428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9.042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3.695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3.426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5.603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6.179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373.910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67246">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12,42%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12,98%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13,72%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12,30%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12,78%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12,73%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13,47%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5,68%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2,40%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2,29%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3,46%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3,96%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10,79%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67246">
                <a:tc>
                  <a:txBody>
                    <a:bodyPr/>
                    <a:lstStyle/>
                    <a:p>
                      <a:pPr algn="l" rtl="0" fontAlgn="ctr"/>
                      <a:r>
                        <a:rPr lang="el-GR" sz="1000" b="1" i="0" u="none" strike="noStrike" dirty="0">
                          <a:solidFill>
                            <a:srgbClr val="000000"/>
                          </a:solidFill>
                          <a:latin typeface="Arial"/>
                        </a:rPr>
                        <a:t>8. Στερεά Ελλάδα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104.067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106.449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110.297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105.836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103.618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86.618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54.405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26.441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16.820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11.185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8.807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8.342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742.885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2707">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27,48%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27,98%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28,09%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24,61%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22,62%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19,58%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16,60%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10,91%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7,48%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5,44%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5,35%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21,43%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34058">
                <a:tc>
                  <a:txBody>
                    <a:bodyPr/>
                    <a:lstStyle/>
                    <a:p>
                      <a:pPr algn="l" rtl="0" fontAlgn="ctr"/>
                      <a:r>
                        <a:rPr lang="el-GR" sz="1000" b="1" i="0" u="none" strike="noStrike" dirty="0">
                          <a:solidFill>
                            <a:srgbClr val="000000"/>
                          </a:solidFill>
                          <a:latin typeface="Arial"/>
                        </a:rPr>
                        <a:t>9. Αττική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227.549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224.576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228.457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219.920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228.441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206.458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156.689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111.354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121.347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124.834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135.283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130.776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2.115.684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300652">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60,10%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59,04%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58,19%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51,14%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51,53%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53,92%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56,40%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69,93%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78,71%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83,54%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83,68%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83,89%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61,04%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56110">
                <a:tc>
                  <a:txBody>
                    <a:bodyPr/>
                    <a:lstStyle/>
                    <a:p>
                      <a:pPr algn="l" rtl="0" fontAlgn="ctr"/>
                      <a:r>
                        <a:rPr lang="el-GR" sz="1000" b="1" i="0" u="none" strike="noStrike" dirty="0">
                          <a:solidFill>
                            <a:srgbClr val="000000"/>
                          </a:solidFill>
                          <a:latin typeface="Arial"/>
                        </a:rPr>
                        <a:t>11. Βόρειο Αιγαίο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11.370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14.623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6.091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4.300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35341F"/>
                          </a:solidFill>
                          <a:latin typeface="Arial"/>
                        </a:rPr>
                        <a:t>*</a:t>
                      </a:r>
                      <a:r>
                        <a:rPr lang="el-GR" sz="1000" b="1" i="0" u="none" strike="noStrike" dirty="0">
                          <a:solidFill>
                            <a:srgbClr val="000000"/>
                          </a:solidFill>
                          <a:latin typeface="Arial"/>
                        </a:rPr>
                        <a:t> </a:t>
                      </a:r>
                      <a:endParaRPr lang="el-GR" sz="1000" b="1" i="0" u="none" strike="noStrike" dirty="0">
                        <a:solidFill>
                          <a:srgbClr val="35341F"/>
                        </a:solidFill>
                        <a:latin typeface="Arial"/>
                      </a:endParaRP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35341F"/>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36784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89515">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2,64%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1,55%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35341F"/>
                          </a:solidFill>
                          <a:latin typeface="Arial"/>
                        </a:rPr>
                        <a:t>*</a:t>
                      </a:r>
                      <a:r>
                        <a:rPr lang="el-GR" sz="1000" b="1" i="0" u="none" strike="noStrike" dirty="0">
                          <a:solidFill>
                            <a:srgbClr val="000000"/>
                          </a:solidFill>
                          <a:latin typeface="Arial"/>
                        </a:rPr>
                        <a:t> </a:t>
                      </a:r>
                      <a:endParaRPr lang="el-GR" sz="1000" b="1" i="0" u="none" strike="noStrike" dirty="0">
                        <a:solidFill>
                          <a:srgbClr val="35341F"/>
                        </a:solidFill>
                        <a:latin typeface="Arial"/>
                      </a:endParaRP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35341F"/>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634709">
                <a:tc>
                  <a:txBody>
                    <a:bodyPr/>
                    <a:lstStyle/>
                    <a:p>
                      <a:pPr algn="l" rtl="0" fontAlgn="ctr"/>
                      <a:r>
                        <a:rPr lang="el-GR" sz="1000" b="1" i="0" u="none" strike="noStrike" dirty="0">
                          <a:solidFill>
                            <a:srgbClr val="000000"/>
                          </a:solidFill>
                          <a:latin typeface="Arial"/>
                        </a:rPr>
                        <a:t>ΣΥΝΟΛΟ ΕΙΣΙΤΗΡΙΩΝ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378.633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380.383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392.617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430.019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443.351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382.904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277.822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159.237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154.162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149.445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161.693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155.897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3.466.163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2707">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bl>
          </a:graphicData>
        </a:graphic>
      </p:graphicFrame>
      <p:graphicFrame>
        <p:nvGraphicFramePr>
          <p:cNvPr id="6" name="5 - Πίνακας"/>
          <p:cNvGraphicFramePr>
            <a:graphicFrameLocks noGrp="1"/>
          </p:cNvGraphicFramePr>
          <p:nvPr/>
        </p:nvGraphicFramePr>
        <p:xfrm>
          <a:off x="0" y="5949280"/>
          <a:ext cx="7643664" cy="548680"/>
        </p:xfrm>
        <a:graphic>
          <a:graphicData uri="http://schemas.openxmlformats.org/drawingml/2006/table">
            <a:tbl>
              <a:tblPr/>
              <a:tblGrid>
                <a:gridCol w="7643664"/>
              </a:tblGrid>
              <a:tr h="548680">
                <a:tc>
                  <a:txBody>
                    <a:bodyPr/>
                    <a:lstStyle/>
                    <a:p>
                      <a:pPr algn="l" rtl="0" fontAlgn="ctr"/>
                      <a:r>
                        <a:rPr lang="el-GR" sz="1100" b="0" i="0" u="none" strike="noStrike" dirty="0">
                          <a:solidFill>
                            <a:srgbClr val="000000"/>
                          </a:solidFill>
                          <a:latin typeface="Arial"/>
                        </a:rPr>
                        <a:t>*Η μονάδα του ΤΣΑΥ( </a:t>
                      </a:r>
                      <a:r>
                        <a:rPr lang="el-GR" sz="1100" b="0" i="0" u="none" strike="noStrike" dirty="0" err="1">
                          <a:solidFill>
                            <a:srgbClr val="000000"/>
                          </a:solidFill>
                          <a:latin typeface="Arial"/>
                        </a:rPr>
                        <a:t>ι.π</a:t>
                      </a:r>
                      <a:r>
                        <a:rPr lang="el-GR" sz="1100" b="0" i="0" u="none" strike="noStrike" dirty="0">
                          <a:solidFill>
                            <a:srgbClr val="000000"/>
                          </a:solidFill>
                          <a:latin typeface="Arial"/>
                        </a:rPr>
                        <a:t>. Θερμής) στη Λέσβο δεν  λειτούργησε από το 2013 έως και το 2016. Η Περιφέρεια Β. Αιγαίου ανέλαβε την λειτουργία της ,για 30 χρόνια, με προοπτική να επαναλειτουργήσει εντός του 2017 </a:t>
                      </a: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normAutofit/>
          </a:bodyPr>
          <a:lstStyle/>
          <a:p>
            <a:pPr algn="ctr"/>
            <a:r>
              <a:rPr lang="el-GR" sz="2000" b="1" dirty="0" smtClean="0">
                <a:solidFill>
                  <a:schemeClr val="accent1">
                    <a:lumMod val="50000"/>
                  </a:schemeClr>
                </a:solidFill>
                <a:latin typeface="Arial" pitchFamily="34" charset="0"/>
                <a:cs typeface="Arial" pitchFamily="34" charset="0"/>
              </a:rPr>
              <a:t>Κατανομή εισιτηρίων στις ιδιωτικές επιχειρήσεις (πλην Αιδηψού) κατά περιφέρεια (2005-2016)</a:t>
            </a:r>
            <a:r>
              <a:rPr lang="el-GR" sz="2000" dirty="0" smtClean="0">
                <a:solidFill>
                  <a:schemeClr val="accent1">
                    <a:lumMod val="50000"/>
                  </a:schemeClr>
                </a:solidFill>
                <a:latin typeface="Arial" pitchFamily="34" charset="0"/>
                <a:cs typeface="Arial" pitchFamily="34" charset="0"/>
              </a:rPr>
              <a:t> </a:t>
            </a:r>
            <a:endParaRPr lang="el-GR" sz="2000" b="1" dirty="0" smtClean="0">
              <a:solidFill>
                <a:schemeClr val="accent1">
                  <a:lumMod val="50000"/>
                </a:schemeClr>
              </a:solidFill>
              <a:latin typeface="Arial" pitchFamily="34" charset="0"/>
              <a:cs typeface="Arial" pitchFamily="34" charset="0"/>
            </a:endParaRPr>
          </a:p>
        </p:txBody>
      </p:sp>
      <p:graphicFrame>
        <p:nvGraphicFramePr>
          <p:cNvPr id="4" name="1 - Γράφημα"/>
          <p:cNvGraphicFramePr/>
          <p:nvPr/>
        </p:nvGraphicFramePr>
        <p:xfrm>
          <a:off x="0" y="1562100"/>
          <a:ext cx="9144000" cy="52959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609600" y="523845"/>
            <a:ext cx="8066088" cy="400110"/>
          </a:xfrm>
        </p:spPr>
        <p:txBody>
          <a:bodyPr>
            <a:spAutoFit/>
          </a:bodyPr>
          <a:lstStyle/>
          <a:p>
            <a:pPr algn="ctr">
              <a:buClr>
                <a:schemeClr val="accent2"/>
              </a:buClr>
              <a:buFont typeface="Wingdings" pitchFamily="2" charset="2"/>
              <a:buChar char="q"/>
              <a:defRPr/>
            </a:pPr>
            <a:r>
              <a:rPr lang="el-GR" sz="2000" b="1" dirty="0" smtClean="0">
                <a:solidFill>
                  <a:schemeClr val="accent1">
                    <a:lumMod val="50000"/>
                  </a:schemeClr>
                </a:solidFill>
                <a:latin typeface="Arial" pitchFamily="34" charset="0"/>
                <a:cs typeface="Arial" pitchFamily="34" charset="0"/>
              </a:rPr>
              <a:t>Επιχειρήσεις ΕΤΑΔ </a:t>
            </a:r>
            <a:endParaRPr lang="el-GR" sz="2000" b="1" cap="all" dirty="0">
              <a:solidFill>
                <a:schemeClr val="accent1">
                  <a:lumMod val="50000"/>
                </a:schemeClr>
              </a:solidFill>
              <a:latin typeface="Arial" pitchFamily="34" charset="0"/>
              <a:cs typeface="Arial" pitchFamily="34" charset="0"/>
            </a:endParaRPr>
          </a:p>
        </p:txBody>
      </p:sp>
      <p:graphicFrame>
        <p:nvGraphicFramePr>
          <p:cNvPr id="7" name="6 - Πίνακας"/>
          <p:cNvGraphicFramePr>
            <a:graphicFrameLocks noGrp="1"/>
          </p:cNvGraphicFramePr>
          <p:nvPr/>
        </p:nvGraphicFramePr>
        <p:xfrm>
          <a:off x="-6" y="1556792"/>
          <a:ext cx="9144006" cy="4392482"/>
        </p:xfrm>
        <a:graphic>
          <a:graphicData uri="http://schemas.openxmlformats.org/drawingml/2006/table">
            <a:tbl>
              <a:tblPr/>
              <a:tblGrid>
                <a:gridCol w="1414675"/>
                <a:gridCol w="580380"/>
                <a:gridCol w="580380"/>
                <a:gridCol w="580380"/>
                <a:gridCol w="580380"/>
                <a:gridCol w="580380"/>
                <a:gridCol w="580380"/>
                <a:gridCol w="580380"/>
                <a:gridCol w="580380"/>
                <a:gridCol w="580380"/>
                <a:gridCol w="580380"/>
                <a:gridCol w="580380"/>
                <a:gridCol w="628745"/>
                <a:gridCol w="716406"/>
              </a:tblGrid>
              <a:tr h="278004">
                <a:tc>
                  <a:txBody>
                    <a:bodyPr/>
                    <a:lstStyle/>
                    <a:p>
                      <a:pPr algn="ctr" rtl="0" fontAlgn="ctr"/>
                      <a:r>
                        <a:rPr lang="el-GR" sz="1000" b="1" i="0" u="none" strike="noStrike" dirty="0">
                          <a:solidFill>
                            <a:srgbClr val="000000"/>
                          </a:solidFill>
                          <a:latin typeface="Arial"/>
                        </a:rPr>
                        <a:t>ΠΕΡΙΦΕΡΕΙΑ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2013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ΣΥΝΟΛΟ</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r>
              <a:tr h="500410">
                <a:tc>
                  <a:txBody>
                    <a:bodyPr/>
                    <a:lstStyle/>
                    <a:p>
                      <a:pPr algn="l" rtl="0" fontAlgn="ctr"/>
                      <a:r>
                        <a:rPr lang="el-GR" sz="1000" b="1" i="0" u="none" strike="noStrike" dirty="0">
                          <a:solidFill>
                            <a:srgbClr val="000000"/>
                          </a:solidFill>
                          <a:latin typeface="Arial"/>
                        </a:rPr>
                        <a:t>2. Κεντρική Μακεδονία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6.200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6.800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6.800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9.227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9.560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1.847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1.582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1.540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1.440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1.404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59.900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7800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2,44%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2,98%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33608">
                <a:tc>
                  <a:txBody>
                    <a:bodyPr/>
                    <a:lstStyle/>
                    <a:p>
                      <a:pPr algn="l" rtl="0" fontAlgn="ctr"/>
                      <a:r>
                        <a:rPr lang="el-GR" sz="1000" b="1" i="0" u="none" strike="noStrike" dirty="0">
                          <a:solidFill>
                            <a:srgbClr val="000000"/>
                          </a:solidFill>
                          <a:latin typeface="Arial"/>
                        </a:rPr>
                        <a:t>7. Δυτική Ελλάδα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38.303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37.539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13.858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31.859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26.617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23.485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18.696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12.710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13.458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12.219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11.658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13.492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253.894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7800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11,78%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4,97%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12,19%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13,69%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20,50%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19,63%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18,73%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11,88%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19707">
                <a:tc>
                  <a:txBody>
                    <a:bodyPr/>
                    <a:lstStyle/>
                    <a:p>
                      <a:pPr algn="l" rtl="0" fontAlgn="ctr"/>
                      <a:r>
                        <a:rPr lang="el-GR" sz="1000" b="1" i="0" u="none" strike="noStrike" dirty="0">
                          <a:solidFill>
                            <a:srgbClr val="000000"/>
                          </a:solidFill>
                          <a:latin typeface="Arial"/>
                        </a:rPr>
                        <a:t>8. Στερεά Ελλάδα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275.383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260.634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243.192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230.384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215.336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149.787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102.209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44.838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51.290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49.628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47.235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50.575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1.720.491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7800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82,41%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81,76%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87,15%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80,80%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81,37%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77,76%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74,86%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72,33%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74,82%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76,06%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75,87%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74,66%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80,53%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33608">
                <a:tc>
                  <a:txBody>
                    <a:bodyPr/>
                    <a:lstStyle/>
                    <a:p>
                      <a:pPr algn="l" rtl="0" fontAlgn="ctr"/>
                      <a:r>
                        <a:rPr lang="el-GR" sz="1000" b="1" i="0" u="none" strike="noStrike" dirty="0">
                          <a:solidFill>
                            <a:srgbClr val="000000"/>
                          </a:solidFill>
                          <a:latin typeface="Arial"/>
                        </a:rPr>
                        <a:t>10. Πελοπόννησος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2.550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489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r>
                        <a:rPr lang="el-GR" sz="1000" b="1" i="0" u="none" strike="noStrike" dirty="0">
                          <a:solidFill>
                            <a:srgbClr val="35341F"/>
                          </a:solidFill>
                          <a:latin typeface="Arial"/>
                        </a:rPr>
                        <a:t>*</a:t>
                      </a: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35341F"/>
                          </a:solidFill>
                          <a:latin typeface="Arial"/>
                        </a:rPr>
                        <a:t>*</a:t>
                      </a:r>
                      <a:r>
                        <a:rPr lang="el-GR" sz="1000" b="1" i="0" u="none" strike="noStrike" dirty="0">
                          <a:solidFill>
                            <a:srgbClr val="000000"/>
                          </a:solidFill>
                          <a:latin typeface="Arial"/>
                        </a:rPr>
                        <a:t>  </a:t>
                      </a:r>
                      <a:endParaRPr lang="el-GR" sz="1000" b="1" i="0" u="none" strike="noStrike" dirty="0">
                        <a:solidFill>
                          <a:srgbClr val="35341F"/>
                        </a:solidFill>
                        <a:latin typeface="Arial"/>
                      </a:endParaRP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35341F"/>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35.539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7800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2,28%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1,32%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1,66%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61407">
                <a:tc>
                  <a:txBody>
                    <a:bodyPr/>
                    <a:lstStyle/>
                    <a:p>
                      <a:pPr algn="l" rtl="0" fontAlgn="ctr"/>
                      <a:r>
                        <a:rPr lang="el-GR" sz="1000" b="1" i="0" u="none" strike="noStrike" dirty="0">
                          <a:solidFill>
                            <a:srgbClr val="000000"/>
                          </a:solidFill>
                          <a:latin typeface="Arial"/>
                        </a:rPr>
                        <a:t>12. Νότιο Αιγαίο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6.986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7.915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8.693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9.596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9.676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7.571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5.576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2.600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2.218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1.859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66.892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7800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2,48%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3,12%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3,37%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3,66%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3,93%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4,08%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4,19%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3,24%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2,85%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3,35%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3,13%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597714">
                <a:tc>
                  <a:txBody>
                    <a:bodyPr/>
                    <a:lstStyle/>
                    <a:p>
                      <a:pPr algn="l" rtl="0" fontAlgn="ctr"/>
                      <a:r>
                        <a:rPr lang="el-GR" sz="1000" b="1" i="0" u="none" strike="noStrike" dirty="0">
                          <a:solidFill>
                            <a:srgbClr val="000000"/>
                          </a:solidFill>
                          <a:latin typeface="Arial"/>
                        </a:rPr>
                        <a:t>ΣΥΝΟΛΟ ΕΙΣΙΤΗΡΙΩΝ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334.172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318.788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279.043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285.139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264.629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192.620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136.530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61.995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68.548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65.246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62.263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67.743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2.136.716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78004">
                <a:tc>
                  <a:txBody>
                    <a:bodyPr/>
                    <a:lstStyle/>
                    <a:p>
                      <a:pPr algn="ctr"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100μ00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bl>
          </a:graphicData>
        </a:graphic>
      </p:graphicFrame>
      <p:graphicFrame>
        <p:nvGraphicFramePr>
          <p:cNvPr id="8" name="7 - Πίνακας"/>
          <p:cNvGraphicFramePr>
            <a:graphicFrameLocks noGrp="1"/>
          </p:cNvGraphicFramePr>
          <p:nvPr/>
        </p:nvGraphicFramePr>
        <p:xfrm>
          <a:off x="0" y="6237312"/>
          <a:ext cx="6923584" cy="360040"/>
        </p:xfrm>
        <a:graphic>
          <a:graphicData uri="http://schemas.openxmlformats.org/drawingml/2006/table">
            <a:tbl>
              <a:tblPr/>
              <a:tblGrid>
                <a:gridCol w="6923584"/>
              </a:tblGrid>
              <a:tr h="360040">
                <a:tc>
                  <a:txBody>
                    <a:bodyPr/>
                    <a:lstStyle/>
                    <a:p>
                      <a:pPr algn="l" rtl="0" fontAlgn="ctr"/>
                      <a:r>
                        <a:rPr lang="el-GR" sz="1050" b="0" i="0" u="none" strike="noStrike" dirty="0">
                          <a:solidFill>
                            <a:srgbClr val="000000"/>
                          </a:solidFill>
                          <a:latin typeface="Arial"/>
                        </a:rPr>
                        <a:t>*Η </a:t>
                      </a:r>
                      <a:r>
                        <a:rPr lang="el-GR" sz="1050" b="0" i="0" u="none" strike="noStrike" dirty="0" err="1">
                          <a:solidFill>
                            <a:srgbClr val="000000"/>
                          </a:solidFill>
                          <a:latin typeface="Arial"/>
                        </a:rPr>
                        <a:t>ι.π</a:t>
                      </a:r>
                      <a:r>
                        <a:rPr lang="el-GR" sz="1050" b="0" i="0" u="none" strike="noStrike" dirty="0">
                          <a:solidFill>
                            <a:srgbClr val="000000"/>
                          </a:solidFill>
                          <a:latin typeface="Arial"/>
                        </a:rPr>
                        <a:t>. Λουτρακίου (</a:t>
                      </a:r>
                      <a:r>
                        <a:rPr lang="el-GR" sz="1050" b="0" i="0" u="none" strike="noStrike" dirty="0" err="1">
                          <a:solidFill>
                            <a:srgbClr val="000000"/>
                          </a:solidFill>
                          <a:latin typeface="Arial"/>
                        </a:rPr>
                        <a:t>Ποσιθεραπεία</a:t>
                      </a:r>
                      <a:r>
                        <a:rPr lang="el-GR" sz="1050" b="0" i="0" u="none" strike="noStrike" dirty="0">
                          <a:solidFill>
                            <a:srgbClr val="000000"/>
                          </a:solidFill>
                          <a:latin typeface="Arial"/>
                        </a:rPr>
                        <a:t>) παραχωρήθηκε στο Δήμο Λουτρακίου και λειτουργεί χωρίς </a:t>
                      </a:r>
                      <a:r>
                        <a:rPr lang="el-GR" sz="1050" b="0" i="0" u="none" strike="noStrike" dirty="0" smtClean="0">
                          <a:solidFill>
                            <a:srgbClr val="000000"/>
                          </a:solidFill>
                          <a:latin typeface="Arial"/>
                        </a:rPr>
                        <a:t>εισιτήριο </a:t>
                      </a:r>
                      <a:r>
                        <a:rPr lang="el-GR" sz="1050" b="0" i="0" u="none" strike="noStrike" dirty="0">
                          <a:solidFill>
                            <a:srgbClr val="000000"/>
                          </a:solidFill>
                          <a:latin typeface="Arial"/>
                        </a:rPr>
                        <a:t>( 2012 ).</a:t>
                      </a: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0 - Τίτλος"/>
          <p:cNvSpPr>
            <a:spLocks noGrp="1"/>
          </p:cNvSpPr>
          <p:nvPr>
            <p:ph type="title"/>
          </p:nvPr>
        </p:nvSpPr>
        <p:spPr/>
        <p:txBody>
          <a:bodyPr>
            <a:normAutofit/>
          </a:bodyPr>
          <a:lstStyle/>
          <a:p>
            <a:pPr algn="ctr"/>
            <a:r>
              <a:rPr lang="el-GR" sz="2000" b="1" dirty="0" smtClean="0">
                <a:solidFill>
                  <a:schemeClr val="accent1">
                    <a:lumMod val="50000"/>
                  </a:schemeClr>
                </a:solidFill>
                <a:latin typeface="Arial" pitchFamily="34" charset="0"/>
                <a:cs typeface="Arial" pitchFamily="34" charset="0"/>
              </a:rPr>
              <a:t>Κατανομή εισιτηρίων στις επιχειρήσεις ΕΤΑΔ κατά Περιφέρεια (2005-2016)</a:t>
            </a:r>
            <a:r>
              <a:rPr lang="el-GR" sz="2000" dirty="0" smtClean="0">
                <a:solidFill>
                  <a:schemeClr val="accent1">
                    <a:lumMod val="50000"/>
                  </a:schemeClr>
                </a:solidFill>
                <a:latin typeface="Arial" pitchFamily="34" charset="0"/>
                <a:cs typeface="Arial" pitchFamily="34" charset="0"/>
              </a:rPr>
              <a:t> </a:t>
            </a:r>
            <a:endParaRPr lang="el-GR" sz="2000" b="1" dirty="0" smtClean="0">
              <a:solidFill>
                <a:schemeClr val="accent1">
                  <a:lumMod val="50000"/>
                </a:schemeClr>
              </a:solidFill>
              <a:latin typeface="Arial" pitchFamily="34" charset="0"/>
              <a:cs typeface="Arial" pitchFamily="34" charset="0"/>
            </a:endParaRPr>
          </a:p>
        </p:txBody>
      </p:sp>
      <p:graphicFrame>
        <p:nvGraphicFramePr>
          <p:cNvPr id="4" name="1 - Γράφημα"/>
          <p:cNvGraphicFramePr/>
          <p:nvPr/>
        </p:nvGraphicFramePr>
        <p:xfrm>
          <a:off x="0" y="1484784"/>
          <a:ext cx="9143999" cy="53732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4 - Τίτλος"/>
          <p:cNvSpPr>
            <a:spLocks noGrp="1"/>
          </p:cNvSpPr>
          <p:nvPr>
            <p:ph type="title"/>
          </p:nvPr>
        </p:nvSpPr>
        <p:spPr/>
        <p:txBody>
          <a:bodyPr/>
          <a:lstStyle/>
          <a:p>
            <a:pPr eaLnBrk="1" hangingPunct="1"/>
            <a:r>
              <a:rPr lang="en-US" b="1" dirty="0" smtClean="0">
                <a:solidFill>
                  <a:schemeClr val="accent1">
                    <a:lumMod val="50000"/>
                  </a:schemeClr>
                </a:solidFill>
                <a:latin typeface="Arial" pitchFamily="34" charset="0"/>
                <a:cs typeface="Arial" pitchFamily="34" charset="0"/>
              </a:rPr>
              <a:t>     </a:t>
            </a:r>
            <a:r>
              <a:rPr lang="el-GR" b="1" dirty="0" smtClean="0">
                <a:solidFill>
                  <a:schemeClr val="accent1">
                    <a:lumMod val="50000"/>
                  </a:schemeClr>
                </a:solidFill>
                <a:latin typeface="Arial" pitchFamily="34" charset="0"/>
                <a:cs typeface="Arial" pitchFamily="34" charset="0"/>
              </a:rPr>
              <a:t>Αποτελέσματα Έρευνας </a:t>
            </a:r>
          </a:p>
        </p:txBody>
      </p:sp>
      <p:sp>
        <p:nvSpPr>
          <p:cNvPr id="5" name="4 - TextBox"/>
          <p:cNvSpPr txBox="1"/>
          <p:nvPr/>
        </p:nvSpPr>
        <p:spPr>
          <a:xfrm>
            <a:off x="539552" y="1628800"/>
            <a:ext cx="8135938" cy="707886"/>
          </a:xfrm>
          <a:prstGeom prst="rect">
            <a:avLst/>
          </a:prstGeom>
          <a:noFill/>
        </p:spPr>
        <p:txBody>
          <a:bodyPr>
            <a:spAutoFit/>
          </a:bodyPr>
          <a:lstStyle/>
          <a:p>
            <a:pPr algn="ctr" fontAlgn="auto">
              <a:spcBef>
                <a:spcPts val="0"/>
              </a:spcBef>
              <a:spcAft>
                <a:spcPts val="0"/>
              </a:spcAft>
              <a:defRPr/>
            </a:pPr>
            <a:r>
              <a:rPr lang="el-GR" sz="2000" b="1" dirty="0">
                <a:solidFill>
                  <a:schemeClr val="accent1">
                    <a:lumMod val="50000"/>
                  </a:schemeClr>
                </a:solidFill>
                <a:cs typeface="Arial" pitchFamily="34" charset="0"/>
              </a:rPr>
              <a:t>Λειτουργούσες Λουτρικές </a:t>
            </a:r>
            <a:r>
              <a:rPr lang="en-US" sz="2000" b="1" dirty="0" smtClean="0">
                <a:solidFill>
                  <a:schemeClr val="accent1">
                    <a:lumMod val="50000"/>
                  </a:schemeClr>
                </a:solidFill>
                <a:cs typeface="Arial" pitchFamily="34" charset="0"/>
              </a:rPr>
              <a:t>M</a:t>
            </a:r>
            <a:r>
              <a:rPr lang="el-GR" sz="2000" b="1" dirty="0" err="1" smtClean="0">
                <a:solidFill>
                  <a:schemeClr val="accent1">
                    <a:lumMod val="50000"/>
                  </a:schemeClr>
                </a:solidFill>
                <a:cs typeface="Arial" pitchFamily="34" charset="0"/>
              </a:rPr>
              <a:t>ονάδες</a:t>
            </a:r>
            <a:r>
              <a:rPr lang="el-GR" sz="2000" b="1" dirty="0" smtClean="0">
                <a:solidFill>
                  <a:schemeClr val="accent1">
                    <a:lumMod val="50000"/>
                  </a:schemeClr>
                </a:solidFill>
                <a:cs typeface="Arial" pitchFamily="34" charset="0"/>
              </a:rPr>
              <a:t> </a:t>
            </a:r>
            <a:r>
              <a:rPr lang="el-GR" sz="2000" b="1" dirty="0">
                <a:solidFill>
                  <a:schemeClr val="accent1">
                    <a:lumMod val="50000"/>
                  </a:schemeClr>
                </a:solidFill>
                <a:cs typeface="Arial" pitchFamily="34" charset="0"/>
              </a:rPr>
              <a:t>κατά Φορέα </a:t>
            </a:r>
            <a:r>
              <a:rPr lang="el-GR" sz="2000" b="1" dirty="0" smtClean="0">
                <a:solidFill>
                  <a:schemeClr val="accent1">
                    <a:lumMod val="50000"/>
                  </a:schemeClr>
                </a:solidFill>
                <a:cs typeface="Arial" pitchFamily="34" charset="0"/>
              </a:rPr>
              <a:t>εκμετάλλευσης  </a:t>
            </a:r>
            <a:r>
              <a:rPr lang="el-GR" sz="2000" b="1" dirty="0">
                <a:solidFill>
                  <a:schemeClr val="accent1">
                    <a:lumMod val="50000"/>
                  </a:schemeClr>
                </a:solidFill>
                <a:cs typeface="Arial" pitchFamily="34" charset="0"/>
              </a:rPr>
              <a:t>Συμπλήρωση ερωτηματολογίων 2010 - </a:t>
            </a:r>
            <a:r>
              <a:rPr lang="el-GR" sz="2000" b="1" dirty="0" smtClean="0">
                <a:solidFill>
                  <a:schemeClr val="accent1">
                    <a:lumMod val="50000"/>
                  </a:schemeClr>
                </a:solidFill>
                <a:cs typeface="Arial" pitchFamily="34" charset="0"/>
              </a:rPr>
              <a:t>201</a:t>
            </a:r>
            <a:r>
              <a:rPr lang="en-US" sz="2000" b="1" dirty="0" smtClean="0">
                <a:solidFill>
                  <a:schemeClr val="accent1">
                    <a:lumMod val="50000"/>
                  </a:schemeClr>
                </a:solidFill>
                <a:cs typeface="Arial" pitchFamily="34" charset="0"/>
              </a:rPr>
              <a:t>7</a:t>
            </a:r>
            <a:endParaRPr lang="el-GR" sz="2000" b="1" dirty="0">
              <a:solidFill>
                <a:schemeClr val="accent1">
                  <a:lumMod val="50000"/>
                </a:schemeClr>
              </a:solidFill>
              <a:cs typeface="Arial" pitchFamily="34" charset="0"/>
            </a:endParaRPr>
          </a:p>
        </p:txBody>
      </p:sp>
      <p:graphicFrame>
        <p:nvGraphicFramePr>
          <p:cNvPr id="7" name="6 - Πίνακας"/>
          <p:cNvGraphicFramePr>
            <a:graphicFrameLocks noGrp="1"/>
          </p:cNvGraphicFramePr>
          <p:nvPr/>
        </p:nvGraphicFramePr>
        <p:xfrm>
          <a:off x="35496" y="2348881"/>
          <a:ext cx="9073008" cy="4395264"/>
        </p:xfrm>
        <a:graphic>
          <a:graphicData uri="http://schemas.openxmlformats.org/drawingml/2006/table">
            <a:tbl>
              <a:tblPr>
                <a:effectLst>
                  <a:outerShdw blurRad="50800" dist="50800" dir="5400000" algn="ctr" rotWithShape="0">
                    <a:schemeClr val="accent1">
                      <a:lumMod val="60000"/>
                      <a:lumOff val="40000"/>
                    </a:schemeClr>
                  </a:outerShdw>
                </a:effectLst>
              </a:tblPr>
              <a:tblGrid>
                <a:gridCol w="1299622"/>
                <a:gridCol w="1012349"/>
                <a:gridCol w="1156969"/>
                <a:gridCol w="1156969"/>
                <a:gridCol w="1117528"/>
                <a:gridCol w="1117528"/>
                <a:gridCol w="1078085"/>
                <a:gridCol w="1133958"/>
              </a:tblGrid>
              <a:tr h="645257">
                <a:tc gridSpan="8">
                  <a:txBody>
                    <a:bodyPr/>
                    <a:lstStyle/>
                    <a:p>
                      <a:pPr algn="ctr" fontAlgn="t"/>
                      <a:endParaRPr lang="en-US" sz="1400" b="1" i="0" u="none" strike="noStrike" dirty="0" smtClean="0">
                        <a:solidFill>
                          <a:srgbClr val="000000"/>
                        </a:solidFill>
                        <a:latin typeface="Arial"/>
                      </a:endParaRPr>
                    </a:p>
                    <a:p>
                      <a:pPr algn="ctr" fontAlgn="t"/>
                      <a:r>
                        <a:rPr lang="el-GR" sz="1400" b="1" i="0" u="none" strike="noStrike" dirty="0" smtClean="0">
                          <a:solidFill>
                            <a:srgbClr val="000000"/>
                          </a:solidFill>
                          <a:latin typeface="Arial"/>
                        </a:rPr>
                        <a:t>    </a:t>
                      </a:r>
                      <a:r>
                        <a:rPr lang="el-GR" sz="1400" b="1" i="0" u="none" strike="noStrike" dirty="0">
                          <a:solidFill>
                            <a:srgbClr val="000000"/>
                          </a:solidFill>
                          <a:latin typeface="Arial"/>
                        </a:rPr>
                        <a:t>Πλήθος Ερωτηματολογίων</a:t>
                      </a:r>
                    </a:p>
                    <a:p>
                      <a:pPr algn="ctr" fontAlgn="t"/>
                      <a:endParaRPr lang="el-GR" sz="1400" b="1" i="0" u="none" strike="noStrike" dirty="0">
                        <a:solidFill>
                          <a:srgbClr val="000000"/>
                        </a:solidFill>
                        <a:latin typeface="Arial"/>
                      </a:endParaRPr>
                    </a:p>
                  </a:txBody>
                  <a:tcPr marL="6793" marR="6793" marT="6793" marB="0">
                    <a:lnL>
                      <a:noFill/>
                    </a:lnL>
                    <a:lnR>
                      <a:noFill/>
                    </a:lnR>
                    <a:lnT>
                      <a:noFill/>
                    </a:lnT>
                    <a:lnB w="19050" cap="flat" cmpd="sng" algn="ctr">
                      <a:solidFill>
                        <a:srgbClr val="DBDAC2"/>
                      </a:solidFill>
                      <a:prstDash val="solid"/>
                      <a:round/>
                      <a:headEnd type="none" w="med" len="med"/>
                      <a:tailEnd type="none" w="med" len="med"/>
                    </a:lnB>
                    <a:solidFill>
                      <a:schemeClr val="bg1">
                        <a:lumMod val="95000"/>
                      </a:schemeClr>
                    </a:solidFill>
                  </a:tcPr>
                </a:tc>
                <a:tc hMerge="1">
                  <a:txBody>
                    <a:bodyPr/>
                    <a:lstStyle/>
                    <a:p>
                      <a:pPr algn="ctr" fontAlgn="t"/>
                      <a:endParaRPr lang="el-GR" sz="1400" b="1" i="0" u="none" strike="noStrike" dirty="0">
                        <a:solidFill>
                          <a:srgbClr val="000000"/>
                        </a:solidFill>
                        <a:latin typeface="Arial"/>
                      </a:endParaRPr>
                    </a:p>
                  </a:txBody>
                  <a:tcPr marL="6793" marR="6793" marT="6793" marB="0">
                    <a:lnL>
                      <a:noFill/>
                    </a:lnL>
                    <a:lnR>
                      <a:noFill/>
                    </a:lnR>
                    <a:lnT>
                      <a:noFill/>
                    </a:lnT>
                    <a:lnB w="19050" cap="flat" cmpd="sng" algn="ctr">
                      <a:solidFill>
                        <a:srgbClr val="DBDAC2"/>
                      </a:solidFill>
                      <a:prstDash val="solid"/>
                      <a:round/>
                      <a:headEnd type="none" w="med" len="med"/>
                      <a:tailEnd type="none" w="med" len="med"/>
                    </a:lnB>
                    <a:solidFill>
                      <a:srgbClr val="A79E65"/>
                    </a:solidFill>
                  </a:tcPr>
                </a:tc>
                <a:tc hMerge="1">
                  <a:txBody>
                    <a:bodyPr/>
                    <a:lstStyle/>
                    <a:p>
                      <a:pPr algn="ctr" fontAlgn="t"/>
                      <a:endParaRPr lang="el-GR" sz="1400" b="1" i="0" u="none" strike="noStrike" dirty="0">
                        <a:solidFill>
                          <a:srgbClr val="000000"/>
                        </a:solidFill>
                        <a:latin typeface="Arial"/>
                      </a:endParaRPr>
                    </a:p>
                  </a:txBody>
                  <a:tcPr marL="6793" marR="6793" marT="6793" marB="0">
                    <a:lnL>
                      <a:noFill/>
                    </a:lnL>
                    <a:lnR>
                      <a:noFill/>
                    </a:lnR>
                    <a:lnT>
                      <a:noFill/>
                    </a:lnT>
                    <a:lnB w="19050" cap="flat" cmpd="sng" algn="ctr">
                      <a:solidFill>
                        <a:srgbClr val="DBDAC2"/>
                      </a:solidFill>
                      <a:prstDash val="solid"/>
                      <a:round/>
                      <a:headEnd type="none" w="med" len="med"/>
                      <a:tailEnd type="none" w="med" len="med"/>
                    </a:lnB>
                    <a:solidFill>
                      <a:srgbClr val="A79E65"/>
                    </a:solidFill>
                  </a:tcPr>
                </a:tc>
                <a:tc hMerge="1">
                  <a:txBody>
                    <a:bodyPr/>
                    <a:lstStyle/>
                    <a:p>
                      <a:pPr algn="ctr" fontAlgn="t"/>
                      <a:endParaRPr lang="el-GR" sz="1400" b="1" i="0" u="none" strike="noStrike" dirty="0">
                        <a:solidFill>
                          <a:srgbClr val="000000"/>
                        </a:solidFill>
                        <a:latin typeface="Arial"/>
                      </a:endParaRPr>
                    </a:p>
                  </a:txBody>
                  <a:tcPr marL="6793" marR="6793" marT="6793" marB="0">
                    <a:lnL>
                      <a:noFill/>
                    </a:lnL>
                    <a:lnR>
                      <a:noFill/>
                    </a:lnR>
                    <a:lnT>
                      <a:noFill/>
                    </a:lnT>
                    <a:lnB w="19050" cap="flat" cmpd="sng" algn="ctr">
                      <a:solidFill>
                        <a:srgbClr val="DBDAC2"/>
                      </a:solidFill>
                      <a:prstDash val="solid"/>
                      <a:round/>
                      <a:headEnd type="none" w="med" len="med"/>
                      <a:tailEnd type="none" w="med" len="med"/>
                    </a:lnB>
                    <a:solidFill>
                      <a:srgbClr val="A79E65"/>
                    </a:solidFill>
                  </a:tcPr>
                </a:tc>
                <a:tc hMerge="1">
                  <a:txBody>
                    <a:bodyPr/>
                    <a:lstStyle/>
                    <a:p>
                      <a:pPr algn="ctr" fontAlgn="t"/>
                      <a:endParaRPr lang="el-GR" sz="1400" b="1" i="0" u="none" strike="noStrike" dirty="0">
                        <a:solidFill>
                          <a:srgbClr val="000000"/>
                        </a:solidFill>
                        <a:latin typeface="Arial"/>
                      </a:endParaRPr>
                    </a:p>
                  </a:txBody>
                  <a:tcPr marL="6793" marR="6793" marT="6793" marB="0">
                    <a:lnL>
                      <a:noFill/>
                    </a:lnL>
                    <a:lnR>
                      <a:noFill/>
                    </a:lnR>
                    <a:lnT>
                      <a:noFill/>
                    </a:lnT>
                    <a:lnB w="19050" cap="flat" cmpd="sng" algn="ctr">
                      <a:solidFill>
                        <a:srgbClr val="DBDAC2"/>
                      </a:solidFill>
                      <a:prstDash val="solid"/>
                      <a:round/>
                      <a:headEnd type="none" w="med" len="med"/>
                      <a:tailEnd type="none" w="med" len="med"/>
                    </a:lnB>
                    <a:solidFill>
                      <a:srgbClr val="A79E65"/>
                    </a:solidFill>
                  </a:tcPr>
                </a:tc>
                <a:tc hMerge="1">
                  <a:txBody>
                    <a:bodyPr/>
                    <a:lstStyle/>
                    <a:p>
                      <a:pPr algn="ctr" fontAlgn="t"/>
                      <a:endParaRPr lang="el-GR" sz="1400" b="1" i="0" u="none" strike="noStrike" dirty="0">
                        <a:solidFill>
                          <a:srgbClr val="000000"/>
                        </a:solidFill>
                        <a:latin typeface="Arial"/>
                      </a:endParaRPr>
                    </a:p>
                  </a:txBody>
                  <a:tcPr marL="6793" marR="6793" marT="6793" marB="0">
                    <a:lnL>
                      <a:noFill/>
                    </a:lnL>
                    <a:lnR>
                      <a:noFill/>
                    </a:lnR>
                    <a:lnT>
                      <a:noFill/>
                    </a:lnT>
                    <a:lnB w="19050" cap="flat" cmpd="sng" algn="ctr">
                      <a:solidFill>
                        <a:srgbClr val="DBDAC2"/>
                      </a:solidFill>
                      <a:prstDash val="solid"/>
                      <a:round/>
                      <a:headEnd type="none" w="med" len="med"/>
                      <a:tailEnd type="none" w="med" len="med"/>
                    </a:lnB>
                    <a:solidFill>
                      <a:srgbClr val="A79E65"/>
                    </a:solidFill>
                  </a:tcPr>
                </a:tc>
                <a:tc hMerge="1">
                  <a:txBody>
                    <a:bodyPr/>
                    <a:lstStyle/>
                    <a:p>
                      <a:pPr algn="ctr" fontAlgn="t"/>
                      <a:endParaRPr lang="el-GR" sz="1400" b="1" i="0" u="none" strike="noStrike" dirty="0">
                        <a:solidFill>
                          <a:srgbClr val="000000"/>
                        </a:solidFill>
                        <a:latin typeface="Arial"/>
                      </a:endParaRPr>
                    </a:p>
                  </a:txBody>
                  <a:tcPr marL="6793" marR="6793" marT="6793" marB="0">
                    <a:lnL>
                      <a:noFill/>
                    </a:lnL>
                    <a:lnR>
                      <a:noFill/>
                    </a:lnR>
                    <a:lnT>
                      <a:noFill/>
                    </a:lnT>
                    <a:lnB w="19050" cap="flat" cmpd="sng" algn="ctr">
                      <a:solidFill>
                        <a:srgbClr val="DBDAC2"/>
                      </a:solidFill>
                      <a:prstDash val="solid"/>
                      <a:round/>
                      <a:headEnd type="none" w="med" len="med"/>
                      <a:tailEnd type="none" w="med" len="med"/>
                    </a:lnB>
                    <a:solidFill>
                      <a:srgbClr val="A79E65"/>
                    </a:solidFill>
                  </a:tcPr>
                </a:tc>
                <a:tc hMerge="1">
                  <a:txBody>
                    <a:bodyPr/>
                    <a:lstStyle/>
                    <a:p>
                      <a:pPr algn="ctr" fontAlgn="t"/>
                      <a:endParaRPr lang="el-GR" sz="1400" b="1" i="0" u="none" strike="noStrike" dirty="0">
                        <a:solidFill>
                          <a:srgbClr val="000000"/>
                        </a:solidFill>
                        <a:latin typeface="Arial"/>
                      </a:endParaRPr>
                    </a:p>
                  </a:txBody>
                  <a:tcPr marL="6793" marR="6793" marT="6793" marB="0">
                    <a:lnL>
                      <a:noFill/>
                    </a:lnL>
                    <a:lnR>
                      <a:noFill/>
                    </a:lnR>
                    <a:lnT>
                      <a:noFill/>
                    </a:lnT>
                    <a:lnB w="19050" cap="flat" cmpd="sng" algn="ctr">
                      <a:solidFill>
                        <a:srgbClr val="DBDAC2"/>
                      </a:solidFill>
                      <a:prstDash val="solid"/>
                      <a:round/>
                      <a:headEnd type="none" w="med" len="med"/>
                      <a:tailEnd type="none" w="med" len="med"/>
                    </a:lnB>
                    <a:solidFill>
                      <a:srgbClr val="A79E65"/>
                    </a:solidFill>
                  </a:tcPr>
                </a:tc>
              </a:tr>
              <a:tr h="462834">
                <a:tc>
                  <a:txBody>
                    <a:bodyPr/>
                    <a:lstStyle/>
                    <a:p>
                      <a:pPr algn="ctr" rtl="0" fontAlgn="b"/>
                      <a:r>
                        <a:rPr lang="el-GR" sz="1000" b="1" i="0" u="none" strike="noStrike" dirty="0">
                          <a:solidFill>
                            <a:srgbClr val="000000"/>
                          </a:solidFill>
                          <a:latin typeface="Arial"/>
                        </a:rPr>
                        <a:t> </a:t>
                      </a:r>
                    </a:p>
                  </a:txBody>
                  <a:tcPr marL="6793" marR="6793" marT="6793" marB="0" anchor="b">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905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b"/>
                      <a:r>
                        <a:rPr lang="el-GR" sz="1000" b="1" i="0" u="none" strike="noStrike" dirty="0" smtClean="0">
                          <a:solidFill>
                            <a:srgbClr val="000000"/>
                          </a:solidFill>
                          <a:latin typeface="Arial"/>
                        </a:rPr>
                        <a:t> </a:t>
                      </a:r>
                      <a:r>
                        <a:rPr lang="el-GR" sz="1000" b="1" i="0" u="none" strike="noStrike" dirty="0">
                          <a:solidFill>
                            <a:srgbClr val="000000"/>
                          </a:solidFill>
                          <a:latin typeface="Arial"/>
                        </a:rPr>
                        <a:t>Απώλειες </a:t>
                      </a:r>
                    </a:p>
                    <a:p>
                      <a:pPr algn="ctr" rtl="0" fontAlgn="b"/>
                      <a:r>
                        <a:rPr lang="el-GR" sz="1000" b="1" i="0" u="none" strike="noStrike" dirty="0">
                          <a:solidFill>
                            <a:srgbClr val="000000"/>
                          </a:solidFill>
                          <a:latin typeface="Arial"/>
                        </a:rPr>
                        <a:t>2010</a:t>
                      </a:r>
                    </a:p>
                    <a:p>
                      <a:pPr algn="ctr" rtl="0" fontAlgn="b"/>
                      <a:r>
                        <a:rPr lang="el-GR" sz="1000" b="1" i="0" u="none" strike="noStrike" dirty="0">
                          <a:solidFill>
                            <a:srgbClr val="000000"/>
                          </a:solidFill>
                          <a:latin typeface="Arial"/>
                        </a:rPr>
                        <a:t>(</a:t>
                      </a:r>
                      <a:r>
                        <a:rPr lang="el-GR" sz="1000" b="1" i="0" u="none" strike="noStrike" dirty="0" err="1">
                          <a:solidFill>
                            <a:srgbClr val="000000"/>
                          </a:solidFill>
                          <a:latin typeface="Arial"/>
                        </a:rPr>
                        <a:t>Λειτ</a:t>
                      </a:r>
                      <a:r>
                        <a:rPr lang="el-GR" sz="1000" b="1" i="0" u="none" strike="noStrike" dirty="0">
                          <a:solidFill>
                            <a:srgbClr val="000000"/>
                          </a:solidFill>
                          <a:latin typeface="Arial"/>
                        </a:rPr>
                        <a:t>. 2009) </a:t>
                      </a:r>
                    </a:p>
                  </a:txBody>
                  <a:tcPr marL="6793" marR="6793" marT="6793" marB="0" anchor="b">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905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b"/>
                      <a:r>
                        <a:rPr lang="el-GR" sz="1000" b="1" i="0" u="none" strike="noStrike" dirty="0">
                          <a:solidFill>
                            <a:srgbClr val="000000"/>
                          </a:solidFill>
                          <a:latin typeface="Arial"/>
                        </a:rPr>
                        <a:t>  Απώλειες </a:t>
                      </a:r>
                    </a:p>
                    <a:p>
                      <a:pPr algn="ctr" rtl="0" fontAlgn="b"/>
                      <a:r>
                        <a:rPr lang="el-GR" sz="1000" b="1" i="0" u="none" strike="noStrike" dirty="0">
                          <a:solidFill>
                            <a:srgbClr val="000000"/>
                          </a:solidFill>
                          <a:latin typeface="Arial"/>
                        </a:rPr>
                        <a:t>2012</a:t>
                      </a:r>
                    </a:p>
                    <a:p>
                      <a:pPr algn="ctr" rtl="0" fontAlgn="b"/>
                      <a:r>
                        <a:rPr lang="el-GR" sz="1000" b="1" i="0" u="none" strike="noStrike" dirty="0">
                          <a:solidFill>
                            <a:srgbClr val="000000"/>
                          </a:solidFill>
                          <a:latin typeface="Arial"/>
                        </a:rPr>
                        <a:t>(</a:t>
                      </a:r>
                      <a:r>
                        <a:rPr lang="el-GR" sz="1000" b="1" i="0" u="none" strike="noStrike" dirty="0" err="1">
                          <a:solidFill>
                            <a:srgbClr val="000000"/>
                          </a:solidFill>
                          <a:latin typeface="Arial"/>
                        </a:rPr>
                        <a:t>Λειτ</a:t>
                      </a:r>
                      <a:r>
                        <a:rPr lang="el-GR" sz="1000" b="1" i="0" u="none" strike="noStrike" dirty="0">
                          <a:solidFill>
                            <a:srgbClr val="000000"/>
                          </a:solidFill>
                          <a:latin typeface="Arial"/>
                        </a:rPr>
                        <a:t>. 2011) </a:t>
                      </a:r>
                    </a:p>
                  </a:txBody>
                  <a:tcPr marL="6793" marR="6793" marT="6793" marB="0" anchor="b">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905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b"/>
                      <a:r>
                        <a:rPr lang="el-GR" sz="1000" b="1" i="0" u="none" strike="noStrike" dirty="0">
                          <a:solidFill>
                            <a:srgbClr val="000000"/>
                          </a:solidFill>
                          <a:latin typeface="Arial"/>
                        </a:rPr>
                        <a:t>  Απώλειες </a:t>
                      </a:r>
                    </a:p>
                    <a:p>
                      <a:pPr algn="ctr" rtl="0" fontAlgn="b"/>
                      <a:r>
                        <a:rPr lang="el-GR" sz="1000" b="1" i="0" u="none" strike="noStrike" dirty="0">
                          <a:solidFill>
                            <a:srgbClr val="000000"/>
                          </a:solidFill>
                          <a:latin typeface="Arial"/>
                        </a:rPr>
                        <a:t>2013-2016</a:t>
                      </a:r>
                    </a:p>
                    <a:p>
                      <a:pPr algn="ctr" rtl="0" fontAlgn="b"/>
                      <a:r>
                        <a:rPr lang="el-GR" sz="1000" b="1" i="0" u="none" strike="noStrike" dirty="0">
                          <a:solidFill>
                            <a:srgbClr val="000000"/>
                          </a:solidFill>
                          <a:latin typeface="Arial"/>
                        </a:rPr>
                        <a:t>(</a:t>
                      </a:r>
                      <a:r>
                        <a:rPr lang="el-GR" sz="1000" b="1" i="0" u="none" strike="noStrike" dirty="0" err="1">
                          <a:solidFill>
                            <a:srgbClr val="000000"/>
                          </a:solidFill>
                          <a:latin typeface="Arial"/>
                        </a:rPr>
                        <a:t>Λειτ</a:t>
                      </a:r>
                      <a:r>
                        <a:rPr lang="el-GR" sz="1000" b="1" i="0" u="none" strike="noStrike" dirty="0">
                          <a:solidFill>
                            <a:srgbClr val="000000"/>
                          </a:solidFill>
                          <a:latin typeface="Arial"/>
                        </a:rPr>
                        <a:t>. 2012-2015) </a:t>
                      </a:r>
                    </a:p>
                  </a:txBody>
                  <a:tcPr marL="6793" marR="6793" marT="6793" marB="0" anchor="b">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905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b"/>
                      <a:r>
                        <a:rPr lang="el-GR" sz="1000" b="1" i="0" u="none" strike="noStrike" dirty="0" err="1">
                          <a:solidFill>
                            <a:srgbClr val="000000"/>
                          </a:solidFill>
                          <a:latin typeface="Arial"/>
                        </a:rPr>
                        <a:t>Συμπλ</a:t>
                      </a:r>
                      <a:r>
                        <a:rPr lang="el-GR" sz="1000" b="1" i="0" u="none" strike="noStrike" dirty="0">
                          <a:solidFill>
                            <a:srgbClr val="000000"/>
                          </a:solidFill>
                          <a:latin typeface="Arial"/>
                        </a:rPr>
                        <a:t> Ερωτ.</a:t>
                      </a:r>
                    </a:p>
                    <a:p>
                      <a:pPr algn="ctr" rtl="0" fontAlgn="b"/>
                      <a:r>
                        <a:rPr lang="el-GR" sz="1000" b="1" i="0" u="none" strike="noStrike" dirty="0">
                          <a:solidFill>
                            <a:srgbClr val="000000"/>
                          </a:solidFill>
                          <a:latin typeface="Arial"/>
                        </a:rPr>
                        <a:t>2010</a:t>
                      </a:r>
                    </a:p>
                    <a:p>
                      <a:pPr algn="ctr" rtl="0" fontAlgn="b"/>
                      <a:r>
                        <a:rPr lang="el-GR" sz="1000" b="1" i="0" u="none" strike="noStrike" dirty="0">
                          <a:solidFill>
                            <a:srgbClr val="000000"/>
                          </a:solidFill>
                          <a:latin typeface="Arial"/>
                        </a:rPr>
                        <a:t>(</a:t>
                      </a:r>
                      <a:r>
                        <a:rPr lang="el-GR" sz="1000" b="1" i="0" u="none" strike="noStrike" dirty="0" err="1">
                          <a:solidFill>
                            <a:srgbClr val="000000"/>
                          </a:solidFill>
                          <a:latin typeface="Arial"/>
                        </a:rPr>
                        <a:t>Λειτ</a:t>
                      </a:r>
                      <a:r>
                        <a:rPr lang="el-GR" sz="1000" b="1" i="0" u="none" strike="noStrike" dirty="0">
                          <a:solidFill>
                            <a:srgbClr val="000000"/>
                          </a:solidFill>
                          <a:latin typeface="Arial"/>
                        </a:rPr>
                        <a:t>. 2009)</a:t>
                      </a:r>
                    </a:p>
                  </a:txBody>
                  <a:tcPr marL="6793" marR="6793" marT="6793" marB="0" anchor="b">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905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b"/>
                      <a:r>
                        <a:rPr lang="el-GR" sz="1000" b="1" i="0" u="none" strike="noStrike" dirty="0" err="1">
                          <a:solidFill>
                            <a:srgbClr val="000000"/>
                          </a:solidFill>
                          <a:latin typeface="Arial"/>
                        </a:rPr>
                        <a:t>Συμπλ</a:t>
                      </a:r>
                      <a:r>
                        <a:rPr lang="el-GR" sz="1000" b="1" i="0" u="none" strike="noStrike" dirty="0">
                          <a:solidFill>
                            <a:srgbClr val="000000"/>
                          </a:solidFill>
                          <a:latin typeface="Arial"/>
                        </a:rPr>
                        <a:t> Ερωτ.</a:t>
                      </a:r>
                    </a:p>
                    <a:p>
                      <a:pPr algn="ctr" rtl="0" fontAlgn="b"/>
                      <a:r>
                        <a:rPr lang="el-GR" sz="1000" b="1" i="0" u="none" strike="noStrike" dirty="0">
                          <a:solidFill>
                            <a:srgbClr val="000000"/>
                          </a:solidFill>
                          <a:latin typeface="Arial"/>
                        </a:rPr>
                        <a:t>2012</a:t>
                      </a:r>
                    </a:p>
                    <a:p>
                      <a:pPr algn="ctr" rtl="0" fontAlgn="b"/>
                      <a:r>
                        <a:rPr lang="el-GR" sz="1000" b="1" i="0" u="none" strike="noStrike" dirty="0">
                          <a:solidFill>
                            <a:srgbClr val="000000"/>
                          </a:solidFill>
                          <a:latin typeface="Arial"/>
                        </a:rPr>
                        <a:t>(</a:t>
                      </a:r>
                      <a:r>
                        <a:rPr lang="el-GR" sz="1000" b="1" i="0" u="none" strike="noStrike" dirty="0" err="1">
                          <a:solidFill>
                            <a:srgbClr val="000000"/>
                          </a:solidFill>
                          <a:latin typeface="Arial"/>
                        </a:rPr>
                        <a:t>Λειτ</a:t>
                      </a:r>
                      <a:r>
                        <a:rPr lang="el-GR" sz="1000" b="1" i="0" u="none" strike="noStrike" dirty="0">
                          <a:solidFill>
                            <a:srgbClr val="000000"/>
                          </a:solidFill>
                          <a:latin typeface="Arial"/>
                        </a:rPr>
                        <a:t>. 2011) </a:t>
                      </a:r>
                    </a:p>
                  </a:txBody>
                  <a:tcPr marL="6793" marR="6793" marT="6793" marB="0" anchor="b">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905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b"/>
                      <a:r>
                        <a:rPr lang="el-GR" sz="1000" b="1" i="0" u="none" strike="noStrike" dirty="0" err="1">
                          <a:solidFill>
                            <a:srgbClr val="000000"/>
                          </a:solidFill>
                          <a:latin typeface="Arial"/>
                        </a:rPr>
                        <a:t>Συμπλ</a:t>
                      </a:r>
                      <a:r>
                        <a:rPr lang="el-GR" sz="1000" b="1" i="0" u="none" strike="noStrike" dirty="0">
                          <a:solidFill>
                            <a:srgbClr val="000000"/>
                          </a:solidFill>
                          <a:latin typeface="Arial"/>
                        </a:rPr>
                        <a:t> Ερωτ.</a:t>
                      </a:r>
                    </a:p>
                    <a:p>
                      <a:pPr algn="ctr" rtl="0" fontAlgn="b"/>
                      <a:r>
                        <a:rPr lang="el-GR" sz="1000" b="1" i="0" u="none" strike="noStrike" dirty="0">
                          <a:solidFill>
                            <a:srgbClr val="000000"/>
                          </a:solidFill>
                          <a:latin typeface="Arial"/>
                        </a:rPr>
                        <a:t>2013-2017</a:t>
                      </a:r>
                    </a:p>
                    <a:p>
                      <a:pPr algn="ctr" rtl="0" fontAlgn="b"/>
                      <a:r>
                        <a:rPr lang="el-GR" sz="1000" b="1" i="0" u="none" strike="noStrike" dirty="0">
                          <a:solidFill>
                            <a:srgbClr val="000000"/>
                          </a:solidFill>
                          <a:latin typeface="Arial"/>
                        </a:rPr>
                        <a:t>(</a:t>
                      </a:r>
                      <a:r>
                        <a:rPr lang="el-GR" sz="1000" b="1" i="0" u="none" strike="noStrike" dirty="0" err="1">
                          <a:solidFill>
                            <a:srgbClr val="000000"/>
                          </a:solidFill>
                          <a:latin typeface="Arial"/>
                        </a:rPr>
                        <a:t>Λειτ</a:t>
                      </a:r>
                      <a:r>
                        <a:rPr lang="el-GR" sz="1000" b="1" i="0" u="none" strike="noStrike" dirty="0">
                          <a:solidFill>
                            <a:srgbClr val="000000"/>
                          </a:solidFill>
                          <a:latin typeface="Arial"/>
                        </a:rPr>
                        <a:t>. 2012-2016) </a:t>
                      </a:r>
                    </a:p>
                  </a:txBody>
                  <a:tcPr marL="6793" marR="6793" marT="6793" marB="0" anchor="b">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905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Σύνολο</a:t>
                      </a:r>
                    </a:p>
                  </a:txBody>
                  <a:tcPr marL="6793" marR="6793" marT="6793" marB="0" anchor="ctr">
                    <a:lnL w="12700" cap="flat" cmpd="sng" algn="ctr">
                      <a:solidFill>
                        <a:srgbClr val="DBDAC2"/>
                      </a:solidFill>
                      <a:prstDash val="solid"/>
                      <a:round/>
                      <a:headEnd type="none" w="med" len="med"/>
                      <a:tailEnd type="none" w="med" len="med"/>
                    </a:lnL>
                    <a:lnR>
                      <a:noFill/>
                    </a:lnR>
                    <a:lnT w="19050" cap="flat" cmpd="sng" algn="ctr">
                      <a:solidFill>
                        <a:srgbClr val="DBDAC2"/>
                      </a:solidFill>
                      <a:prstDash val="solid"/>
                      <a:round/>
                      <a:headEnd type="none" w="med" len="med"/>
                      <a:tailEnd type="none" w="med" len="med"/>
                    </a:lnT>
                    <a:lnB w="19050" cap="flat" cmpd="sng" algn="ctr">
                      <a:solidFill>
                        <a:srgbClr val="DBDAC2"/>
                      </a:solidFill>
                      <a:prstDash val="solid"/>
                      <a:round/>
                      <a:headEnd type="none" w="med" len="med"/>
                      <a:tailEnd type="none" w="med" len="med"/>
                    </a:lnB>
                    <a:solidFill>
                      <a:schemeClr val="bg1">
                        <a:lumMod val="95000"/>
                      </a:schemeClr>
                    </a:solidFill>
                  </a:tcPr>
                </a:tc>
              </a:tr>
              <a:tr h="578680">
                <a:tc>
                  <a:txBody>
                    <a:bodyPr/>
                    <a:lstStyle/>
                    <a:p>
                      <a:pPr algn="ctr" rtl="0" fontAlgn="ctr"/>
                      <a:r>
                        <a:rPr lang="el-GR" sz="1000" b="1" i="0" u="none" strike="noStrike" dirty="0">
                          <a:solidFill>
                            <a:srgbClr val="000000"/>
                          </a:solidFill>
                          <a:latin typeface="Arial"/>
                        </a:rPr>
                        <a:t>1.Δημοτική Διαχείριση</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5</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5</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5</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33</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33</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33</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38</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905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422279">
                <a:tc>
                  <a:txBody>
                    <a:bodyPr/>
                    <a:lstStyle/>
                    <a:p>
                      <a:pPr algn="ctr" rtl="0" fontAlgn="ctr"/>
                      <a:r>
                        <a:rPr lang="el-GR" sz="1000" b="1" i="0" u="none" strike="noStrike" dirty="0">
                          <a:solidFill>
                            <a:srgbClr val="000000"/>
                          </a:solidFill>
                          <a:latin typeface="Arial"/>
                        </a:rPr>
                        <a:t>2. ΕΤΑΔ</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531761">
                <a:tc>
                  <a:txBody>
                    <a:bodyPr/>
                    <a:lstStyle/>
                    <a:p>
                      <a:pPr algn="ctr" rtl="0" fontAlgn="ctr"/>
                      <a:r>
                        <a:rPr lang="el-GR" sz="1000" b="1" i="0" u="none" strike="noStrike">
                          <a:solidFill>
                            <a:srgbClr val="000000"/>
                          </a:solidFill>
                          <a:latin typeface="Arial"/>
                        </a:rPr>
                        <a:t>3. Ιδιωτική επιχείρηση</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4</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4</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4</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9</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9</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9</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13</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625600">
                <a:tc>
                  <a:txBody>
                    <a:bodyPr/>
                    <a:lstStyle/>
                    <a:p>
                      <a:pPr algn="ctr" rtl="0" fontAlgn="ctr"/>
                      <a:r>
                        <a:rPr lang="el-GR" sz="1000" b="1" i="0" u="none" strike="noStrike">
                          <a:solidFill>
                            <a:srgbClr val="000000"/>
                          </a:solidFill>
                          <a:latin typeface="Arial"/>
                        </a:rPr>
                        <a:t> 4. Ιδιωτική επιχείριση  Αιδηψού με πηγή</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703799">
                <a:tc>
                  <a:txBody>
                    <a:bodyPr/>
                    <a:lstStyle/>
                    <a:p>
                      <a:pPr algn="ctr" rtl="0" fontAlgn="ctr"/>
                      <a:r>
                        <a:rPr lang="el-GR" sz="1000" b="1" i="0" u="none" strike="noStrike">
                          <a:solidFill>
                            <a:srgbClr val="000000"/>
                          </a:solidFill>
                          <a:latin typeface="Arial"/>
                        </a:rPr>
                        <a:t> 5.Ιδιωτική επιχείριση  Αιδηψού με νερό ΕΟΤ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3</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14</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17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17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17</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422279">
                <a:tc>
                  <a:txBody>
                    <a:bodyPr/>
                    <a:lstStyle/>
                    <a:p>
                      <a:pPr algn="ctr" rtl="0" fontAlgn="ctr"/>
                      <a:r>
                        <a:rPr lang="el-GR" sz="1000" b="1" i="0" u="none" strike="noStrike" dirty="0">
                          <a:solidFill>
                            <a:srgbClr val="000000"/>
                          </a:solidFill>
                          <a:latin typeface="Arial"/>
                        </a:rPr>
                        <a:t>   ΣΥΝΟΛΟ </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13</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69</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73</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73</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82</a:t>
                      </a:r>
                    </a:p>
                  </a:txBody>
                  <a:tcPr marL="6793" marR="6793" marT="6793"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609600" y="523845"/>
            <a:ext cx="7994650" cy="400110"/>
          </a:xfrm>
        </p:spPr>
        <p:txBody>
          <a:bodyPr>
            <a:spAutoFit/>
          </a:bodyPr>
          <a:lstStyle/>
          <a:p>
            <a:pPr algn="ctr">
              <a:buClr>
                <a:schemeClr val="accent2"/>
              </a:buClr>
              <a:buFont typeface="Wingdings" pitchFamily="2" charset="2"/>
              <a:buChar char="q"/>
              <a:defRPr/>
            </a:pPr>
            <a:r>
              <a:rPr lang="el-GR" sz="2000" b="1" dirty="0" smtClean="0">
                <a:solidFill>
                  <a:schemeClr val="accent1">
                    <a:lumMod val="50000"/>
                  </a:schemeClr>
                </a:solidFill>
                <a:latin typeface="Arial" pitchFamily="34" charset="0"/>
                <a:cs typeface="Arial" pitchFamily="34" charset="0"/>
              </a:rPr>
              <a:t>Επιχειρήσεις</a:t>
            </a:r>
            <a:r>
              <a:rPr lang="el-GR" sz="2000" dirty="0" smtClean="0">
                <a:solidFill>
                  <a:schemeClr val="accent1">
                    <a:lumMod val="50000"/>
                  </a:schemeClr>
                </a:solidFill>
                <a:latin typeface="Arial" pitchFamily="34" charset="0"/>
                <a:cs typeface="Arial" pitchFamily="34" charset="0"/>
              </a:rPr>
              <a:t> </a:t>
            </a:r>
            <a:r>
              <a:rPr lang="el-GR" sz="2000" b="1" dirty="0" smtClean="0">
                <a:solidFill>
                  <a:schemeClr val="accent1">
                    <a:lumMod val="50000"/>
                  </a:schemeClr>
                </a:solidFill>
                <a:latin typeface="Arial" pitchFamily="34" charset="0"/>
                <a:cs typeface="Arial" pitchFamily="34" charset="0"/>
              </a:rPr>
              <a:t>Δημοτικής Διαχείρισης</a:t>
            </a:r>
            <a:endParaRPr lang="el-GR" sz="2000" b="1" cap="all" dirty="0">
              <a:solidFill>
                <a:schemeClr val="accent1">
                  <a:lumMod val="50000"/>
                </a:schemeClr>
              </a:solidFill>
              <a:latin typeface="Arial" pitchFamily="34" charset="0"/>
              <a:cs typeface="Arial" pitchFamily="34" charset="0"/>
            </a:endParaRPr>
          </a:p>
        </p:txBody>
      </p:sp>
      <p:graphicFrame>
        <p:nvGraphicFramePr>
          <p:cNvPr id="4" name="3 - Πίνακας"/>
          <p:cNvGraphicFramePr>
            <a:graphicFrameLocks noGrp="1"/>
          </p:cNvGraphicFramePr>
          <p:nvPr/>
        </p:nvGraphicFramePr>
        <p:xfrm>
          <a:off x="0" y="1484788"/>
          <a:ext cx="9144000" cy="5390807"/>
        </p:xfrm>
        <a:graphic>
          <a:graphicData uri="http://schemas.openxmlformats.org/drawingml/2006/table">
            <a:tbl>
              <a:tblPr/>
              <a:tblGrid>
                <a:gridCol w="1405541"/>
                <a:gridCol w="630898"/>
                <a:gridCol w="630898"/>
                <a:gridCol w="598951"/>
                <a:gridCol w="596291"/>
                <a:gridCol w="574993"/>
                <a:gridCol w="574993"/>
                <a:gridCol w="567007"/>
                <a:gridCol w="553698"/>
                <a:gridCol w="567007"/>
                <a:gridCol w="553698"/>
                <a:gridCol w="567007"/>
                <a:gridCol w="567007"/>
                <a:gridCol w="756011"/>
              </a:tblGrid>
              <a:tr h="229624">
                <a:tc>
                  <a:txBody>
                    <a:bodyPr/>
                    <a:lstStyle/>
                    <a:p>
                      <a:pPr algn="ctr" rtl="0" fontAlgn="ctr"/>
                      <a:r>
                        <a:rPr lang="el-GR" sz="1000" b="1" i="0" u="none" strike="noStrike" dirty="0">
                          <a:solidFill>
                            <a:srgbClr val="000000"/>
                          </a:solidFill>
                          <a:latin typeface="Arial"/>
                        </a:rPr>
                        <a:t>ΠΕΡΙΦΕΡΕΙΑ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2013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2014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a:solidFill>
                            <a:srgbClr val="000000"/>
                          </a:solidFill>
                          <a:latin typeface="Arial"/>
                        </a:rPr>
                        <a:t>2015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ΣΥΝΟΛΟ</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bg1">
                        <a:lumMod val="95000"/>
                      </a:schemeClr>
                    </a:solidFill>
                  </a:tcPr>
                </a:tc>
              </a:tr>
              <a:tr h="459249">
                <a:tc>
                  <a:txBody>
                    <a:bodyPr/>
                    <a:lstStyle/>
                    <a:p>
                      <a:pPr algn="l" rtl="0" fontAlgn="ctr"/>
                      <a:r>
                        <a:rPr lang="el-GR" sz="1000" b="1" i="0" u="none" strike="noStrike" dirty="0">
                          <a:solidFill>
                            <a:srgbClr val="000000"/>
                          </a:solidFill>
                          <a:latin typeface="Arial"/>
                        </a:rPr>
                        <a:t>1. Ανατολική Μακεδονία - Θράκη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118.801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123.825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123.275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112.474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112.212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91.072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77.169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49.791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43.936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37.983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37.620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35.431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963.589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47227">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13,12%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12,87%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10,22%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9,65%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8,34%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8,38%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8,37%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7,22%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6,20%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6,22%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5,26%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9,31%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624">
                <a:tc>
                  <a:txBody>
                    <a:bodyPr/>
                    <a:lstStyle/>
                    <a:p>
                      <a:pPr algn="l" rtl="0" fontAlgn="ctr"/>
                      <a:r>
                        <a:rPr lang="el-GR" sz="1000" b="1" i="0" u="none" strike="noStrike" dirty="0">
                          <a:solidFill>
                            <a:srgbClr val="000000"/>
                          </a:solidFill>
                          <a:latin typeface="Arial"/>
                        </a:rPr>
                        <a:t>2. Κεντρική Μακεδονία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477.624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492.781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620.711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631.500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677.554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635.083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582.186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426.207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433.904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438.245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437.470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479.351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6.332.616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dirty="0">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52,76%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51,21%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55,94%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57,41%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58,28%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58,14%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63,22%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71,61%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71,28%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71,51%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72,34%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71,11%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61,19%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624">
                <a:tc>
                  <a:txBody>
                    <a:bodyPr/>
                    <a:lstStyle/>
                    <a:p>
                      <a:pPr algn="l" rtl="0" fontAlgn="ctr"/>
                      <a:r>
                        <a:rPr lang="el-GR" sz="1000" b="1" i="0" u="none" strike="noStrike" dirty="0">
                          <a:solidFill>
                            <a:srgbClr val="000000"/>
                          </a:solidFill>
                          <a:latin typeface="Arial"/>
                        </a:rPr>
                        <a:t>3. Δυτική Μακεδονία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550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22.700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26.800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20.900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21.000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16.000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4.505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1.264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2.162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1.624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2.094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2.029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121.628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1,81%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0,49%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0,21%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0,27%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0,35%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0,30%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1,18%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624">
                <a:tc>
                  <a:txBody>
                    <a:bodyPr/>
                    <a:lstStyle/>
                    <a:p>
                      <a:pPr algn="l" rtl="0" fontAlgn="ctr"/>
                      <a:r>
                        <a:rPr lang="el-GR" sz="1000" b="1" i="0" u="none" strike="noStrike" dirty="0">
                          <a:solidFill>
                            <a:srgbClr val="000000"/>
                          </a:solidFill>
                          <a:latin typeface="Arial"/>
                        </a:rPr>
                        <a:t>4. Ήπειρος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42.936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45.570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46.892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44.919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46.189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41.552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26.569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6.860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5.521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5.930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4.894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4.432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322.264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4,23%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3,97%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2,89%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0,91%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0,97%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0,81%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0.66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3,11%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624">
                <a:tc>
                  <a:txBody>
                    <a:bodyPr/>
                    <a:lstStyle/>
                    <a:p>
                      <a:pPr algn="l" rtl="0" fontAlgn="ctr"/>
                      <a:r>
                        <a:rPr lang="el-GR" sz="1000" b="1" i="0" u="none" strike="noStrike" dirty="0">
                          <a:solidFill>
                            <a:srgbClr val="000000"/>
                          </a:solidFill>
                          <a:latin typeface="Arial"/>
                        </a:rPr>
                        <a:t>5. Θεσσαλία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88.693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96.641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93.080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94.445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98.474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87.517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63.172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35.590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33.360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28.964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30.007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30.602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780.545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9,80%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8,39%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8,59%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8,47%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8,01%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6,86%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5,98%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5,48%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4,96%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4,54%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7,54%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624">
                <a:tc>
                  <a:txBody>
                    <a:bodyPr/>
                    <a:lstStyle/>
                    <a:p>
                      <a:pPr algn="l" rtl="0" fontAlgn="ctr"/>
                      <a:r>
                        <a:rPr lang="el-GR" sz="1000" b="1" i="0" u="none" strike="noStrike" dirty="0">
                          <a:solidFill>
                            <a:srgbClr val="000000"/>
                          </a:solidFill>
                          <a:latin typeface="Arial"/>
                        </a:rPr>
                        <a:t>7. Δυτική Ελλάδα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28.008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28.404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31.421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29.000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26.990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29.500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3.500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3.750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4.250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3.308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4.280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211.411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3,09%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2,95%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2,83%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2,64%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2,70%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0,62%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0,69%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0,55%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0,63%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2,04%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624">
                <a:tc>
                  <a:txBody>
                    <a:bodyPr/>
                    <a:lstStyle/>
                    <a:p>
                      <a:pPr algn="l" rtl="0" fontAlgn="ctr"/>
                      <a:r>
                        <a:rPr lang="el-GR" sz="1000" b="1" i="0" u="none" strike="noStrike" dirty="0">
                          <a:solidFill>
                            <a:srgbClr val="000000"/>
                          </a:solidFill>
                          <a:latin typeface="Arial"/>
                        </a:rPr>
                        <a:t>10. Πελοπόννησος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59.092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57.992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55.959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54.264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61.352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82.907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67.950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29.276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27.036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36.600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38.138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45.875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616.441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6,53%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6,03%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5,04%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4,93%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5,28%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7,38%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4,92%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4,44%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6,00%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6,31%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6,81%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5,96%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624">
                <a:tc>
                  <a:txBody>
                    <a:bodyPr/>
                    <a:lstStyle/>
                    <a:p>
                      <a:pPr algn="l" rtl="0" fontAlgn="ctr"/>
                      <a:r>
                        <a:rPr lang="el-GR" sz="1000" b="1" i="0" u="none" strike="noStrike" dirty="0">
                          <a:solidFill>
                            <a:srgbClr val="000000"/>
                          </a:solidFill>
                          <a:latin typeface="Arial"/>
                        </a:rPr>
                        <a:t>11. Βόρειο Αιγαίο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87.986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92.812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106.151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107.119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113.543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104.379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76.847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39.871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56.317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56.265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49.106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66.476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956.872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9,72%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9,65%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9,57%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9,74%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9,77%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9,56%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8,34%</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6,70%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9,25%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9,17%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8,11%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9,86%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9,25%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229624">
                <a:tc>
                  <a:txBody>
                    <a:bodyPr/>
                    <a:lstStyle/>
                    <a:p>
                      <a:pPr algn="l" rtl="0" fontAlgn="ctr"/>
                      <a:r>
                        <a:rPr lang="el-GR" sz="1000" b="1" i="0" u="none" strike="noStrike" dirty="0">
                          <a:solidFill>
                            <a:srgbClr val="000000"/>
                          </a:solidFill>
                          <a:latin typeface="Arial"/>
                        </a:rPr>
                        <a:t>12. Νότιο Αιγαίο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1.615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1.517</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5.336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5.438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5.236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4.326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3.533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2.842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2.755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2.812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2.016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5.580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43.006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0,18%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0,16%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0,48%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0,49%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0,45%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0,40%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0,38%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0,48%</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0,45%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0,46%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0,33%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0,83%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0,42%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551099">
                <a:tc>
                  <a:txBody>
                    <a:bodyPr/>
                    <a:lstStyle/>
                    <a:p>
                      <a:pPr algn="l" rtl="0" fontAlgn="ctr"/>
                      <a:r>
                        <a:rPr lang="el-GR" sz="1000" b="1" i="0" u="none" strike="noStrike" dirty="0">
                          <a:solidFill>
                            <a:srgbClr val="000000"/>
                          </a:solidFill>
                          <a:latin typeface="Arial"/>
                        </a:rPr>
                        <a:t>ΣΥΝΟΛΟ ΕΙΣΙΤΗΡΙΩΝ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905.305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962.242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1.109.625</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1.100.059</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1.162.550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1.092.336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920.931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595.201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608.741</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612.673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604.653</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674.056</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10.348.372</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solidFill>
                      <a:schemeClr val="accent1">
                        <a:lumMod val="40000"/>
                        <a:lumOff val="60000"/>
                      </a:schemeClr>
                    </a:solidFill>
                  </a:tcPr>
                </a:tc>
              </a:tr>
              <a:tr h="229624">
                <a:tc>
                  <a:txBody>
                    <a:bodyPr/>
                    <a:lstStyle/>
                    <a:p>
                      <a:pPr algn="l" rtl="0" fontAlgn="ctr"/>
                      <a:r>
                        <a:rPr lang="el-GR" sz="1000" b="1" i="0" u="none" strike="noStrike">
                          <a:solidFill>
                            <a:srgbClr val="000000"/>
                          </a:solidFill>
                          <a:latin typeface="Arial"/>
                        </a:rPr>
                        <a:t>   </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100,00%</a:t>
                      </a:r>
                    </a:p>
                  </a:txBody>
                  <a:tcPr marL="0" marR="0" marT="0"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609600" y="228600"/>
            <a:ext cx="8153400" cy="990600"/>
          </a:xfrm>
          <a:prstGeom prst="rect">
            <a:avLst/>
          </a:prstGeom>
        </p:spPr>
        <p:txBody>
          <a:bodyPr/>
          <a:lstStyle/>
          <a:p>
            <a:pPr algn="ctr" fontAlgn="auto">
              <a:spcAft>
                <a:spcPts val="0"/>
              </a:spcAft>
              <a:defRPr/>
            </a:pPr>
            <a:endParaRPr lang="el-GR" sz="2800" b="1" dirty="0">
              <a:solidFill>
                <a:schemeClr val="tx2"/>
              </a:solidFill>
              <a:latin typeface="+mj-lt"/>
              <a:ea typeface="+mj-ea"/>
              <a:cs typeface="+mj-cs"/>
            </a:endParaRPr>
          </a:p>
        </p:txBody>
      </p:sp>
      <p:graphicFrame>
        <p:nvGraphicFramePr>
          <p:cNvPr id="6" name="5 - Πίνακας"/>
          <p:cNvGraphicFramePr>
            <a:graphicFrameLocks noGrp="1"/>
          </p:cNvGraphicFramePr>
          <p:nvPr/>
        </p:nvGraphicFramePr>
        <p:xfrm>
          <a:off x="1403648" y="0"/>
          <a:ext cx="6516215" cy="1185664"/>
        </p:xfrm>
        <a:graphic>
          <a:graphicData uri="http://schemas.openxmlformats.org/drawingml/2006/table">
            <a:tbl>
              <a:tblPr/>
              <a:tblGrid>
                <a:gridCol w="6516215"/>
              </a:tblGrid>
              <a:tr h="1185664">
                <a:tc>
                  <a:txBody>
                    <a:bodyPr/>
                    <a:lstStyle/>
                    <a:p>
                      <a:pPr algn="ctr" fontAlgn="b"/>
                      <a:r>
                        <a:rPr lang="el-GR" sz="2000" b="1" i="0" u="none" strike="noStrike" dirty="0">
                          <a:solidFill>
                            <a:schemeClr val="accent1">
                              <a:lumMod val="50000"/>
                            </a:schemeClr>
                          </a:solidFill>
                          <a:latin typeface="Arial"/>
                        </a:rPr>
                        <a:t>Κατανομή </a:t>
                      </a:r>
                      <a:r>
                        <a:rPr lang="el-GR" sz="2000" b="1" i="0" u="none" strike="noStrike" dirty="0" smtClean="0">
                          <a:solidFill>
                            <a:schemeClr val="accent1">
                              <a:lumMod val="50000"/>
                            </a:schemeClr>
                          </a:solidFill>
                          <a:latin typeface="Arial"/>
                        </a:rPr>
                        <a:t>εισιτηρίων </a:t>
                      </a:r>
                      <a:r>
                        <a:rPr lang="el-GR" sz="2000" b="1" i="0" u="none" strike="noStrike" dirty="0">
                          <a:solidFill>
                            <a:schemeClr val="accent1">
                              <a:lumMod val="50000"/>
                            </a:schemeClr>
                          </a:solidFill>
                          <a:latin typeface="Arial"/>
                        </a:rPr>
                        <a:t>στις </a:t>
                      </a:r>
                      <a:endParaRPr lang="el-GR" sz="2000" b="1" i="0" u="none" strike="noStrike" dirty="0" smtClean="0">
                        <a:solidFill>
                          <a:schemeClr val="accent1">
                            <a:lumMod val="50000"/>
                          </a:schemeClr>
                        </a:solidFill>
                        <a:latin typeface="Arial"/>
                      </a:endParaRPr>
                    </a:p>
                    <a:p>
                      <a:pPr algn="ctr" fontAlgn="b"/>
                      <a:r>
                        <a:rPr lang="el-GR" sz="2000" b="1" i="0" u="none" strike="noStrike" dirty="0" smtClean="0">
                          <a:solidFill>
                            <a:schemeClr val="accent1">
                              <a:lumMod val="50000"/>
                            </a:schemeClr>
                          </a:solidFill>
                          <a:latin typeface="Arial"/>
                        </a:rPr>
                        <a:t>Επιχειρήσεις</a:t>
                      </a:r>
                      <a:r>
                        <a:rPr lang="el-GR" sz="2000" b="1" i="0" u="none" strike="noStrike" baseline="0" dirty="0" smtClean="0">
                          <a:solidFill>
                            <a:schemeClr val="accent1">
                              <a:lumMod val="50000"/>
                            </a:schemeClr>
                          </a:solidFill>
                          <a:latin typeface="Arial"/>
                        </a:rPr>
                        <a:t> Δημοτικής Διαχείρισης</a:t>
                      </a:r>
                      <a:r>
                        <a:rPr lang="el-GR" sz="2000" b="1" i="0" u="none" strike="noStrike" dirty="0" smtClean="0">
                          <a:solidFill>
                            <a:schemeClr val="accent1">
                              <a:lumMod val="50000"/>
                            </a:schemeClr>
                          </a:solidFill>
                          <a:latin typeface="Arial"/>
                        </a:rPr>
                        <a:t> </a:t>
                      </a:r>
                    </a:p>
                    <a:p>
                      <a:pPr algn="ctr" fontAlgn="b"/>
                      <a:r>
                        <a:rPr lang="el-GR" sz="2000" b="1" i="0" u="none" strike="noStrike" dirty="0" smtClean="0">
                          <a:solidFill>
                            <a:schemeClr val="accent1">
                              <a:lumMod val="50000"/>
                            </a:schemeClr>
                          </a:solidFill>
                          <a:latin typeface="Arial"/>
                        </a:rPr>
                        <a:t>κατά </a:t>
                      </a:r>
                      <a:r>
                        <a:rPr lang="el-GR" sz="2000" b="1" i="0" u="none" strike="noStrike" dirty="0">
                          <a:solidFill>
                            <a:schemeClr val="accent1">
                              <a:lumMod val="50000"/>
                            </a:schemeClr>
                          </a:solidFill>
                          <a:latin typeface="Arial"/>
                        </a:rPr>
                        <a:t>Περιφέρεια (</a:t>
                      </a:r>
                      <a:r>
                        <a:rPr lang="el-GR" sz="2000" b="1" i="0" u="none" strike="noStrike" dirty="0" smtClean="0">
                          <a:solidFill>
                            <a:schemeClr val="accent1">
                              <a:lumMod val="50000"/>
                            </a:schemeClr>
                          </a:solidFill>
                          <a:latin typeface="Arial"/>
                        </a:rPr>
                        <a:t>2005-2016)</a:t>
                      </a:r>
                      <a:endParaRPr lang="el-GR" sz="2000" b="1" i="0" u="none" strike="noStrike" dirty="0">
                        <a:solidFill>
                          <a:schemeClr val="accent1">
                            <a:lumMod val="50000"/>
                          </a:schemeClr>
                        </a:solidFill>
                        <a:latin typeface="Arial"/>
                      </a:endParaRPr>
                    </a:p>
                  </a:txBody>
                  <a:tcPr marL="0" marR="0" marT="0" marB="0" anchor="b">
                    <a:lnL>
                      <a:noFill/>
                    </a:lnL>
                    <a:lnR>
                      <a:noFill/>
                    </a:lnR>
                    <a:lnT>
                      <a:noFill/>
                    </a:lnT>
                    <a:lnB>
                      <a:noFill/>
                    </a:lnB>
                  </a:tcPr>
                </a:tc>
              </a:tr>
            </a:tbl>
          </a:graphicData>
        </a:graphic>
      </p:graphicFrame>
      <p:graphicFrame>
        <p:nvGraphicFramePr>
          <p:cNvPr id="5" name="1 - Γράφημα"/>
          <p:cNvGraphicFramePr/>
          <p:nvPr/>
        </p:nvGraphicFramePr>
        <p:xfrm>
          <a:off x="150937" y="1484784"/>
          <a:ext cx="8993063" cy="53732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a:xfrm>
            <a:off x="611560" y="332656"/>
            <a:ext cx="8153400" cy="990600"/>
          </a:xfrm>
        </p:spPr>
        <p:txBody>
          <a:bodyPr>
            <a:normAutofit fontScale="90000"/>
          </a:bodyPr>
          <a:lstStyle/>
          <a:p>
            <a:pPr algn="ctr"/>
            <a:r>
              <a:rPr lang="el-GR" sz="2200" b="1" dirty="0" smtClean="0">
                <a:solidFill>
                  <a:schemeClr val="accent1">
                    <a:lumMod val="50000"/>
                  </a:schemeClr>
                </a:solidFill>
                <a:latin typeface="Arial" pitchFamily="34" charset="0"/>
                <a:cs typeface="Arial" pitchFamily="34" charset="0"/>
              </a:rPr>
              <a:t>Συνοπτικά συμπεράσματα επισκεψιμότητας  των ετών 2005 -2016</a:t>
            </a:r>
            <a:r>
              <a:rPr lang="el-GR" sz="3200" dirty="0" smtClean="0">
                <a:latin typeface="Arial" pitchFamily="34" charset="0"/>
                <a:cs typeface="Arial" pitchFamily="34" charset="0"/>
              </a:rPr>
              <a:t/>
            </a:r>
            <a:br>
              <a:rPr lang="el-GR" sz="3200" dirty="0" smtClean="0">
                <a:latin typeface="Arial" pitchFamily="34" charset="0"/>
                <a:cs typeface="Arial" pitchFamily="34" charset="0"/>
              </a:rPr>
            </a:br>
            <a:endParaRPr lang="el-GR" sz="3200" dirty="0" smtClean="0"/>
          </a:p>
        </p:txBody>
      </p:sp>
      <p:sp>
        <p:nvSpPr>
          <p:cNvPr id="5" name="2 - TextBox"/>
          <p:cNvSpPr txBox="1"/>
          <p:nvPr/>
        </p:nvSpPr>
        <p:spPr>
          <a:xfrm>
            <a:off x="0" y="1844824"/>
            <a:ext cx="9144000" cy="4180681"/>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rtl="0" fontAlgn="base"/>
            <a:r>
              <a:rPr lang="el-GR" sz="1200" b="1" dirty="0">
                <a:solidFill>
                  <a:schemeClr val="dk1"/>
                </a:solidFill>
                <a:latin typeface="Arial" pitchFamily="34" charset="0"/>
                <a:ea typeface="+mn-ea"/>
                <a:cs typeface="Arial" pitchFamily="34" charset="0"/>
              </a:rPr>
              <a:t>- Η συνολική άνοδος των εισιτηρίων κατά τα έτη 2005 –2009 αντιστρέφεται κατά τα  έτη 2010 – 2015, με σταθεροποίηση στο κατώτερο σημείο του 2012 .Κατά το 2016 εμφανίζεται </a:t>
            </a:r>
            <a:r>
              <a:rPr lang="el-GR" sz="1200" b="1" dirty="0" smtClean="0">
                <a:solidFill>
                  <a:schemeClr val="dk1"/>
                </a:solidFill>
                <a:latin typeface="Arial" pitchFamily="34" charset="0"/>
                <a:ea typeface="+mn-ea"/>
                <a:cs typeface="Arial" pitchFamily="34" charset="0"/>
              </a:rPr>
              <a:t>αξιοσημείωτη </a:t>
            </a:r>
            <a:r>
              <a:rPr lang="el-GR" sz="1200" b="1" dirty="0">
                <a:solidFill>
                  <a:schemeClr val="dk1"/>
                </a:solidFill>
                <a:latin typeface="Arial" pitchFamily="34" charset="0"/>
                <a:ea typeface="+mn-ea"/>
                <a:cs typeface="Arial" pitchFamily="34" charset="0"/>
              </a:rPr>
              <a:t>άνοδος κατά 9 % έναντι του 2015, χωρίς βέβαια να προσεγγίζονται τα δεδομένα των  ετών 2005 - 2009. </a:t>
            </a:r>
          </a:p>
          <a:p>
            <a:pPr lvl="0" rtl="0" fontAlgn="base"/>
            <a:endParaRPr lang="el-GR" sz="1200" dirty="0">
              <a:latin typeface="Arial" pitchFamily="34" charset="0"/>
              <a:cs typeface="Arial" pitchFamily="34" charset="0"/>
            </a:endParaRPr>
          </a:p>
          <a:p>
            <a:pPr lvl="0" rtl="0" fontAlgn="base"/>
            <a:r>
              <a:rPr lang="el-GR" sz="1200" b="1" dirty="0">
                <a:solidFill>
                  <a:schemeClr val="dk1"/>
                </a:solidFill>
                <a:latin typeface="Arial" pitchFamily="34" charset="0"/>
                <a:ea typeface="+mn-ea"/>
                <a:cs typeface="Arial" pitchFamily="34" charset="0"/>
              </a:rPr>
              <a:t>- Μικρότερη αναλογικά πτώση παρουσιάζουν οι Εταιρείες Δημοτικής</a:t>
            </a:r>
            <a:r>
              <a:rPr lang="el-GR" sz="1200" b="1" baseline="0" dirty="0">
                <a:solidFill>
                  <a:schemeClr val="dk1"/>
                </a:solidFill>
                <a:latin typeface="Arial" pitchFamily="34" charset="0"/>
                <a:ea typeface="+mn-ea"/>
                <a:cs typeface="Arial" pitchFamily="34" charset="0"/>
              </a:rPr>
              <a:t> Διαχείρισης</a:t>
            </a:r>
            <a:r>
              <a:rPr lang="el-GR" sz="1200" b="1" dirty="0">
                <a:solidFill>
                  <a:schemeClr val="dk1"/>
                </a:solidFill>
                <a:latin typeface="Arial" pitchFamily="34" charset="0"/>
                <a:ea typeface="+mn-ea"/>
                <a:cs typeface="Arial" pitchFamily="34" charset="0"/>
              </a:rPr>
              <a:t> της Κεντρικής Μακεδονίας που κατά τα φαινόμενα έχουν επιτύχει την προσέλκυση και άλλων επισκεπτών, εκτός από τους δικαιούχους μέσω ασφαλιστικών ταμείων. Ειδικότερα οι μονάδες του </a:t>
            </a:r>
            <a:r>
              <a:rPr lang="el-GR" sz="1200" b="1" dirty="0" err="1">
                <a:solidFill>
                  <a:schemeClr val="dk1"/>
                </a:solidFill>
                <a:latin typeface="Arial" pitchFamily="34" charset="0"/>
                <a:ea typeface="+mn-ea"/>
                <a:cs typeface="Arial" pitchFamily="34" charset="0"/>
              </a:rPr>
              <a:t>Πόζαρ</a:t>
            </a:r>
            <a:r>
              <a:rPr lang="el-GR" sz="1200" b="1" dirty="0">
                <a:solidFill>
                  <a:schemeClr val="dk1"/>
                </a:solidFill>
                <a:latin typeface="Arial" pitchFamily="34" charset="0"/>
                <a:ea typeface="+mn-ea"/>
                <a:cs typeface="Arial" pitchFamily="34" charset="0"/>
              </a:rPr>
              <a:t> και του Λαγκαδά αλλά και οι μονάδες του Αγκίστρου</a:t>
            </a:r>
            <a:r>
              <a:rPr lang="el-GR" sz="1200" b="1" baseline="0" dirty="0">
                <a:solidFill>
                  <a:schemeClr val="dk1"/>
                </a:solidFill>
                <a:latin typeface="Arial" pitchFamily="34" charset="0"/>
                <a:ea typeface="+mn-ea"/>
                <a:cs typeface="Arial" pitchFamily="34" charset="0"/>
              </a:rPr>
              <a:t> και του Σιδηροκάστρου εμφανίζουν συνεχή άνοδο τα τελευταία έτη και συμβάλλουν ιδιαιτέρως στην ελπιδοφόρο - τηρουμένων των αναλογιών - εικόνα της Περιφέρειας Κεντρικής Μακεδονίας.</a:t>
            </a:r>
            <a:endParaRPr lang="el-GR" sz="1200" dirty="0">
              <a:latin typeface="Arial" pitchFamily="34" charset="0"/>
              <a:cs typeface="Arial" pitchFamily="34" charset="0"/>
            </a:endParaRPr>
          </a:p>
          <a:p>
            <a:pPr lvl="0" rtl="0" fontAlgn="base"/>
            <a:endParaRPr lang="el-GR" sz="1200" b="1" dirty="0">
              <a:solidFill>
                <a:schemeClr val="dk1"/>
              </a:solidFill>
              <a:latin typeface="Arial" pitchFamily="34" charset="0"/>
              <a:ea typeface="+mn-ea"/>
              <a:cs typeface="Arial" pitchFamily="34" charset="0"/>
            </a:endParaRPr>
          </a:p>
          <a:p>
            <a:pPr lvl="0" rtl="0" fontAlgn="base"/>
            <a:r>
              <a:rPr lang="el-GR" sz="1200" b="1" dirty="0">
                <a:solidFill>
                  <a:schemeClr val="dk1"/>
                </a:solidFill>
                <a:latin typeface="Arial" pitchFamily="34" charset="0"/>
                <a:ea typeface="+mn-ea"/>
                <a:cs typeface="Arial" pitchFamily="34" charset="0"/>
              </a:rPr>
              <a:t>- Αντίθετα, σημαντική πτώση παρουσιάζεται στις επιχειρήσεις των άλλων περιφερειών, οι οποίες αντιθέτως εμφανίζεται να είναι σχεδόν αποκλειστικά εξαρτημένες από τις εγκρίσεις των ασφαλιστικών ταμείων .Εξαίρεση αποτελούν οι Επιχειρήσεις Δημοτικής Διαχείρισης της Λέσβου και</a:t>
            </a:r>
            <a:r>
              <a:rPr lang="el-GR" sz="1200" b="1" baseline="0" dirty="0">
                <a:solidFill>
                  <a:schemeClr val="dk1"/>
                </a:solidFill>
                <a:latin typeface="Arial" pitchFamily="34" charset="0"/>
                <a:ea typeface="+mn-ea"/>
                <a:cs typeface="Arial" pitchFamily="34" charset="0"/>
              </a:rPr>
              <a:t> της Ικαρίας</a:t>
            </a:r>
            <a:r>
              <a:rPr lang="el-GR" sz="1200" b="1" dirty="0">
                <a:solidFill>
                  <a:schemeClr val="dk1"/>
                </a:solidFill>
                <a:latin typeface="Arial" pitchFamily="34" charset="0"/>
                <a:ea typeface="+mn-ea"/>
                <a:cs typeface="Arial" pitchFamily="34" charset="0"/>
              </a:rPr>
              <a:t> οι οποίες εμφανίζουν σημεία </a:t>
            </a:r>
            <a:r>
              <a:rPr lang="el-GR" sz="1200" b="1" dirty="0" smtClean="0">
                <a:solidFill>
                  <a:schemeClr val="dk1"/>
                </a:solidFill>
                <a:latin typeface="Arial" pitchFamily="34" charset="0"/>
                <a:ea typeface="+mn-ea"/>
                <a:cs typeface="Arial" pitchFamily="34" charset="0"/>
              </a:rPr>
              <a:t>ανάκαμψης.</a:t>
            </a:r>
            <a:endParaRPr lang="el-GR" sz="1200" dirty="0">
              <a:latin typeface="Arial" pitchFamily="34" charset="0"/>
              <a:cs typeface="Arial" pitchFamily="34" charset="0"/>
            </a:endParaRPr>
          </a:p>
          <a:p>
            <a:pPr lvl="0" rtl="0" fontAlgn="base"/>
            <a:endParaRPr lang="el-GR" sz="1200" b="1" dirty="0">
              <a:solidFill>
                <a:schemeClr val="dk1"/>
              </a:solidFill>
              <a:latin typeface="Arial" pitchFamily="34" charset="0"/>
              <a:ea typeface="+mn-ea"/>
              <a:cs typeface="Arial" pitchFamily="34" charset="0"/>
            </a:endParaRPr>
          </a:p>
          <a:p>
            <a:pPr lvl="0" rtl="0" fontAlgn="base"/>
            <a:r>
              <a:rPr lang="el-GR" sz="1200" b="1" dirty="0">
                <a:solidFill>
                  <a:schemeClr val="dk1"/>
                </a:solidFill>
                <a:latin typeface="Arial" pitchFamily="34" charset="0"/>
                <a:ea typeface="+mn-ea"/>
                <a:cs typeface="Arial" pitchFamily="34" charset="0"/>
              </a:rPr>
              <a:t>- Συνολικά, πάντως, οι επισκέπτες χωρίς ασφαλιστική κάλυψη σε όλες τις Λουτρικές Μονάδες εμφανίζονται σημαντικά μειωμένοι, εξαιτίας της επιδεινούμενης οικονομικής κρίσης</a:t>
            </a:r>
            <a:r>
              <a:rPr lang="el-GR" sz="1200" b="1" dirty="0" smtClean="0">
                <a:solidFill>
                  <a:schemeClr val="dk1"/>
                </a:solidFill>
                <a:latin typeface="Arial" pitchFamily="34" charset="0"/>
                <a:ea typeface="+mn-ea"/>
                <a:cs typeface="Arial" pitchFamily="34" charset="0"/>
              </a:rPr>
              <a:t>. </a:t>
            </a:r>
            <a:r>
              <a:rPr lang="el-GR" sz="1200" b="1" dirty="0" smtClean="0">
                <a:latin typeface="Arial" pitchFamily="34" charset="0"/>
                <a:cs typeface="Arial" pitchFamily="34" charset="0"/>
              </a:rPr>
              <a:t>Η </a:t>
            </a:r>
            <a:r>
              <a:rPr lang="el-GR" sz="1200" b="1" dirty="0">
                <a:latin typeface="Arial" pitchFamily="34" charset="0"/>
                <a:cs typeface="Arial" pitchFamily="34" charset="0"/>
              </a:rPr>
              <a:t>μεγαλύτερη πτώση καταγράφεται στις άλλοτε ακμάζουσες</a:t>
            </a:r>
            <a:r>
              <a:rPr lang="el-GR" sz="1200" b="1" baseline="0" dirty="0">
                <a:latin typeface="Arial" pitchFamily="34" charset="0"/>
                <a:cs typeface="Arial" pitchFamily="34" charset="0"/>
              </a:rPr>
              <a:t> Λουτρικές Μονάδες της Αιδηψού, όπου η καθοδική πορεία είναι συνεχής, με το 2016 να παρουσιάζεται το ιστορικό ελάχιστο</a:t>
            </a:r>
            <a:r>
              <a:rPr lang="el-GR" sz="1200" baseline="0" dirty="0">
                <a:latin typeface="Arial" pitchFamily="34" charset="0"/>
                <a:cs typeface="Arial" pitchFamily="34" charset="0"/>
              </a:rPr>
              <a:t>.</a:t>
            </a:r>
            <a:endParaRPr lang="el-GR" sz="12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 Τίτλος"/>
          <p:cNvSpPr>
            <a:spLocks noGrp="1"/>
          </p:cNvSpPr>
          <p:nvPr>
            <p:ph type="title"/>
          </p:nvPr>
        </p:nvSpPr>
        <p:spPr/>
        <p:txBody>
          <a:bodyPr/>
          <a:lstStyle/>
          <a:p>
            <a:pPr algn="ctr" eaLnBrk="1" hangingPunct="1"/>
            <a:r>
              <a:rPr lang="el-GR" smtClean="0"/>
              <a:t>ΠΑΡΑΡΤΗΜΑ</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a:xfrm>
            <a:off x="0" y="228600"/>
            <a:ext cx="9144000" cy="990600"/>
          </a:xfrm>
        </p:spPr>
        <p:txBody>
          <a:bodyPr>
            <a:normAutofit/>
          </a:bodyPr>
          <a:lstStyle/>
          <a:p>
            <a:pPr algn="ctr" eaLnBrk="1" hangingPunct="1"/>
            <a:r>
              <a:rPr lang="el-GR" sz="2000" dirty="0" smtClean="0">
                <a:solidFill>
                  <a:schemeClr val="accent1">
                    <a:lumMod val="50000"/>
                  </a:schemeClr>
                </a:solidFill>
                <a:latin typeface="Arial" pitchFamily="34" charset="0"/>
                <a:cs typeface="Arial" pitchFamily="34" charset="0"/>
              </a:rPr>
              <a:t>Κατάλογος </a:t>
            </a:r>
            <a:r>
              <a:rPr lang="el-GR" sz="2000" dirty="0" err="1" smtClean="0">
                <a:solidFill>
                  <a:schemeClr val="accent1">
                    <a:lumMod val="50000"/>
                  </a:schemeClr>
                </a:solidFill>
                <a:latin typeface="Arial" pitchFamily="34" charset="0"/>
                <a:cs typeface="Arial" pitchFamily="34" charset="0"/>
              </a:rPr>
              <a:t>ερευνηθέντων</a:t>
            </a:r>
            <a:r>
              <a:rPr lang="el-GR" sz="2000" dirty="0" smtClean="0">
                <a:solidFill>
                  <a:schemeClr val="accent1">
                    <a:lumMod val="50000"/>
                  </a:schemeClr>
                </a:solidFill>
                <a:latin typeface="Arial" pitchFamily="34" charset="0"/>
                <a:cs typeface="Arial" pitchFamily="34" charset="0"/>
              </a:rPr>
              <a:t> μονάδων</a:t>
            </a:r>
          </a:p>
        </p:txBody>
      </p:sp>
      <p:sp>
        <p:nvSpPr>
          <p:cNvPr id="4" name="3 - TextBox"/>
          <p:cNvSpPr txBox="1"/>
          <p:nvPr/>
        </p:nvSpPr>
        <p:spPr>
          <a:xfrm>
            <a:off x="179512" y="6611779"/>
            <a:ext cx="8424863" cy="246221"/>
          </a:xfrm>
          <a:prstGeom prst="rect">
            <a:avLst/>
          </a:prstGeom>
          <a:noFill/>
        </p:spPr>
        <p:txBody>
          <a:bodyPr>
            <a:spAutoFit/>
          </a:bodyPr>
          <a:lstStyle/>
          <a:p>
            <a:pPr fontAlgn="auto">
              <a:spcBef>
                <a:spcPts val="0"/>
              </a:spcBef>
              <a:spcAft>
                <a:spcPts val="0"/>
              </a:spcAft>
              <a:defRPr/>
            </a:pPr>
            <a:r>
              <a:rPr lang="el-GR" sz="1000" dirty="0">
                <a:solidFill>
                  <a:schemeClr val="tx2">
                    <a:lumMod val="50000"/>
                  </a:schemeClr>
                </a:solidFill>
                <a:latin typeface="+mn-lt"/>
              </a:rPr>
              <a:t>*Οι </a:t>
            </a:r>
            <a:r>
              <a:rPr lang="el-GR" sz="1000" dirty="0" smtClean="0">
                <a:solidFill>
                  <a:schemeClr val="tx2">
                    <a:lumMod val="50000"/>
                  </a:schemeClr>
                </a:solidFill>
                <a:latin typeface="+mn-lt"/>
              </a:rPr>
              <a:t>Επιχειρήσεις  Δημοτικής Διαχείρισης αναφέρονται </a:t>
            </a:r>
            <a:r>
              <a:rPr lang="el-GR" sz="1000" dirty="0">
                <a:solidFill>
                  <a:schemeClr val="tx2">
                    <a:lumMod val="50000"/>
                  </a:schemeClr>
                </a:solidFill>
                <a:latin typeface="+mn-lt"/>
              </a:rPr>
              <a:t>με την παλιά ή/και με την παλιά και νέα ονομασία τους.</a:t>
            </a:r>
          </a:p>
        </p:txBody>
      </p:sp>
      <p:graphicFrame>
        <p:nvGraphicFramePr>
          <p:cNvPr id="5" name="4 - Πίνακας"/>
          <p:cNvGraphicFramePr>
            <a:graphicFrameLocks noGrp="1"/>
          </p:cNvGraphicFramePr>
          <p:nvPr/>
        </p:nvGraphicFramePr>
        <p:xfrm>
          <a:off x="0" y="1484061"/>
          <a:ext cx="9144001" cy="5094750"/>
        </p:xfrm>
        <a:graphic>
          <a:graphicData uri="http://schemas.openxmlformats.org/drawingml/2006/table">
            <a:tbl>
              <a:tblPr/>
              <a:tblGrid>
                <a:gridCol w="640515"/>
                <a:gridCol w="1681348"/>
                <a:gridCol w="640515"/>
                <a:gridCol w="640515"/>
                <a:gridCol w="1951564"/>
                <a:gridCol w="3589544"/>
              </a:tblGrid>
              <a:tr h="133957">
                <a:tc>
                  <a:txBody>
                    <a:bodyPr/>
                    <a:lstStyle/>
                    <a:p>
                      <a:pPr algn="ctr" fontAlgn="ctr"/>
                      <a:r>
                        <a:rPr lang="el-GR" sz="1000" b="0" i="0" u="none" strike="noStrike" dirty="0">
                          <a:solidFill>
                            <a:srgbClr val="000000"/>
                          </a:solidFill>
                          <a:latin typeface="Arial"/>
                        </a:rPr>
                        <a:t>Α/Α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1000" b="0" i="0" u="none" strike="noStrike" dirty="0">
                          <a:solidFill>
                            <a:srgbClr val="000000"/>
                          </a:solidFill>
                          <a:latin typeface="Arial"/>
                        </a:rPr>
                        <a:t>ΠΕΡΙΦΕΡΕΙΑ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ΝΟΜΟΣ</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Α/Α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ΕΠΩΝΥΜΙΑ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ΣΧΟΛΙΑ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1818">
                <a:tc>
                  <a:txBody>
                    <a:bodyPr/>
                    <a:lstStyle/>
                    <a:p>
                      <a:pPr algn="ctr" fontAlgn="ctr"/>
                      <a:r>
                        <a:rPr lang="el-GR" sz="900" b="0" i="0" u="none" strike="noStrike" dirty="0">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Αν. Μακεδονία - Θράκη</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(ΔΙΑΔΗΜΟΤΙΚΗ ΕΠΙΧΕΙΡΗΣΗ ΛΟΥΤΡΩΝ ΤΡΑΪΑΝΟΥΠΟΛΗΣ / ΑΛΕΞΑΝΔΡΟΥΠΟΛΗΣ) ΤΟΥΡΙΣΤΙΚΗ ΙΑΜΑΤΙΚΗ ΕΠΙΧΕΙΡΗΣΗ ΔΗΜΟΥ ΑΛΕΞΑΝΔΡΟΥΠΟΛΗΣ</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3101">
                <a:tc>
                  <a:txBody>
                    <a:bodyPr/>
                    <a:lstStyle/>
                    <a:p>
                      <a:pPr algn="ctr" fontAlgn="ctr"/>
                      <a:r>
                        <a:rPr lang="el-GR" sz="900" b="0" i="0" u="none" strike="noStrike">
                          <a:solidFill>
                            <a:srgbClr val="000000"/>
                          </a:solidFill>
                          <a:latin typeface="Arial"/>
                        </a:rPr>
                        <a:t>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Αν. Μακεδονία - Θράκη</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ΙΑΜΑΤΙΚΑ ΛΟΥΤΡΑ ΣΑΜΟΘΡΑΚΗΣ (ΨΑΡΟΘΕΡΜΩΝ)</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957">
                <a:tc>
                  <a:txBody>
                    <a:bodyPr/>
                    <a:lstStyle/>
                    <a:p>
                      <a:pPr algn="ctr" fontAlgn="ctr"/>
                      <a:r>
                        <a:rPr lang="el-GR" sz="900" b="0" i="0" u="none" strike="noStrike">
                          <a:solidFill>
                            <a:srgbClr val="000000"/>
                          </a:solidFill>
                          <a:latin typeface="Arial"/>
                        </a:rPr>
                        <a:t>3</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Αν. Μακεδονία - Θράκη</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ΓΕΝΗΣΑΙΑΣ (ΠΟΤΑΜΙΑΣ)</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957">
                <a:tc>
                  <a:txBody>
                    <a:bodyPr/>
                    <a:lstStyle/>
                    <a:p>
                      <a:pPr algn="ctr" fontAlgn="ctr"/>
                      <a:r>
                        <a:rPr lang="el-GR" sz="900" b="0" i="0" u="none" strike="noStrike">
                          <a:solidFill>
                            <a:srgbClr val="000000"/>
                          </a:solidFill>
                          <a:latin typeface="Arial"/>
                        </a:rPr>
                        <a:t>4</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Αν. Μακεδονία - Θράκη</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5</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ΛΑΣΠΟΛΟΥΤΡΑ ΚΡΗΝΙΔΩΝ</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667">
                <a:tc>
                  <a:txBody>
                    <a:bodyPr/>
                    <a:lstStyle/>
                    <a:p>
                      <a:pPr algn="ctr" fontAlgn="ctr"/>
                      <a:r>
                        <a:rPr lang="el-GR" sz="900" b="0" i="0" u="none" strike="noStrike">
                          <a:solidFill>
                            <a:srgbClr val="000000"/>
                          </a:solidFill>
                          <a:latin typeface="Arial"/>
                        </a:rPr>
                        <a:t>5</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Αν. Μακεδονία - Θράκη</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5</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ΛΟΥΤΡΑ ΕΛΕΥΘΕΡΩΝ (ΑΕΝΑΚ)</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λειτουργούν από το 2012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2674">
                <a:tc>
                  <a:txBody>
                    <a:bodyPr/>
                    <a:lstStyle/>
                    <a:p>
                      <a:pPr algn="ctr" fontAlgn="ctr"/>
                      <a:r>
                        <a:rPr lang="el-GR" sz="900" b="0" i="0" u="none" strike="noStrike">
                          <a:solidFill>
                            <a:srgbClr val="000000"/>
                          </a:solidFill>
                          <a:latin typeface="Arial"/>
                        </a:rPr>
                        <a:t>6</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Κεντρική Μακεδονία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ΑΝΩΝΥΜΗ ΕΤΑΙΡΕΙΑ ΛΑΪΚΗΣ ΒΑΣΗΣ ΙΑΜΑΤΙΚΩΝ ΛΟΥΤΡΩΝ ΔΗΜΟΥ ΑΠΟΛΛΩΝΙΑΣ-"ΜΕΓΑΣ ΑΛΕΞΑΝΔΡΟΣ"</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3101">
                <a:tc>
                  <a:txBody>
                    <a:bodyPr/>
                    <a:lstStyle/>
                    <a:p>
                      <a:pPr algn="ctr" fontAlgn="ctr"/>
                      <a:r>
                        <a:rPr lang="el-GR" sz="900" b="0" i="0" u="none" strike="noStrike">
                          <a:solidFill>
                            <a:srgbClr val="000000"/>
                          </a:solidFill>
                          <a:latin typeface="Arial"/>
                        </a:rPr>
                        <a:t>7</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Κεντρική Μακεδονία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ΕΠΙΧΕΙΡΗΣΗ ΕΚΜΕΤΑΛΛΕΥΣΗΣ ΙΑΜΑΤΙΚΩΝ ΠΗΓΩΝ ΛΑΓΚΑΔΑ ΜΟΝΟΠΡΟΣΩΠΗ Α.Ε</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957">
                <a:tc>
                  <a:txBody>
                    <a:bodyPr/>
                    <a:lstStyle/>
                    <a:p>
                      <a:pPr algn="ctr" fontAlgn="ctr"/>
                      <a:r>
                        <a:rPr lang="el-GR" sz="900" b="0" i="0" u="none" strike="noStrike">
                          <a:solidFill>
                            <a:srgbClr val="000000"/>
                          </a:solidFill>
                          <a:latin typeface="Arial"/>
                        </a:rPr>
                        <a:t>8</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Κεντρική Μακεδονία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ΠΙΚΡΟΛΙΜΝΗΣ ΚΙΛΚΙΣ Α.Ε</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1390">
                <a:tc>
                  <a:txBody>
                    <a:bodyPr/>
                    <a:lstStyle/>
                    <a:p>
                      <a:pPr algn="ctr" fontAlgn="ctr"/>
                      <a:r>
                        <a:rPr lang="el-GR" sz="900" b="0" i="0" u="none" strike="noStrike">
                          <a:solidFill>
                            <a:srgbClr val="000000"/>
                          </a:solidFill>
                          <a:latin typeface="Arial"/>
                        </a:rPr>
                        <a:t>9</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Κεντρική Μακεδονία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ΜΟΝΟΜΕΤΟΧΙΚΗ ΔΗΜΟΤΙΚΗ ΑΝΩΝΥΜΗ ΕΤΑΙΡΕΙΑ</a:t>
                      </a:r>
                      <a:br>
                        <a:rPr lang="el-GR" sz="900" b="0" i="0" u="none" strike="noStrike" dirty="0">
                          <a:solidFill>
                            <a:srgbClr val="000000"/>
                          </a:solidFill>
                          <a:latin typeface="Arial"/>
                        </a:rPr>
                      </a:br>
                      <a:r>
                        <a:rPr lang="el-GR" sz="900" b="0" i="0" u="none" strike="noStrike" dirty="0">
                          <a:solidFill>
                            <a:srgbClr val="000000"/>
                          </a:solidFill>
                          <a:latin typeface="Arial"/>
                        </a:rPr>
                        <a:t>ΑΞΙΟΠΟΙΗΣΗΣ ΔΗΜΟΤΙΚΩΝ ΑΚΙΝΗΤΩΝ</a:t>
                      </a:r>
                      <a:br>
                        <a:rPr lang="el-GR" sz="900" b="0" i="0" u="none" strike="noStrike" dirty="0">
                          <a:solidFill>
                            <a:srgbClr val="000000"/>
                          </a:solidFill>
                          <a:latin typeface="Arial"/>
                        </a:rPr>
                      </a:br>
                      <a:r>
                        <a:rPr lang="el-GR" sz="900" b="0" i="0" u="none" strike="noStrike" dirty="0">
                          <a:solidFill>
                            <a:srgbClr val="000000"/>
                          </a:solidFill>
                          <a:latin typeface="Arial"/>
                        </a:rPr>
                        <a:t/>
                      </a:r>
                      <a:br>
                        <a:rPr lang="el-GR" sz="900" b="0" i="0" u="none" strike="noStrike" dirty="0">
                          <a:solidFill>
                            <a:srgbClr val="000000"/>
                          </a:solidFill>
                          <a:latin typeface="Arial"/>
                        </a:rPr>
                      </a:br>
                      <a:r>
                        <a:rPr lang="el-GR" sz="900" b="0" i="0" u="none" strike="noStrike" dirty="0">
                          <a:solidFill>
                            <a:srgbClr val="000000"/>
                          </a:solidFill>
                          <a:latin typeface="Arial"/>
                        </a:rPr>
                        <a:t>«ΛΟΥΤΡΑ ΛΟΥΤΡΑΚΙΟΥ ΔΗΜΟΥ ΑΛΜΩΠΙΑΣ Α.Ε.» (ΠΟΖΑΡ)</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957">
                <a:tc>
                  <a:txBody>
                    <a:bodyPr/>
                    <a:lstStyle/>
                    <a:p>
                      <a:pPr algn="ctr" fontAlgn="ctr"/>
                      <a:r>
                        <a:rPr lang="el-GR" sz="900" b="0" i="0" u="none" strike="noStrike">
                          <a:solidFill>
                            <a:srgbClr val="000000"/>
                          </a:solidFill>
                          <a:latin typeface="Arial"/>
                        </a:rPr>
                        <a:t>10</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Κεντρική Μακεδονία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6</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ΙΑΜΑΤΙΚΕΣ ΠΗΓΕΣ ΑΓΚΙΣΤΡΟΥ</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529">
                <a:tc>
                  <a:txBody>
                    <a:bodyPr/>
                    <a:lstStyle/>
                    <a:p>
                      <a:pPr algn="ctr" fontAlgn="ctr"/>
                      <a:r>
                        <a:rPr lang="el-GR" sz="900" b="0" i="0" u="none" strike="noStrike">
                          <a:solidFill>
                            <a:srgbClr val="000000"/>
                          </a:solidFill>
                          <a:latin typeface="Arial"/>
                        </a:rPr>
                        <a:t>11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Κεντρική Μακεδονία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6</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ΕΤΑΔ. Α.Ε / Υπ/μα ΙΑΜΑΤΙΚΗΣ ΠΗΓΗΣ ΝΙΓΡΙΤΑΣ</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529">
                <a:tc>
                  <a:txBody>
                    <a:bodyPr/>
                    <a:lstStyle/>
                    <a:p>
                      <a:pPr algn="ctr" fontAlgn="ctr"/>
                      <a:r>
                        <a:rPr lang="el-GR" sz="900" b="0" i="0" u="none" strike="noStrike">
                          <a:solidFill>
                            <a:srgbClr val="000000"/>
                          </a:solidFill>
                          <a:latin typeface="Arial"/>
                        </a:rPr>
                        <a:t>12</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Κεντρική Μακεδονία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6</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ΔΗΜΟΤΙΚΗ ΕΠΙΧΕΙΡΗΣΗ ΛΟΥΤΡΩΝ ΣΙΔΗΡΟΚΑΣΤΡΟΥ</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2674">
                <a:tc>
                  <a:txBody>
                    <a:bodyPr/>
                    <a:lstStyle/>
                    <a:p>
                      <a:pPr algn="ctr" fontAlgn="ctr"/>
                      <a:r>
                        <a:rPr lang="el-GR" sz="900" b="0" i="0" u="none" strike="noStrike">
                          <a:solidFill>
                            <a:srgbClr val="000000"/>
                          </a:solidFill>
                          <a:latin typeface="Arial"/>
                        </a:rPr>
                        <a:t>13</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Κεντρική Μακεδονία</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7</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ΙΑΜΑΤΙΚΑ ΛΟΥΤΡΑ ΑΓΙΑΣ ΠΑΡΑΣΚΕΥΗΣ.ΚΟΙΝΩΦΕΛΗΣ ΕΠΙΧΕΙΡΗΣΗ ΔΗΜΟΥ ΚΑΣΣΑΝΔΡΑΣ</a:t>
                      </a:r>
                    </a:p>
                  </a:txBody>
                  <a:tcPr marL="5157" marR="5157" marT="5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157" marR="5157" marT="515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1" y="0"/>
          <a:ext cx="9144000" cy="6858003"/>
        </p:xfrm>
        <a:graphic>
          <a:graphicData uri="http://schemas.openxmlformats.org/drawingml/2006/table">
            <a:tbl>
              <a:tblPr/>
              <a:tblGrid>
                <a:gridCol w="640514"/>
                <a:gridCol w="1681348"/>
                <a:gridCol w="640514"/>
                <a:gridCol w="640514"/>
                <a:gridCol w="1951564"/>
                <a:gridCol w="3589546"/>
              </a:tblGrid>
              <a:tr h="605782">
                <a:tc>
                  <a:txBody>
                    <a:bodyPr/>
                    <a:lstStyle/>
                    <a:p>
                      <a:pPr algn="ctr" fontAlgn="ctr"/>
                      <a:r>
                        <a:rPr lang="el-GR" sz="900" b="0" i="0" u="none" strike="noStrike" dirty="0">
                          <a:solidFill>
                            <a:srgbClr val="000000"/>
                          </a:solidFill>
                          <a:latin typeface="Arial"/>
                        </a:rPr>
                        <a:t>14</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Δυτική Μακεδονία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ΙΑΜΑΤΙΚΗ ΠΗΓΗ ΑΜΜΟΥΔΑΡΑΣ.ΔΗΜΟΤΙΚΗ ΕΠΙΧΕΙΡΗΣΗ Δ.ΑΡΓΟΥΣ ΟΡΕΣΤΙΚΟΥ</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5517">
                <a:tc>
                  <a:txBody>
                    <a:bodyPr/>
                    <a:lstStyle/>
                    <a:p>
                      <a:pPr algn="ctr" fontAlgn="ctr"/>
                      <a:r>
                        <a:rPr lang="el-GR" sz="900" b="0" i="0" u="none" strike="noStrike">
                          <a:solidFill>
                            <a:srgbClr val="000000"/>
                          </a:solidFill>
                          <a:latin typeface="Arial"/>
                        </a:rPr>
                        <a:t>15</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Δυτική Μακεδονία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ΙΑΜΑΤΙΚΗ ΠΗΓΗ "ΜΠΑΝΙΑ" - ΑΓΡΑΠΙΔΙΑ-ΑΕΤΟΣ.ΔΗΜΟΣ ΑΜΥΝΤΑΙΟΥ</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Δεν λειτουργούν από το 2011.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16</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Ήπειρος</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ΑΝΑΠΤΥΞΙΑΚΗ ΕΤΑΙΡΕΙΑ "ΑΜΑΡΑΝΤΟΣ" Α.Ε</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17</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Ήπειρος</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ΛΟΥΤΡΑ ΚΑΒΑΣΙΛΩΝ-ΑΓΙΑΣ ΒΑΡΒΑΡΑΣ ΚΟΝΙΤΣΑΣ ΑΕ</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λειτούργησε το 2015,2016</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5517">
                <a:tc>
                  <a:txBody>
                    <a:bodyPr/>
                    <a:lstStyle/>
                    <a:p>
                      <a:pPr algn="ctr" fontAlgn="ctr"/>
                      <a:r>
                        <a:rPr lang="el-GR" sz="900" b="0" i="0" u="none" strike="noStrike">
                          <a:solidFill>
                            <a:srgbClr val="000000"/>
                          </a:solidFill>
                          <a:latin typeface="Arial"/>
                        </a:rPr>
                        <a:t>18</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Ήπειρος</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ΔΗΜΟΥ ΠΡΕΒΕΖΑΣ "ΠΑΛΙΟΣΑΡΑΓΑ".ΔΗΜΟΤΙΚΗ ΚΟΙΝΩΝΙΚΗ ΕΠΙΧΕΙΡΗΣΗ</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5782">
                <a:tc>
                  <a:txBody>
                    <a:bodyPr/>
                    <a:lstStyle/>
                    <a:p>
                      <a:pPr algn="ctr" fontAlgn="ctr"/>
                      <a:r>
                        <a:rPr lang="el-GR" sz="900" b="0" i="0" u="none" strike="noStrike">
                          <a:solidFill>
                            <a:srgbClr val="000000"/>
                          </a:solidFill>
                          <a:latin typeface="Arial"/>
                        </a:rPr>
                        <a:t>19</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Θεσσαλία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ΔΙΑΔΗΜΟΤΙΚΗ ΕΠΙΧΕΙΡΗΣΗ ΙΑΜΑΤΙΚΩΝ ΛΟΥΤΡΩΝ ΔΡΑΝΙΣΤΑΣ-ΚΑΪΣΤΑΣ.ΔΗΜΟΣ ΔΟΜΟΚΟΥ - ΔΗΜΟΣ ΣΟΦΑΔΩΝ</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528">
                <a:tc>
                  <a:txBody>
                    <a:bodyPr/>
                    <a:lstStyle/>
                    <a:p>
                      <a:pPr algn="ctr" fontAlgn="ctr"/>
                      <a:r>
                        <a:rPr lang="el-GR" sz="900" b="0" i="0" u="none" strike="noStrike">
                          <a:solidFill>
                            <a:srgbClr val="000000"/>
                          </a:solidFill>
                          <a:latin typeface="Arial"/>
                        </a:rPr>
                        <a:t>20</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Θεσσαλία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ΛΟΥΤΡΑ ΣΜΟΚΟΒΟΥ Α.Ε ΟΤΑ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21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Δυτική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"ΚΟΚΚΙΝΟ ΣΤΕΦΑΝΙ" ΔΗΜΟΥ ΘΕΡΜΟΥ ΑΙΤ/ΝΙΑΣ</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56047">
                <a:tc>
                  <a:txBody>
                    <a:bodyPr/>
                    <a:lstStyle/>
                    <a:p>
                      <a:pPr algn="ctr" fontAlgn="ctr"/>
                      <a:r>
                        <a:rPr lang="el-GR" sz="900" b="0" i="0" u="none" strike="noStrike">
                          <a:solidFill>
                            <a:srgbClr val="000000"/>
                          </a:solidFill>
                          <a:latin typeface="Arial"/>
                        </a:rPr>
                        <a:t>22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Δυτική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ΔΗΜΟΤΙΚΗ ΕΠΙΧΕΙΡΗΣΗ ΕΚΜΕΤΑΛΛΕΥΣΗΣ ΙΑΜΑΤΙΚΗΣ ΠΗΓΗΣ ΚΡΕΜΑΣΤΩΝ ΔΗΜΟΤΙΚΟΥ ΔΙΑΜΕΡΙΣΜΑΤΟΣ ΑΛΕΥΡΑΔΑΣ ΔΗΜΟΥ ΑΜΦΙΛΟΧΙΑΣ</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5517">
                <a:tc>
                  <a:txBody>
                    <a:bodyPr/>
                    <a:lstStyle/>
                    <a:p>
                      <a:pPr algn="ctr" fontAlgn="ctr"/>
                      <a:r>
                        <a:rPr lang="el-GR" sz="900" b="0" i="0" u="none" strike="noStrike">
                          <a:solidFill>
                            <a:srgbClr val="000000"/>
                          </a:solidFill>
                          <a:latin typeface="Arial"/>
                        </a:rPr>
                        <a:t>23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Δυτική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ΙΑΜΑΤΙΚΕΣ ΠΗΓΕΣ ΑΓ. ΒΑΡΒΑΡΟΥ ΤΡΥΦΟΥ (Δ. ΜΕΔΕΩΝΟΣ)-ΔΗΜΟΣ ΑΚΤΙΟΥ ΒΟΝΙΤΣΑΣ</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λειτουργούν από το 2013.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5517">
                <a:tc>
                  <a:txBody>
                    <a:bodyPr/>
                    <a:lstStyle/>
                    <a:p>
                      <a:pPr algn="ctr" fontAlgn="ctr"/>
                      <a:r>
                        <a:rPr lang="el-GR" sz="900" b="0" i="0" u="none" strike="noStrike">
                          <a:solidFill>
                            <a:srgbClr val="000000"/>
                          </a:solidFill>
                          <a:latin typeface="Arial"/>
                        </a:rPr>
                        <a:t>24</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Δυτική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ΣΕΛΙΑΝΙΤΙΚΩΝ - ΜΠΑΛΕΖΟΣ ΣΠΥΡΙΔΩΝ &amp; ΚΑΡΟΥΝΗΣ ΝΙΚΟΛΑΟΣ &amp; ΣΙΑ Ο.Ε</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λειτουργεί από το 2013.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25</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Δυτική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ΕΤΑΔ.  Α.Ε / Υπ/μα ΙΑΜΑΤΙΚΗΣ ΠΗΓΗΣ ΚΑΪΑΦΑ.Δ.ΖΑΧΑΡΩΣ</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26</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Δυτική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ΛΟΥΤΡΑ ΚΥΛΛΗΝΗΣ "ΟΜΙΛΟΣ ΔΑΣΚΑΛΑΝΤΩΝΑΚΗΣ"</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27</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ΕΤΑΔ.  Α.Ε / Υπ/μα ΙΑΜΑΤΙΚΗΣ ΠΗΓΗΣ ΑΙΔΗΨΟΥ</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528">
                <a:tc>
                  <a:txBody>
                    <a:bodyPr/>
                    <a:lstStyle/>
                    <a:p>
                      <a:pPr algn="ctr" fontAlgn="ctr"/>
                      <a:r>
                        <a:rPr lang="el-GR" sz="900" b="0" i="0" u="none" strike="noStrike">
                          <a:solidFill>
                            <a:srgbClr val="000000"/>
                          </a:solidFill>
                          <a:latin typeface="Arial"/>
                        </a:rPr>
                        <a:t>28</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ΓΙΑΛΤΡΩΝ-ΧΑΧΑΜΗ ΣΟΦΙΑ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λειτούργησε τα έτη 2015, 2016</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29</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ΗΡΑΚΛΕΙΟΝ (εντός ξενοδοχείου "Ηράκλειον") ΑΞΤΕΕ</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30</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ΕΥΑΓΓΕΛΙΣΜΟΣ (εντός ξενοδοχείου "Κνωσσός") ΑΞΤΕΕ</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λειτούργησε τα έτη 2015, 2016</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252">
                <a:tc>
                  <a:txBody>
                    <a:bodyPr/>
                    <a:lstStyle/>
                    <a:p>
                      <a:pPr algn="ctr" fontAlgn="ctr"/>
                      <a:r>
                        <a:rPr lang="el-GR" sz="900" b="0" i="0" u="none" strike="noStrike">
                          <a:solidFill>
                            <a:srgbClr val="000000"/>
                          </a:solidFill>
                          <a:latin typeface="Arial"/>
                        </a:rPr>
                        <a:t>31</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5</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ΠΑΠΑΪΩΑΝΝΟΥ (μόνο Υ/Θ) - ΠΑΠΑΪΩΑΝΝΟΥ - ΑΝΑΣΤΑΣΙΟΥ</a:t>
                      </a:r>
                    </a:p>
                  </a:txBody>
                  <a:tcPr marL="4310" marR="4310" marT="4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310" marR="4310" marT="43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0" y="-6"/>
          <a:ext cx="9143999" cy="6858005"/>
        </p:xfrm>
        <a:graphic>
          <a:graphicData uri="http://schemas.openxmlformats.org/drawingml/2006/table">
            <a:tbl>
              <a:tblPr/>
              <a:tblGrid>
                <a:gridCol w="640513"/>
                <a:gridCol w="1681349"/>
                <a:gridCol w="640513"/>
                <a:gridCol w="640513"/>
                <a:gridCol w="1951564"/>
                <a:gridCol w="3589547"/>
              </a:tblGrid>
              <a:tr h="485241">
                <a:tc>
                  <a:txBody>
                    <a:bodyPr/>
                    <a:lstStyle/>
                    <a:p>
                      <a:pPr algn="ctr" fontAlgn="ctr"/>
                      <a:r>
                        <a:rPr lang="el-GR" sz="900" b="0" i="0" u="none" strike="noStrike" dirty="0">
                          <a:solidFill>
                            <a:srgbClr val="000000"/>
                          </a:solidFill>
                          <a:latin typeface="Arial"/>
                        </a:rPr>
                        <a:t>32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6</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ΣΚΟΥΡΤΑΝΙΩΤΗ (εντός ξενοδοχείου "ΕΝΝΙΑ ΒΑΣΙΛΙΣΣΕΣ") - ΣΚΟΥΡΤΑΝΙΩΤΗ ΧΑΡΙΚΛΕΙΑ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496">
                <a:tc>
                  <a:txBody>
                    <a:bodyPr/>
                    <a:lstStyle/>
                    <a:p>
                      <a:pPr algn="ctr" fontAlgn="ctr"/>
                      <a:r>
                        <a:rPr lang="el-GR" sz="900" b="0" i="0" u="none" strike="noStrike">
                          <a:solidFill>
                            <a:srgbClr val="000000"/>
                          </a:solidFill>
                          <a:latin typeface="Arial"/>
                        </a:rPr>
                        <a:t>33</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7</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Ι.Π. ΑΙ ΠΗΓΑΙ (εντός ξενοδοχείου "Αι </a:t>
                      </a:r>
                      <a:r>
                        <a:rPr lang="el-GR" sz="900" b="0" i="0" u="none" strike="noStrike" dirty="0" err="1">
                          <a:solidFill>
                            <a:srgbClr val="000000"/>
                          </a:solidFill>
                          <a:latin typeface="Arial"/>
                        </a:rPr>
                        <a:t>Πηγαί</a:t>
                      </a:r>
                      <a:r>
                        <a:rPr lang="el-GR" sz="900" b="0" i="0" u="none" strike="noStrike" dirty="0">
                          <a:solidFill>
                            <a:srgbClr val="000000"/>
                          </a:solidFill>
                          <a:latin typeface="Arial"/>
                        </a:rPr>
                        <a:t>") - </a:t>
                      </a:r>
                      <a:r>
                        <a:rPr lang="el-GR" sz="900" b="0" i="0" u="none" strike="noStrike" dirty="0" err="1">
                          <a:solidFill>
                            <a:srgbClr val="000000"/>
                          </a:solidFill>
                          <a:latin typeface="Arial"/>
                        </a:rPr>
                        <a:t>αφοι</a:t>
                      </a:r>
                      <a:r>
                        <a:rPr lang="el-GR" sz="900" b="0" i="0" u="none" strike="noStrike" dirty="0">
                          <a:solidFill>
                            <a:srgbClr val="000000"/>
                          </a:solidFill>
                          <a:latin typeface="Arial"/>
                        </a:rPr>
                        <a:t> ΜΠΑΛΑΛΑ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602">
                <a:tc>
                  <a:txBody>
                    <a:bodyPr/>
                    <a:lstStyle/>
                    <a:p>
                      <a:pPr algn="ctr" fontAlgn="ctr"/>
                      <a:r>
                        <a:rPr lang="el-GR" sz="900" b="0" i="0" u="none" strike="noStrike">
                          <a:solidFill>
                            <a:srgbClr val="000000"/>
                          </a:solidFill>
                          <a:latin typeface="Arial"/>
                        </a:rPr>
                        <a:t>34</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8</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ΑΓΙΟΣ ΠΑΝΤΕΛΕΗΜΩΝ (μόνο Υ/Δ) - ΜΠΑΣΙΑΣ ΓΙΩΡΓΟΣ Ο.Ε</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Δεν λειτούργησε  τα έτη 2014, 2015, 2016</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602">
                <a:tc>
                  <a:txBody>
                    <a:bodyPr/>
                    <a:lstStyle/>
                    <a:p>
                      <a:pPr algn="ctr" fontAlgn="ctr"/>
                      <a:r>
                        <a:rPr lang="el-GR" sz="900" b="0" i="0" u="none" strike="noStrike">
                          <a:solidFill>
                            <a:srgbClr val="000000"/>
                          </a:solidFill>
                          <a:latin typeface="Arial"/>
                        </a:rPr>
                        <a:t>35</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10</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ΘΕΡΜΑΙ ΣΥΛΛΑ (εντός ξενοδοχείου)-ΑΝΚΑΡ Α.Ε</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429">
                <a:tc>
                  <a:txBody>
                    <a:bodyPr/>
                    <a:lstStyle/>
                    <a:p>
                      <a:pPr algn="ctr" fontAlgn="ctr"/>
                      <a:r>
                        <a:rPr lang="el-GR" sz="900" b="0" i="0" u="none" strike="noStrike">
                          <a:solidFill>
                            <a:srgbClr val="000000"/>
                          </a:solidFill>
                          <a:latin typeface="Arial"/>
                        </a:rPr>
                        <a:t>36</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11</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ΑΙΓΛΗ Α.Ε (εντός ξενοδοχείου)- ΞΕΝΟΔΟΧΕΙΑΚΕΣ ΚΑΙ ΤΟΥΡΙΣΤΙΚΕΣ ΕΠΙΧΕΙΡΗΣΕΙΣ ΕΠΕ</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λειτούργησε τα έτη 2014, 2015, 2016</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602">
                <a:tc>
                  <a:txBody>
                    <a:bodyPr/>
                    <a:lstStyle/>
                    <a:p>
                      <a:pPr algn="ctr" fontAlgn="ctr"/>
                      <a:r>
                        <a:rPr lang="el-GR" sz="900" b="0" i="0" u="none" strike="noStrike">
                          <a:solidFill>
                            <a:srgbClr val="000000"/>
                          </a:solidFill>
                          <a:latin typeface="Arial"/>
                        </a:rPr>
                        <a:t>37</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ΑΥΡΑ (εντός ξενοδοχείου) - ΣΕΡΑΦΕΤΙΝΙΔΗΣ</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602">
                <a:tc>
                  <a:txBody>
                    <a:bodyPr/>
                    <a:lstStyle/>
                    <a:p>
                      <a:pPr algn="ctr" fontAlgn="ctr"/>
                      <a:r>
                        <a:rPr lang="el-GR" sz="900" b="0" i="0" u="none" strike="noStrike">
                          <a:solidFill>
                            <a:srgbClr val="000000"/>
                          </a:solidFill>
                          <a:latin typeface="Arial"/>
                        </a:rPr>
                        <a:t>38</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13</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ΙΣΤΙΑΙΑ (εντός ξενοδοχείου) - ΠΑΡΑΓΚΑΜΙΑΝ ΚΑΛΟΥΣΤ</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496">
                <a:tc>
                  <a:txBody>
                    <a:bodyPr/>
                    <a:lstStyle/>
                    <a:p>
                      <a:pPr algn="ctr" fontAlgn="ctr"/>
                      <a:r>
                        <a:rPr lang="el-GR" sz="900" b="0" i="0" u="none" strike="noStrike">
                          <a:solidFill>
                            <a:srgbClr val="000000"/>
                          </a:solidFill>
                          <a:latin typeface="Arial"/>
                        </a:rPr>
                        <a:t>39</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14</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ΚΕΝΤΡΙΚΟ (εντός ξενοδοχείου) - ΚΑΡΑΝΤΖΗΣ ΚΩΝ/ΝΟΣ</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241">
                <a:tc>
                  <a:txBody>
                    <a:bodyPr/>
                    <a:lstStyle/>
                    <a:p>
                      <a:pPr algn="ctr" fontAlgn="ctr"/>
                      <a:r>
                        <a:rPr lang="el-GR" sz="900" b="0" i="0" u="none" strike="noStrike" dirty="0">
                          <a:solidFill>
                            <a:srgbClr val="000000"/>
                          </a:solidFill>
                          <a:latin typeface="Arial"/>
                        </a:rPr>
                        <a:t>40</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15</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ΚΑΠΟΛΟΣ (εντός ξενοδοχείου) - ΚΑΠΟΛΟΣ ΑΝΤΩΝΙΟΣ ΞΤΕ ΚΑΠΟΛΟΣ Α.Ε</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241">
                <a:tc>
                  <a:txBody>
                    <a:bodyPr/>
                    <a:lstStyle/>
                    <a:p>
                      <a:pPr algn="ctr" fontAlgn="ctr"/>
                      <a:r>
                        <a:rPr lang="el-GR" sz="900" b="0" i="0" u="none" strike="noStrike">
                          <a:solidFill>
                            <a:srgbClr val="000000"/>
                          </a:solidFill>
                          <a:latin typeface="Arial"/>
                        </a:rPr>
                        <a:t>41</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16</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ΑΝΕΣΙΣ (εντός ξενοδοχείου) - ΕΛΕΝΗ ΠΑΠΑΘΕΟΦΑΝΗ ΔΟΥΣΤΑΜΠΑΝΗ &amp; ΣΙΑ Ο.Ε</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241">
                <a:tc>
                  <a:txBody>
                    <a:bodyPr/>
                    <a:lstStyle/>
                    <a:p>
                      <a:pPr algn="ctr" fontAlgn="ctr"/>
                      <a:r>
                        <a:rPr lang="el-GR" sz="900" b="0" i="0" u="none" strike="noStrike">
                          <a:solidFill>
                            <a:srgbClr val="000000"/>
                          </a:solidFill>
                          <a:latin typeface="Arial"/>
                        </a:rPr>
                        <a:t>42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17</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ΕΡΜΗΣ (εντός ξενοδοχείου) - ΠΗΤΤΑ ΠΑΡΑΣΚΕΥΗ &amp; Δ. ΔΗΜΗΤΡΕΣΣΑΣ Ο.Ε</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241">
                <a:tc>
                  <a:txBody>
                    <a:bodyPr/>
                    <a:lstStyle/>
                    <a:p>
                      <a:pPr algn="ctr" fontAlgn="ctr"/>
                      <a:r>
                        <a:rPr lang="el-GR" sz="900" b="0" i="0" u="none" strike="noStrike">
                          <a:solidFill>
                            <a:srgbClr val="000000"/>
                          </a:solidFill>
                          <a:latin typeface="Arial"/>
                        </a:rPr>
                        <a:t>43</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18</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ΙΛΙΟΝ (εντός ξενοδοχείου) - ΘΕΟΔΩΡΑ &amp; ΔΕΣΠΟΙΝΑ ΤΣΑΡΙΤΣΑΝΙΩΤΗ ΕΠΕ</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602">
                <a:tc>
                  <a:txBody>
                    <a:bodyPr/>
                    <a:lstStyle/>
                    <a:p>
                      <a:pPr algn="ctr" fontAlgn="ctr"/>
                      <a:r>
                        <a:rPr lang="el-GR" sz="900" b="0" i="0" u="none" strike="noStrike">
                          <a:solidFill>
                            <a:srgbClr val="000000"/>
                          </a:solidFill>
                          <a:latin typeface="Arial"/>
                        </a:rPr>
                        <a:t>44</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19</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ΕΙΡΗΝΗ (εντός ξενοδοχείου) - ΤΣΟΤΣΟΥ ΧΡΥΣΟΥΛΑ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602">
                <a:tc>
                  <a:txBody>
                    <a:bodyPr/>
                    <a:lstStyle/>
                    <a:p>
                      <a:pPr algn="ctr" fontAlgn="ctr"/>
                      <a:r>
                        <a:rPr lang="el-GR" sz="900" b="0" i="0" u="none" strike="noStrike">
                          <a:solidFill>
                            <a:srgbClr val="000000"/>
                          </a:solidFill>
                          <a:latin typeface="Arial"/>
                        </a:rPr>
                        <a:t>45</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20</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ΜΗΘΩ (εντός ξενοδοχείου) - ΜΗΤΣΑΣ-ΘΩΜΟΠΟΥΛΟΥ</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602">
                <a:tc>
                  <a:txBody>
                    <a:bodyPr/>
                    <a:lstStyle/>
                    <a:p>
                      <a:pPr algn="ctr" fontAlgn="ctr"/>
                      <a:r>
                        <a:rPr lang="el-GR" sz="900" b="0" i="0" u="none" strike="noStrike">
                          <a:solidFill>
                            <a:srgbClr val="000000"/>
                          </a:solidFill>
                          <a:latin typeface="Arial"/>
                        </a:rPr>
                        <a:t>46</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21</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ΤΑΙΝΑΡΟ (εντός ξενοδοχείου) - ΔΗΜΑΚΑΚΟΥ ΣΤΑΥΡΟΥΛΑ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λειτούργησε τα έτη 2015, 2016</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241">
                <a:tc>
                  <a:txBody>
                    <a:bodyPr/>
                    <a:lstStyle/>
                    <a:p>
                      <a:pPr algn="ctr" fontAlgn="ctr"/>
                      <a:r>
                        <a:rPr lang="el-GR" sz="900" b="0" i="0" u="none" strike="noStrike">
                          <a:solidFill>
                            <a:srgbClr val="000000"/>
                          </a:solidFill>
                          <a:latin typeface="Arial"/>
                        </a:rPr>
                        <a:t>47</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ΑΝΑΣΤΑΣΙΑ &amp; ΜΙΧΑΛΗΣ ΟΥΖΟΥΝΟΓΛΟΥ (ΔΙΕΘΝΕΣ) (εντός ξενοδοχείου)</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962">
                <a:tc>
                  <a:txBody>
                    <a:bodyPr/>
                    <a:lstStyle/>
                    <a:p>
                      <a:pPr algn="ctr" fontAlgn="ctr"/>
                      <a:r>
                        <a:rPr lang="el-GR" sz="900" b="0" i="0" u="none" strike="noStrike">
                          <a:solidFill>
                            <a:srgbClr val="000000"/>
                          </a:solidFill>
                          <a:latin typeface="Arial"/>
                        </a:rPr>
                        <a:t>48</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23</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Arial"/>
                        </a:rPr>
                        <a:t>CAPRI (</a:t>
                      </a:r>
                      <a:r>
                        <a:rPr lang="el-GR" sz="900" b="0" i="0" u="none" strike="noStrike">
                          <a:solidFill>
                            <a:srgbClr val="000000"/>
                          </a:solidFill>
                          <a:latin typeface="Arial"/>
                        </a:rPr>
                        <a:t>εντός ξενοδοχείου)</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Κλειστό.</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962">
                <a:tc>
                  <a:txBody>
                    <a:bodyPr/>
                    <a:lstStyle/>
                    <a:p>
                      <a:pPr algn="ctr" fontAlgn="ctr"/>
                      <a:r>
                        <a:rPr lang="el-GR" sz="900" b="0" i="0" u="none" strike="noStrike">
                          <a:solidFill>
                            <a:srgbClr val="000000"/>
                          </a:solidFill>
                          <a:latin typeface="Arial"/>
                        </a:rPr>
                        <a:t>49</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24</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ΝΕΦΕΛΗ (εντός ξενοδοχείου)</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Κλειστό.</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1" y="0"/>
          <a:ext cx="9143998" cy="6874983"/>
        </p:xfrm>
        <a:graphic>
          <a:graphicData uri="http://schemas.openxmlformats.org/drawingml/2006/table">
            <a:tbl>
              <a:tblPr/>
              <a:tblGrid>
                <a:gridCol w="640513"/>
                <a:gridCol w="1681348"/>
                <a:gridCol w="640513"/>
                <a:gridCol w="640513"/>
                <a:gridCol w="1951565"/>
                <a:gridCol w="3589546"/>
              </a:tblGrid>
              <a:tr h="277719">
                <a:tc>
                  <a:txBody>
                    <a:bodyPr/>
                    <a:lstStyle/>
                    <a:p>
                      <a:pPr algn="ctr" fontAlgn="ctr"/>
                      <a:r>
                        <a:rPr lang="el-GR" sz="900" b="0" i="0" u="none" strike="noStrike" dirty="0">
                          <a:solidFill>
                            <a:srgbClr val="000000"/>
                          </a:solidFill>
                          <a:latin typeface="Arial"/>
                        </a:rPr>
                        <a:t>50</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Στερεά Ελλάδα</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25</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ΣΤΑΔΙΟ (εντός ξενοδοχείου) - ΑΘΑΝΑΣΙΟΥ ΜΑΡΙΑ</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Δεν λειτούργησε τα έτη 2014, 2015, 2016</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435">
                <a:tc>
                  <a:txBody>
                    <a:bodyPr/>
                    <a:lstStyle/>
                    <a:p>
                      <a:pPr algn="ctr" fontAlgn="ctr"/>
                      <a:r>
                        <a:rPr lang="el-GR" sz="900" b="0" i="0" u="none" strike="noStrike">
                          <a:solidFill>
                            <a:srgbClr val="000000"/>
                          </a:solidFill>
                          <a:latin typeface="Arial"/>
                        </a:rPr>
                        <a:t>51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Στερεά Ελλάδα</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26</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ΘΑΛΑΣΣΑ (εντός ξενοδοχείου)</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564">
                <a:tc>
                  <a:txBody>
                    <a:bodyPr/>
                    <a:lstStyle/>
                    <a:p>
                      <a:pPr algn="ctr" fontAlgn="ctr"/>
                      <a:r>
                        <a:rPr lang="el-GR" sz="900" b="0" i="0" u="none" strike="noStrike">
                          <a:solidFill>
                            <a:srgbClr val="000000"/>
                          </a:solidFill>
                          <a:latin typeface="Arial"/>
                        </a:rPr>
                        <a:t>52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Στερεά Ελλάδα</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4</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ΕΤΑΔ.  Α.Ε / Υπ/μα ΙΑΜΑΤΙΚΗΣ ΠΗΓΗΣ ΘΕΡΜΟΠΥΛΩΝ</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Δεν λειτούργησε τα έτη 2014, 2015, 2016</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4256">
                <a:tc>
                  <a:txBody>
                    <a:bodyPr/>
                    <a:lstStyle/>
                    <a:p>
                      <a:pPr algn="ctr" fontAlgn="ctr"/>
                      <a:r>
                        <a:rPr lang="el-GR" sz="900" b="0" i="0" u="none" strike="noStrike">
                          <a:solidFill>
                            <a:srgbClr val="000000"/>
                          </a:solidFill>
                          <a:latin typeface="Arial"/>
                        </a:rPr>
                        <a:t>53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ΓΑΛΗΝΗ Α.Ξ.Τ.Ε.Ε (ΟΜΙΛΟΣ ΕΤΑΙΡΕΙΩΝ ΜΗΤΣΗ) (Ι.Π. ΚΑΜΜΕΝΩΝ ΒΟΥΡΛΩΝ)</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19">
                <a:tc>
                  <a:txBody>
                    <a:bodyPr/>
                    <a:lstStyle/>
                    <a:p>
                      <a:pPr algn="ctr" fontAlgn="ctr"/>
                      <a:r>
                        <a:rPr lang="el-GR" sz="900" b="0" i="0" u="none" strike="noStrike">
                          <a:solidFill>
                            <a:srgbClr val="000000"/>
                          </a:solidFill>
                          <a:latin typeface="Arial"/>
                        </a:rPr>
                        <a:t>54</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5</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ΙΑΜΑΤΙΚΗ ΠΗΓΗ "ΘΕΡΜΑΙ ΠΛΑΤΥΣΤΟΜΟΥ"</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19">
                <a:tc>
                  <a:txBody>
                    <a:bodyPr/>
                    <a:lstStyle/>
                    <a:p>
                      <a:pPr algn="ctr" fontAlgn="ctr"/>
                      <a:r>
                        <a:rPr lang="el-GR" sz="900" b="0" i="0" u="none" strike="noStrike">
                          <a:solidFill>
                            <a:srgbClr val="000000"/>
                          </a:solidFill>
                          <a:latin typeface="Arial"/>
                        </a:rPr>
                        <a:t>55</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Στερεά Ελλάδα</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6</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ΕΤΑΔ.  Α.Ε / Υπ/μα ΙΑΜΑΤΙΚΗΣ ΠΗΓΗΣ ΥΠΑΤΗΣ</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7329">
                <a:tc>
                  <a:txBody>
                    <a:bodyPr/>
                    <a:lstStyle/>
                    <a:p>
                      <a:pPr algn="ctr" fontAlgn="ctr"/>
                      <a:r>
                        <a:rPr lang="el-GR" sz="900" b="0" i="0" u="none" strike="noStrike">
                          <a:solidFill>
                            <a:srgbClr val="000000"/>
                          </a:solidFill>
                          <a:latin typeface="Arial"/>
                        </a:rPr>
                        <a:t>56</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Αττική</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ΙΑΜΑΤΙΚΕΣ ΠΗΓΕΣ ΜΕΘΑΝΩΝ-ΜΕΘΑΝΑ </a:t>
                      </a:r>
                      <a:r>
                        <a:rPr lang="en-US" sz="900" b="0" i="0" u="none" strike="noStrike" dirty="0">
                          <a:solidFill>
                            <a:srgbClr val="000000"/>
                          </a:solidFill>
                          <a:latin typeface="Arial"/>
                        </a:rPr>
                        <a:t>VOLCANIC SPA YIOI </a:t>
                      </a:r>
                      <a:r>
                        <a:rPr lang="el-GR" sz="900" b="0" i="0" u="none" strike="noStrike" dirty="0">
                          <a:solidFill>
                            <a:srgbClr val="000000"/>
                          </a:solidFill>
                          <a:latin typeface="Arial"/>
                        </a:rPr>
                        <a:t>ΑΠΟΣΤ. ΠΑΠΑΪΩΑΝΝΟΥ Α.Ε (Α. ΘΕΡΜΩΝ ΛΟΥΤΡΩΝ, Β. ΦΥΣΙΚΩΝ ΛΟΥΤΡΩΝ, Γ. ΑΓ. ΝΙΚΟΛΑΟΥ)</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19">
                <a:tc>
                  <a:txBody>
                    <a:bodyPr/>
                    <a:lstStyle/>
                    <a:p>
                      <a:pPr algn="ctr" fontAlgn="ctr"/>
                      <a:r>
                        <a:rPr lang="el-GR" sz="900" b="0" i="0" u="none" strike="noStrike">
                          <a:solidFill>
                            <a:srgbClr val="000000"/>
                          </a:solidFill>
                          <a:latin typeface="Arial"/>
                        </a:rPr>
                        <a:t>57</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Αττική</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ΥΔΡΟΘΕΡΑΠΕΥΤΗΡΙΟ "ΑΙ ΠΗΓΑΙ" ,"ΑΓΙΟΙ ΑΝΑΡΓΥΡΟΙ"</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435">
                <a:tc>
                  <a:txBody>
                    <a:bodyPr/>
                    <a:lstStyle/>
                    <a:p>
                      <a:pPr algn="ctr" fontAlgn="ctr"/>
                      <a:r>
                        <a:rPr lang="el-GR" sz="900" b="0" i="0" u="none" strike="noStrike">
                          <a:solidFill>
                            <a:srgbClr val="000000"/>
                          </a:solidFill>
                          <a:latin typeface="Arial"/>
                        </a:rPr>
                        <a:t>58</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Αττική</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ΛΙΜΝΗΣ ΒΟΥΛΙΑΓΜΕΝΗΣ</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792">
                <a:tc>
                  <a:txBody>
                    <a:bodyPr/>
                    <a:lstStyle/>
                    <a:p>
                      <a:pPr algn="ctr" fontAlgn="ctr"/>
                      <a:r>
                        <a:rPr lang="el-GR" sz="900" b="0" i="0" u="none" strike="noStrike">
                          <a:solidFill>
                            <a:srgbClr val="000000"/>
                          </a:solidFill>
                          <a:latin typeface="Arial"/>
                        </a:rPr>
                        <a:t>59</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Πελοπόννησος</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"ΥΔΡΟΘΕΡΑΠΕΥΤΗΡΙΟ ΙΑΜΑΤΙΚΟΥ ΝΕΡΟΥ" ΔΗΜΟΤΙΚΗΣ ΑΝΩΝΥΜΗΣ ΕΤΑΙΡΕΙΑΣ "ΛΟΥΤΡΑΚΙ Α.Ε" (Υ/Θ "ΘΕΡΜΩΝ ΛΟΥΤΡΩΝ")</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3100">
                <a:tc>
                  <a:txBody>
                    <a:bodyPr/>
                    <a:lstStyle/>
                    <a:p>
                      <a:pPr algn="ctr" fontAlgn="ctr"/>
                      <a:r>
                        <a:rPr lang="el-GR" sz="900" b="0" i="0" u="none" strike="noStrike">
                          <a:solidFill>
                            <a:srgbClr val="000000"/>
                          </a:solidFill>
                          <a:latin typeface="Arial"/>
                        </a:rPr>
                        <a:t>60</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Πελοπόννησος</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Δήμος Λουτρακίου Ποσιθεραπεία     Πρώην ΕΤΑΔ.  Α.Ε / Υπ/μα ΙΑΜΑΤΙΚΗΣ ΠΗΓΗΣ ΛΟΥΤΡΑΚΙΟΥ</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Λειτουργεί με ελεύθερη πρόσβαση.</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873">
                <a:tc>
                  <a:txBody>
                    <a:bodyPr/>
                    <a:lstStyle/>
                    <a:p>
                      <a:pPr algn="ctr" fontAlgn="ctr"/>
                      <a:r>
                        <a:rPr lang="el-GR" sz="900" b="0" i="0" u="none" strike="noStrike">
                          <a:solidFill>
                            <a:srgbClr val="000000"/>
                          </a:solidFill>
                          <a:latin typeface="Arial"/>
                        </a:rPr>
                        <a:t>61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Βόρειο Αιγαίο</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ΙΑΜΑΤΙΚΑ ΛΟΥΤΡΑ ΠΟΛΥΧΝΙΤΟΥ</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564">
                <a:tc>
                  <a:txBody>
                    <a:bodyPr/>
                    <a:lstStyle/>
                    <a:p>
                      <a:pPr algn="ctr" fontAlgn="ctr"/>
                      <a:r>
                        <a:rPr lang="el-GR" sz="900" b="0" i="0" u="none" strike="noStrike">
                          <a:solidFill>
                            <a:srgbClr val="000000"/>
                          </a:solidFill>
                          <a:latin typeface="Arial"/>
                        </a:rPr>
                        <a:t>62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Βόρειο Αιγαίο</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ΙΑΜΑΤΙΚΕΣ ΠΗΓΕΣ "ΘΈΡΜΑ" ΚΟΛΠΟΥ ΓΕΡΑΣ ΑΔΕΛΑΕ</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19">
                <a:tc>
                  <a:txBody>
                    <a:bodyPr/>
                    <a:lstStyle/>
                    <a:p>
                      <a:pPr algn="ctr" fontAlgn="ctr"/>
                      <a:r>
                        <a:rPr lang="el-GR" sz="900" b="0" i="0" u="none" strike="noStrike">
                          <a:solidFill>
                            <a:srgbClr val="000000"/>
                          </a:solidFill>
                          <a:latin typeface="Arial"/>
                        </a:rPr>
                        <a:t>63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Βόρειο Αιγαίο</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4</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ΜΗΘΥΜΝΑ - ΙΑΜΑΤΙΚΗ ΠΗΓΗ ΕΥΘΑΛΟΥΣ ΑΔΕΛΑΕ</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2085">
                <a:tc>
                  <a:txBody>
                    <a:bodyPr/>
                    <a:lstStyle/>
                    <a:p>
                      <a:pPr algn="ctr" fontAlgn="ctr"/>
                      <a:r>
                        <a:rPr lang="el-GR" sz="900" b="0" i="0" u="none" strike="noStrike">
                          <a:solidFill>
                            <a:srgbClr val="000000"/>
                          </a:solidFill>
                          <a:latin typeface="Arial"/>
                        </a:rPr>
                        <a:t>64</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Βόρειο Αιγαίο</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5</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ΙΑΜΑΤΙΚΑ ΛΟΥΤΡΑ ΛΟΥΤΡΟΠΟΛΕΩΣ ΘΕΡΜΗΣ (πρώην ΤΣΑΥ)</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a:t>
                      </a:r>
                      <a:r>
                        <a:rPr lang="el-GR" sz="900" b="0" i="0" u="none" strike="noStrike" dirty="0" err="1">
                          <a:solidFill>
                            <a:srgbClr val="000000"/>
                          </a:solidFill>
                          <a:latin typeface="Arial"/>
                        </a:rPr>
                        <a:t>λειτούργεί</a:t>
                      </a:r>
                      <a:r>
                        <a:rPr lang="el-GR" sz="900" b="0" i="0" u="none" strike="noStrike" dirty="0">
                          <a:solidFill>
                            <a:srgbClr val="000000"/>
                          </a:solidFill>
                          <a:latin typeface="Arial"/>
                        </a:rPr>
                        <a:t> από το 2013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3100">
                <a:tc>
                  <a:txBody>
                    <a:bodyPr/>
                    <a:lstStyle/>
                    <a:p>
                      <a:pPr algn="ctr" fontAlgn="ctr"/>
                      <a:r>
                        <a:rPr lang="el-GR" sz="900" b="0" i="0" u="none" strike="noStrike">
                          <a:solidFill>
                            <a:srgbClr val="000000"/>
                          </a:solidFill>
                          <a:latin typeface="Arial"/>
                        </a:rPr>
                        <a:t>65</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Βόρειο Αιγαίο</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6</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Ι.Π. ΘΕΡΜΩΝ ΜΥΡΙΝΑΣ ΛΟΥΤΡΑ ΗΦΑΙΣΤΟΥ -Ε. ΓΙΑΡΜΑΔΟΥΡΟΣ &amp; ΣΙΑ Ο.Ε (</a:t>
                      </a:r>
                      <a:r>
                        <a:rPr lang="en-US" sz="900" b="0" i="0" u="none" strike="noStrike">
                          <a:solidFill>
                            <a:srgbClr val="000000"/>
                          </a:solidFill>
                          <a:latin typeface="Arial"/>
                        </a:rPr>
                        <a:t>CLASSIC THERMA SPA)</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435">
                <a:tc>
                  <a:txBody>
                    <a:bodyPr/>
                    <a:lstStyle/>
                    <a:p>
                      <a:pPr algn="ctr" fontAlgn="ctr"/>
                      <a:r>
                        <a:rPr lang="el-GR" sz="900" b="0" i="0" u="none" strike="noStrike">
                          <a:solidFill>
                            <a:srgbClr val="000000"/>
                          </a:solidFill>
                          <a:latin typeface="Arial"/>
                        </a:rPr>
                        <a:t>66</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Βόρειο Αιγαίο</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9</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ΑΓΙΟΣ ΙΩΑΝΝΗΣ ΛΙΣΒΟΡΙΟΥ</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Δεν λειτουργεί από το 2013.</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19">
                <a:tc>
                  <a:txBody>
                    <a:bodyPr/>
                    <a:lstStyle/>
                    <a:p>
                      <a:pPr algn="ctr" fontAlgn="ctr"/>
                      <a:r>
                        <a:rPr lang="el-GR" sz="900" b="0" i="0" u="none" strike="noStrike">
                          <a:solidFill>
                            <a:srgbClr val="000000"/>
                          </a:solidFill>
                          <a:latin typeface="Arial"/>
                        </a:rPr>
                        <a:t>67</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Βόρειο Αιγαίο</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ΑΠΟΛΛΩΝΑΣ (ΑΓΙΟΥ ΚΗΡΥΚΟΥ ΙΚΑΡΙΑΣ)</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4655" marR="4655" marT="46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19">
                <a:tc>
                  <a:txBody>
                    <a:bodyPr/>
                    <a:lstStyle/>
                    <a:p>
                      <a:pPr algn="ctr" fontAlgn="ctr"/>
                      <a:r>
                        <a:rPr lang="el-GR" sz="900" b="0" i="0" u="none" strike="noStrike">
                          <a:solidFill>
                            <a:srgbClr val="000000"/>
                          </a:solidFill>
                          <a:latin typeface="Arial"/>
                        </a:rPr>
                        <a:t>68</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Βόρειο Αιγαίο</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ΑΣΚΛΗΠΙΟΣ (ΑΓΙΟΥ ΚΗΡΥΚΟΥ ΙΚΑΡΙΑΣ)</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 </a:t>
                      </a:r>
                    </a:p>
                  </a:txBody>
                  <a:tcPr marL="4655" marR="4655" marT="46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1" y="0"/>
          <a:ext cx="9143999" cy="2420890"/>
        </p:xfrm>
        <a:graphic>
          <a:graphicData uri="http://schemas.openxmlformats.org/drawingml/2006/table">
            <a:tbl>
              <a:tblPr/>
              <a:tblGrid>
                <a:gridCol w="640513"/>
                <a:gridCol w="1681349"/>
                <a:gridCol w="640513"/>
                <a:gridCol w="640513"/>
                <a:gridCol w="1951565"/>
                <a:gridCol w="3589546"/>
              </a:tblGrid>
              <a:tr h="400627">
                <a:tc>
                  <a:txBody>
                    <a:bodyPr/>
                    <a:lstStyle/>
                    <a:p>
                      <a:pPr algn="ctr" fontAlgn="ctr"/>
                      <a:r>
                        <a:rPr lang="el-GR" sz="900" b="0" i="0" u="none" strike="noStrike" dirty="0">
                          <a:solidFill>
                            <a:srgbClr val="000000"/>
                          </a:solidFill>
                          <a:latin typeface="Arial"/>
                        </a:rPr>
                        <a:t>69</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Βόρειο Αιγαίο</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3</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ΣΠΗΛΙΑΣ (ΑΓΙΟΥ ΚΗΡΥΚΟΥ ΙΚΑΡΙΑΣ)</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a:solidFill>
                            <a:srgbClr val="000000"/>
                          </a:solidFill>
                          <a:latin typeface="Arial"/>
                        </a:rPr>
                        <a:t> </a:t>
                      </a:r>
                    </a:p>
                  </a:txBody>
                  <a:tcPr marL="6674" marR="6674" marT="6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627">
                <a:tc>
                  <a:txBody>
                    <a:bodyPr/>
                    <a:lstStyle/>
                    <a:p>
                      <a:pPr algn="ctr" fontAlgn="ctr"/>
                      <a:r>
                        <a:rPr lang="el-GR" sz="900" b="0" i="0" u="none" strike="noStrike">
                          <a:solidFill>
                            <a:srgbClr val="000000"/>
                          </a:solidFill>
                          <a:latin typeface="Arial"/>
                        </a:rPr>
                        <a:t>70</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Βόρειο Αιγαίο</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3</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1</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Ι.Π. ΑΓΙΑΣΜΑΤΩΝ ΔΗΜΟΥ ΑΜΑΝΗΣ ΧΙΟΥ</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6674" marR="6674" marT="6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627">
                <a:tc>
                  <a:txBody>
                    <a:bodyPr/>
                    <a:lstStyle/>
                    <a:p>
                      <a:pPr algn="ctr" fontAlgn="ctr"/>
                      <a:r>
                        <a:rPr lang="el-GR" sz="900" b="0" i="0" u="none" strike="noStrike">
                          <a:solidFill>
                            <a:srgbClr val="000000"/>
                          </a:solidFill>
                          <a:latin typeface="Arial"/>
                        </a:rPr>
                        <a:t>71</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Νότιο Αιγαίο</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ΔΗΜΟΤΙΚΑ ΛΟΥΤΡΑ ΜΑΝΔΡΑΚΙΟΥ ΝΙΣΥΡΟΥ</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900" b="0" i="0" u="none" strike="noStrike" dirty="0">
                          <a:solidFill>
                            <a:srgbClr val="000000"/>
                          </a:solidFill>
                          <a:latin typeface="Arial"/>
                        </a:rPr>
                        <a:t> </a:t>
                      </a:r>
                    </a:p>
                  </a:txBody>
                  <a:tcPr marL="6674" marR="6674" marT="6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8382">
                <a:tc>
                  <a:txBody>
                    <a:bodyPr/>
                    <a:lstStyle/>
                    <a:p>
                      <a:pPr algn="ctr" fontAlgn="ctr"/>
                      <a:r>
                        <a:rPr lang="el-GR" sz="900" b="0" i="0" u="none" strike="noStrike">
                          <a:solidFill>
                            <a:srgbClr val="000000"/>
                          </a:solidFill>
                          <a:latin typeface="Arial"/>
                        </a:rPr>
                        <a:t>72</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Νότιο Αιγαίο</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1</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ΙΑΜΑΤΙΚΑ ΛΟΥΤΡΑ "ΛΑΚΚΟΥ" ΑΔΑΜΑΝΤΑ ΜΗΛΟΥ</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627">
                <a:tc>
                  <a:txBody>
                    <a:bodyPr/>
                    <a:lstStyle/>
                    <a:p>
                      <a:pPr algn="ctr" fontAlgn="ctr"/>
                      <a:r>
                        <a:rPr lang="el-GR" sz="900" b="0" i="0" u="none" strike="noStrike">
                          <a:solidFill>
                            <a:srgbClr val="000000"/>
                          </a:solidFill>
                          <a:latin typeface="Arial"/>
                        </a:rPr>
                        <a:t>73</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Νότιο Αιγαίο</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2</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a:solidFill>
                            <a:srgbClr val="000000"/>
                          </a:solidFill>
                          <a:latin typeface="Arial"/>
                        </a:rPr>
                        <a:t>ΕΤΑΔ.  Α.Ε / Υπ/μα ΙΑΜΑΤΙΚΗΣ ΠΗΓΗΣ ΚΥΘΝΟΥ</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900" b="0" i="0" u="none" strike="noStrike" dirty="0">
                          <a:solidFill>
                            <a:srgbClr val="000000"/>
                          </a:solidFill>
                          <a:latin typeface="Arial"/>
                        </a:rPr>
                        <a:t> </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000" dirty="0" smtClean="0">
                <a:solidFill>
                  <a:schemeClr val="accent1">
                    <a:lumMod val="50000"/>
                  </a:schemeClr>
                </a:solidFill>
                <a:latin typeface="Arial" pitchFamily="34" charset="0"/>
                <a:cs typeface="Arial" pitchFamily="34" charset="0"/>
              </a:rPr>
              <a:t>Κατάλογος απωλειών</a:t>
            </a:r>
            <a:endParaRPr lang="el-GR" sz="2000" dirty="0">
              <a:solidFill>
                <a:schemeClr val="accent1">
                  <a:lumMod val="50000"/>
                </a:schemeClr>
              </a:solidFill>
              <a:latin typeface="Arial" pitchFamily="34" charset="0"/>
              <a:cs typeface="Arial" pitchFamily="34" charset="0"/>
            </a:endParaRPr>
          </a:p>
        </p:txBody>
      </p:sp>
      <p:graphicFrame>
        <p:nvGraphicFramePr>
          <p:cNvPr id="4" name="3 - Πίνακας"/>
          <p:cNvGraphicFramePr>
            <a:graphicFrameLocks noGrp="1"/>
          </p:cNvGraphicFramePr>
          <p:nvPr/>
        </p:nvGraphicFramePr>
        <p:xfrm>
          <a:off x="0" y="1556792"/>
          <a:ext cx="9144000" cy="3384374"/>
        </p:xfrm>
        <a:graphic>
          <a:graphicData uri="http://schemas.openxmlformats.org/drawingml/2006/table">
            <a:tbl>
              <a:tblPr/>
              <a:tblGrid>
                <a:gridCol w="791903"/>
                <a:gridCol w="2243724"/>
                <a:gridCol w="1472443"/>
                <a:gridCol w="1913765"/>
                <a:gridCol w="2722165"/>
              </a:tblGrid>
              <a:tr h="365988">
                <a:tc>
                  <a:txBody>
                    <a:bodyPr/>
                    <a:lstStyle/>
                    <a:p>
                      <a:pPr algn="ctr" fontAlgn="ctr"/>
                      <a:r>
                        <a:rPr lang="el-GR" sz="1000" b="0" i="0" u="none" strike="noStrike" dirty="0">
                          <a:solidFill>
                            <a:srgbClr val="000000"/>
                          </a:solidFill>
                          <a:latin typeface="Arial"/>
                        </a:rPr>
                        <a:t>Α/Α</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200" b="0" i="0" u="none" strike="noStrike">
                          <a:solidFill>
                            <a:srgbClr val="000000"/>
                          </a:solidFill>
                          <a:latin typeface="Arial"/>
                        </a:rPr>
                        <a:t>ΕΠΩΝΥΜΙΑ</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200" b="0" i="0" u="none" strike="noStrike">
                          <a:solidFill>
                            <a:srgbClr val="000000"/>
                          </a:solidFill>
                          <a:latin typeface="Arial"/>
                        </a:rPr>
                        <a:t>Φ.ΕΚΜΕΤ.</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200" b="0" i="0" u="none" strike="noStrike">
                          <a:solidFill>
                            <a:srgbClr val="000000"/>
                          </a:solidFill>
                          <a:latin typeface="Arial"/>
                        </a:rPr>
                        <a:t>ΝΟΜΟΣ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200" b="0" i="0" u="none" strike="noStrike">
                          <a:solidFill>
                            <a:srgbClr val="000000"/>
                          </a:solidFill>
                          <a:latin typeface="Arial"/>
                        </a:rPr>
                        <a:t>ΠΕΡΙΦΕΡΕΙΑ</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04990">
                <a:tc>
                  <a:txBody>
                    <a:bodyPr/>
                    <a:lstStyle/>
                    <a:p>
                      <a:pPr algn="ctr" fontAlgn="ctr"/>
                      <a:r>
                        <a:rPr lang="el-GR" sz="1000" b="0" i="0" u="none" strike="noStrike">
                          <a:solidFill>
                            <a:srgbClr val="000000"/>
                          </a:solidFill>
                          <a:latin typeface="Arial"/>
                        </a:rPr>
                        <a:t>1</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dirty="0" smtClean="0">
                          <a:solidFill>
                            <a:srgbClr val="000000"/>
                          </a:solidFill>
                          <a:latin typeface="Arial"/>
                        </a:rPr>
                        <a:t>Ι.Π.  </a:t>
                      </a:r>
                      <a:r>
                        <a:rPr lang="el-GR" sz="1000" b="0" i="0" u="none" strike="noStrike" dirty="0">
                          <a:solidFill>
                            <a:srgbClr val="000000"/>
                          </a:solidFill>
                          <a:latin typeface="Arial"/>
                        </a:rPr>
                        <a:t>ΕΧΙΝΟΥ</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ΔΗΜ.</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Ξάνθης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Ανατολική Μακεδονία-Θράκη</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04990">
                <a:tc>
                  <a:txBody>
                    <a:bodyPr/>
                    <a:lstStyle/>
                    <a:p>
                      <a:pPr algn="ctr" fontAlgn="ctr"/>
                      <a:r>
                        <a:rPr lang="el-GR" sz="1000" b="0" i="0" u="none" strike="noStrike">
                          <a:solidFill>
                            <a:srgbClr val="000000"/>
                          </a:solidFill>
                          <a:latin typeface="Arial"/>
                        </a:rPr>
                        <a:t>2</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dirty="0" smtClean="0">
                          <a:solidFill>
                            <a:srgbClr val="000000"/>
                          </a:solidFill>
                          <a:latin typeface="Arial"/>
                        </a:rPr>
                        <a:t>Ι.Π.  </a:t>
                      </a:r>
                      <a:r>
                        <a:rPr lang="el-GR" sz="1000" b="0" i="0" u="none" strike="noStrike" dirty="0">
                          <a:solidFill>
                            <a:srgbClr val="000000"/>
                          </a:solidFill>
                          <a:latin typeface="Arial"/>
                        </a:rPr>
                        <a:t>ΧΑΝΟΠΟΥΛΟΥ</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ΙΔΙΩΤ.</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Άρτας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Ήπειρος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04990">
                <a:tc>
                  <a:txBody>
                    <a:bodyPr/>
                    <a:lstStyle/>
                    <a:p>
                      <a:pPr algn="ctr" fontAlgn="ctr"/>
                      <a:r>
                        <a:rPr lang="el-GR" sz="1000" b="0" i="0" u="none" strike="noStrike">
                          <a:solidFill>
                            <a:srgbClr val="000000"/>
                          </a:solidFill>
                          <a:latin typeface="Arial"/>
                        </a:rPr>
                        <a:t>3</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a:solidFill>
                            <a:srgbClr val="000000"/>
                          </a:solidFill>
                          <a:latin typeface="Arial"/>
                        </a:rPr>
                        <a:t>ΑΓΡΑΠΙΔΟΚΑΜΠΟΥ</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ΔΗΜ.</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Αιτωλοακαρνανίας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Δυτική Ελλάδα</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04990">
                <a:tc>
                  <a:txBody>
                    <a:bodyPr/>
                    <a:lstStyle/>
                    <a:p>
                      <a:pPr algn="ctr" fontAlgn="ctr"/>
                      <a:r>
                        <a:rPr lang="el-GR" sz="1000" b="0" i="0" u="none" strike="noStrike">
                          <a:solidFill>
                            <a:srgbClr val="000000"/>
                          </a:solidFill>
                          <a:latin typeface="Arial"/>
                        </a:rPr>
                        <a:t>4</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dirty="0" smtClean="0">
                          <a:solidFill>
                            <a:srgbClr val="000000"/>
                          </a:solidFill>
                          <a:latin typeface="Arial"/>
                        </a:rPr>
                        <a:t>Ι.Π.  </a:t>
                      </a:r>
                      <a:r>
                        <a:rPr lang="el-GR" sz="1000" b="0" i="0" u="none" strike="noStrike" dirty="0">
                          <a:solidFill>
                            <a:srgbClr val="000000"/>
                          </a:solidFill>
                          <a:latin typeface="Arial"/>
                        </a:rPr>
                        <a:t>ΛΙΤΣΕΚΙΟΥ</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ΔΗΜ.</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Αιτωλοακαρνανίας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Δυτική Ελλάδα</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04990">
                <a:tc>
                  <a:txBody>
                    <a:bodyPr/>
                    <a:lstStyle/>
                    <a:p>
                      <a:pPr algn="ctr" fontAlgn="ctr"/>
                      <a:r>
                        <a:rPr lang="el-GR" sz="1000" b="0" i="0" u="none" strike="noStrike">
                          <a:solidFill>
                            <a:srgbClr val="000000"/>
                          </a:solidFill>
                          <a:latin typeface="Arial"/>
                        </a:rPr>
                        <a:t>5</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dirty="0" smtClean="0">
                          <a:solidFill>
                            <a:srgbClr val="000000"/>
                          </a:solidFill>
                          <a:latin typeface="Arial"/>
                        </a:rPr>
                        <a:t>Ι.Π.  </a:t>
                      </a:r>
                      <a:r>
                        <a:rPr lang="el-GR" sz="1000" b="0" i="0" u="none" strike="noStrike" dirty="0">
                          <a:solidFill>
                            <a:srgbClr val="000000"/>
                          </a:solidFill>
                          <a:latin typeface="Arial"/>
                        </a:rPr>
                        <a:t>ΜΟΥΡΣΤΙΑΝΟΥ</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ΙΔΙΩΤ.</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Αιτωλοακαρνανίας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Δυτική Ελλάδα</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04990">
                <a:tc>
                  <a:txBody>
                    <a:bodyPr/>
                    <a:lstStyle/>
                    <a:p>
                      <a:pPr algn="ctr" fontAlgn="ctr"/>
                      <a:r>
                        <a:rPr lang="el-GR" sz="1000" b="0" i="0" u="none" strike="noStrike">
                          <a:solidFill>
                            <a:srgbClr val="000000"/>
                          </a:solidFill>
                          <a:latin typeface="Arial"/>
                        </a:rPr>
                        <a:t>6</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dirty="0" smtClean="0">
                          <a:solidFill>
                            <a:srgbClr val="000000"/>
                          </a:solidFill>
                          <a:latin typeface="Arial"/>
                        </a:rPr>
                        <a:t>Ι.Π.  </a:t>
                      </a:r>
                      <a:r>
                        <a:rPr lang="el-GR" sz="1000" b="0" i="0" u="none" strike="noStrike" dirty="0">
                          <a:solidFill>
                            <a:srgbClr val="000000"/>
                          </a:solidFill>
                          <a:latin typeface="Arial"/>
                        </a:rPr>
                        <a:t>ΣΤΑΧΤΗΣ ΠΟΡΙΑΡΗ</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ΔΗΜ.</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Αιτωλοακαρνανίας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Δυτική Ελλάδα</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04990">
                <a:tc>
                  <a:txBody>
                    <a:bodyPr/>
                    <a:lstStyle/>
                    <a:p>
                      <a:pPr algn="ctr" fontAlgn="ctr"/>
                      <a:r>
                        <a:rPr lang="el-GR" sz="1000" b="0" i="0" u="none" strike="noStrike">
                          <a:solidFill>
                            <a:srgbClr val="000000"/>
                          </a:solidFill>
                          <a:latin typeface="Arial"/>
                        </a:rPr>
                        <a:t>7</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dirty="0">
                          <a:solidFill>
                            <a:srgbClr val="000000"/>
                          </a:solidFill>
                          <a:latin typeface="Arial"/>
                        </a:rPr>
                        <a:t>Ι.Π </a:t>
                      </a:r>
                      <a:r>
                        <a:rPr lang="el-GR" sz="1000" b="0" i="0" u="none" strike="noStrike" dirty="0" smtClean="0">
                          <a:solidFill>
                            <a:srgbClr val="000000"/>
                          </a:solidFill>
                          <a:latin typeface="Arial"/>
                        </a:rPr>
                        <a:t>. ΧΕΛΟΒΑ  </a:t>
                      </a:r>
                      <a:r>
                        <a:rPr lang="el-GR" sz="1000" b="0" i="0" u="none" strike="noStrike" dirty="0">
                          <a:solidFill>
                            <a:srgbClr val="000000"/>
                          </a:solidFill>
                          <a:latin typeface="Arial"/>
                        </a:rPr>
                        <a:t>ΜΠΑΝΙΩΤΗ</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ΔΗΜ.</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Αιτωλοακαρνανίας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Δυτική Ελλάδα</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578466">
                <a:tc>
                  <a:txBody>
                    <a:bodyPr/>
                    <a:lstStyle/>
                    <a:p>
                      <a:pPr algn="ctr" fontAlgn="ctr"/>
                      <a:r>
                        <a:rPr lang="el-GR" sz="1000" b="0" i="0" u="none" strike="noStrike">
                          <a:solidFill>
                            <a:srgbClr val="000000"/>
                          </a:solidFill>
                          <a:latin typeface="Arial"/>
                        </a:rPr>
                        <a:t>8</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dirty="0">
                          <a:solidFill>
                            <a:srgbClr val="000000"/>
                          </a:solidFill>
                          <a:latin typeface="Arial"/>
                        </a:rPr>
                        <a:t>Ι.Π </a:t>
                      </a:r>
                      <a:r>
                        <a:rPr lang="el-GR" sz="1000" b="0" i="0" u="none" strike="noStrike" dirty="0" smtClean="0">
                          <a:solidFill>
                            <a:srgbClr val="000000"/>
                          </a:solidFill>
                          <a:latin typeface="Arial"/>
                        </a:rPr>
                        <a:t>. ΚΡΑΤΣΑ ΘΕΡΜΑ  </a:t>
                      </a:r>
                      <a:r>
                        <a:rPr lang="el-GR" sz="1000" b="0" i="0" u="none" strike="noStrike" dirty="0">
                          <a:solidFill>
                            <a:srgbClr val="000000"/>
                          </a:solidFill>
                          <a:latin typeface="Arial"/>
                        </a:rPr>
                        <a:t>ΙΚΑΡΙΑΣ</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ΙΔΙΩΤ.</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Σάμου</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Βόρειο Αιγαίο</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r h="304990">
                <a:tc>
                  <a:txBody>
                    <a:bodyPr/>
                    <a:lstStyle/>
                    <a:p>
                      <a:pPr algn="ctr" fontAlgn="ctr"/>
                      <a:r>
                        <a:rPr lang="el-GR" sz="1000" b="0" i="0" u="none" strike="noStrike">
                          <a:solidFill>
                            <a:srgbClr val="000000"/>
                          </a:solidFill>
                          <a:latin typeface="Arial"/>
                        </a:rPr>
                        <a:t>9</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l" fontAlgn="ctr"/>
                      <a:r>
                        <a:rPr lang="el-GR" sz="1000" b="0" i="0" u="none" strike="noStrike" dirty="0" smtClean="0">
                          <a:solidFill>
                            <a:srgbClr val="000000"/>
                          </a:solidFill>
                          <a:latin typeface="Arial"/>
                        </a:rPr>
                        <a:t>Ι.Π.  </a:t>
                      </a:r>
                      <a:r>
                        <a:rPr lang="el-GR" sz="1000" b="0" i="0" u="none" strike="noStrike" dirty="0">
                          <a:solidFill>
                            <a:srgbClr val="000000"/>
                          </a:solidFill>
                          <a:latin typeface="Arial"/>
                        </a:rPr>
                        <a:t>ΧΑΡΟΥ ΜΗΛΟΥ</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ΙΔΙΩΤ.</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a:solidFill>
                            <a:srgbClr val="000000"/>
                          </a:solidFill>
                          <a:latin typeface="Arial"/>
                        </a:rPr>
                        <a:t>Κυκλάδων</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c>
                  <a:txBody>
                    <a:bodyPr/>
                    <a:lstStyle/>
                    <a:p>
                      <a:pPr algn="ctr" fontAlgn="ctr"/>
                      <a:r>
                        <a:rPr lang="el-GR" sz="1000" b="0" i="0" u="none" strike="noStrike" dirty="0">
                          <a:solidFill>
                            <a:srgbClr val="000000"/>
                          </a:solidFill>
                          <a:latin typeface="Arial"/>
                        </a:rPr>
                        <a:t>Νότιο Αιγαίο</a:t>
                      </a:r>
                    </a:p>
                  </a:txBody>
                  <a:tcPr marL="8253" marR="8253" marT="8253" marB="0" anchor="ctr">
                    <a:lnL w="6350" cap="flat" cmpd="sng" algn="ctr">
                      <a:solidFill>
                        <a:srgbClr val="AAA578"/>
                      </a:solidFill>
                      <a:prstDash val="solid"/>
                      <a:round/>
                      <a:headEnd type="none" w="med" len="med"/>
                      <a:tailEnd type="none" w="med" len="med"/>
                    </a:lnL>
                    <a:lnR w="6350" cap="flat" cmpd="sng" algn="ctr">
                      <a:solidFill>
                        <a:srgbClr val="AAA578"/>
                      </a:solidFill>
                      <a:prstDash val="solid"/>
                      <a:round/>
                      <a:headEnd type="none" w="med" len="med"/>
                      <a:tailEnd type="none" w="med" len="med"/>
                    </a:lnR>
                    <a:lnT w="6350" cap="flat" cmpd="sng" algn="ctr">
                      <a:solidFill>
                        <a:srgbClr val="AAA578"/>
                      </a:solidFill>
                      <a:prstDash val="solid"/>
                      <a:round/>
                      <a:headEnd type="none" w="med" len="med"/>
                      <a:tailEnd type="none" w="med" len="med"/>
                    </a:lnT>
                    <a:lnB w="6350" cap="flat" cmpd="sng" algn="ctr">
                      <a:solidFill>
                        <a:srgbClr val="AAA578"/>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 Τίτλος"/>
          <p:cNvSpPr>
            <a:spLocks noGrp="1"/>
          </p:cNvSpPr>
          <p:nvPr>
            <p:ph type="title"/>
          </p:nvPr>
        </p:nvSpPr>
        <p:spPr>
          <a:xfrm>
            <a:off x="395536" y="330076"/>
            <a:ext cx="8496944" cy="707886"/>
          </a:xfrm>
        </p:spPr>
        <p:txBody>
          <a:bodyPr wrap="square">
            <a:spAutoFit/>
          </a:bodyPr>
          <a:lstStyle/>
          <a:p>
            <a:pPr algn="ctr" eaLnBrk="1" hangingPunct="1"/>
            <a:r>
              <a:rPr lang="el-GR" sz="2000" b="1" dirty="0" smtClean="0">
                <a:solidFill>
                  <a:schemeClr val="accent1">
                    <a:lumMod val="50000"/>
                  </a:schemeClr>
                </a:solidFill>
              </a:rPr>
              <a:t>Υπαρκτές (λειτουργούσες και μη) Λουτρικές μονάδες </a:t>
            </a:r>
            <a:br>
              <a:rPr lang="el-GR" sz="2000" b="1" dirty="0" smtClean="0">
                <a:solidFill>
                  <a:schemeClr val="accent1">
                    <a:lumMod val="50000"/>
                  </a:schemeClr>
                </a:solidFill>
              </a:rPr>
            </a:br>
            <a:r>
              <a:rPr lang="el-GR" sz="2000" b="1" dirty="0" smtClean="0">
                <a:solidFill>
                  <a:schemeClr val="accent1">
                    <a:lumMod val="50000"/>
                  </a:schemeClr>
                </a:solidFill>
              </a:rPr>
              <a:t>κατά Περιφέρεια και Φορέα </a:t>
            </a:r>
            <a:r>
              <a:rPr lang="el-GR" sz="2000" b="1" dirty="0" smtClean="0">
                <a:solidFill>
                  <a:schemeClr val="accent1">
                    <a:lumMod val="50000"/>
                  </a:schemeClr>
                </a:solidFill>
                <a:latin typeface="Arial" pitchFamily="34" charset="0"/>
                <a:cs typeface="Arial" pitchFamily="34" charset="0"/>
              </a:rPr>
              <a:t>εκμετάλλευσης</a:t>
            </a:r>
            <a:r>
              <a:rPr lang="el-GR" sz="2000" b="1" dirty="0" smtClean="0">
                <a:solidFill>
                  <a:schemeClr val="accent1">
                    <a:lumMod val="50000"/>
                  </a:schemeClr>
                </a:solidFill>
              </a:rPr>
              <a:t> 2010 - 201</a:t>
            </a:r>
            <a:r>
              <a:rPr lang="en-US" sz="2000" b="1" dirty="0" smtClean="0">
                <a:solidFill>
                  <a:schemeClr val="accent1">
                    <a:lumMod val="50000"/>
                  </a:schemeClr>
                </a:solidFill>
              </a:rPr>
              <a:t>7</a:t>
            </a:r>
            <a:endParaRPr lang="el-GR" sz="2000" b="1" dirty="0" smtClean="0">
              <a:solidFill>
                <a:schemeClr val="accent1">
                  <a:lumMod val="50000"/>
                </a:schemeClr>
              </a:solidFill>
            </a:endParaRPr>
          </a:p>
        </p:txBody>
      </p:sp>
      <p:graphicFrame>
        <p:nvGraphicFramePr>
          <p:cNvPr id="4" name="3 - Πίνακας"/>
          <p:cNvGraphicFramePr>
            <a:graphicFrameLocks noGrp="1"/>
          </p:cNvGraphicFramePr>
          <p:nvPr/>
        </p:nvGraphicFramePr>
        <p:xfrm>
          <a:off x="0" y="1628591"/>
          <a:ext cx="9108504" cy="5229409"/>
        </p:xfrm>
        <a:graphic>
          <a:graphicData uri="http://schemas.openxmlformats.org/drawingml/2006/table">
            <a:tbl>
              <a:tblPr/>
              <a:tblGrid>
                <a:gridCol w="1616909"/>
                <a:gridCol w="1441357"/>
                <a:gridCol w="937670"/>
                <a:gridCol w="1512168"/>
                <a:gridCol w="1152128"/>
                <a:gridCol w="1224136"/>
                <a:gridCol w="1224136"/>
              </a:tblGrid>
              <a:tr h="959292">
                <a:tc>
                  <a:txBody>
                    <a:bodyPr/>
                    <a:lstStyle/>
                    <a:p>
                      <a:pPr algn="ctr" rtl="0" fontAlgn="ctr"/>
                      <a:r>
                        <a:rPr lang="el-GR" sz="1000" b="1" i="0" u="none" strike="noStrike" dirty="0">
                          <a:solidFill>
                            <a:srgbClr val="000000"/>
                          </a:solidFill>
                          <a:latin typeface="Arial"/>
                        </a:rPr>
                        <a:t>Περιφέρεια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1.Δημοτική  διαχείριση</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2.ΕΤΑΔ</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3.Ιδιωτική  επιχείρηση</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Σύνολο υπαρκτών  Μονάδων</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fontAlgn="ctr"/>
                      <a:r>
                        <a:rPr lang="el-GR" sz="1000" b="1" i="0" u="none" strike="noStrike" dirty="0">
                          <a:solidFill>
                            <a:srgbClr val="000000"/>
                          </a:solidFill>
                          <a:latin typeface="Arial"/>
                        </a:rPr>
                        <a:t>Σύνολο συμπληρωμένων ερωτηματολογίων 2017   (Λειτ.2016)</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c>
                  <a:txBody>
                    <a:bodyPr/>
                    <a:lstStyle/>
                    <a:p>
                      <a:pPr algn="ctr" fontAlgn="ctr"/>
                      <a:r>
                        <a:rPr lang="el-GR" sz="1000" b="1" i="0" u="none" strike="noStrike" dirty="0">
                          <a:solidFill>
                            <a:srgbClr val="000000"/>
                          </a:solidFill>
                          <a:latin typeface="Arial"/>
                        </a:rPr>
                        <a:t>Σύνολο </a:t>
                      </a:r>
                      <a:r>
                        <a:rPr lang="el-GR" sz="1000" b="1" i="0" u="none" strike="noStrike" dirty="0" err="1">
                          <a:solidFill>
                            <a:srgbClr val="000000"/>
                          </a:solidFill>
                          <a:latin typeface="Arial"/>
                        </a:rPr>
                        <a:t>συμπληρ</a:t>
                      </a:r>
                      <a:r>
                        <a:rPr lang="el-GR" sz="1000" b="1" i="0" u="none" strike="noStrike" dirty="0">
                          <a:solidFill>
                            <a:srgbClr val="000000"/>
                          </a:solidFill>
                          <a:latin typeface="Arial"/>
                        </a:rPr>
                        <a:t>. </a:t>
                      </a:r>
                      <a:r>
                        <a:rPr lang="el-GR" sz="1000" b="1" i="0" u="none" strike="noStrike" dirty="0" err="1">
                          <a:solidFill>
                            <a:srgbClr val="000000"/>
                          </a:solidFill>
                          <a:latin typeface="Arial"/>
                        </a:rPr>
                        <a:t>ερωτημ</a:t>
                      </a:r>
                      <a:r>
                        <a:rPr lang="el-GR" sz="1000" b="1" i="0" u="none" strike="noStrike" dirty="0">
                          <a:solidFill>
                            <a:srgbClr val="000000"/>
                          </a:solidFill>
                          <a:latin typeface="Arial"/>
                        </a:rPr>
                        <a:t>. σε λειτουργούσες Μονάδες 2017 (Λειτ.2016)</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lumMod val="95000"/>
                      </a:schemeClr>
                    </a:solidFill>
                  </a:tcPr>
                </a:tc>
              </a:tr>
              <a:tr h="326466">
                <a:tc>
                  <a:txBody>
                    <a:bodyPr/>
                    <a:lstStyle/>
                    <a:p>
                      <a:pPr algn="l" rtl="0" fontAlgn="t"/>
                      <a:r>
                        <a:rPr lang="el-GR" sz="1000" b="0" i="0" u="none" strike="noStrike" dirty="0">
                          <a:solidFill>
                            <a:srgbClr val="000000"/>
                          </a:solidFill>
                          <a:latin typeface="Arial"/>
                        </a:rPr>
                        <a:t>1.Ανατολική Μακεδονία - Θράκη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dirty="0">
                          <a:solidFill>
                            <a:srgbClr val="000000"/>
                          </a:solidFill>
                          <a:latin typeface="Arial"/>
                        </a:rPr>
                        <a:t>6</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5</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4*Α.Μ/Θ</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226414">
                <a:tc>
                  <a:txBody>
                    <a:bodyPr/>
                    <a:lstStyle/>
                    <a:p>
                      <a:pPr algn="l" rtl="0" fontAlgn="t"/>
                      <a:r>
                        <a:rPr lang="el-GR" sz="1000" b="0" i="0" u="none" strike="noStrike" dirty="0">
                          <a:solidFill>
                            <a:srgbClr val="000000"/>
                          </a:solidFill>
                          <a:latin typeface="Arial"/>
                        </a:rPr>
                        <a:t>2.Κεντρική Μακεδονία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dirty="0">
                          <a:solidFill>
                            <a:srgbClr val="000000"/>
                          </a:solidFill>
                          <a:latin typeface="Arial"/>
                        </a:rPr>
                        <a:t>6</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dirty="0">
                          <a:solidFill>
                            <a:srgbClr val="000000"/>
                          </a:solidFill>
                          <a:latin typeface="Arial"/>
                        </a:rPr>
                        <a:t>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dirty="0">
                          <a:solidFill>
                            <a:srgbClr val="000000"/>
                          </a:solidFill>
                          <a:latin typeface="Arial"/>
                        </a:rPr>
                        <a:t>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dirty="0">
                          <a:solidFill>
                            <a:srgbClr val="000000"/>
                          </a:solidFill>
                          <a:latin typeface="Arial"/>
                        </a:rPr>
                        <a:t>8</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8</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8</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226795">
                <a:tc>
                  <a:txBody>
                    <a:bodyPr/>
                    <a:lstStyle/>
                    <a:p>
                      <a:pPr algn="l" rtl="0" fontAlgn="t"/>
                      <a:r>
                        <a:rPr lang="el-GR" sz="1000" b="0" i="0" u="none" strike="noStrike">
                          <a:solidFill>
                            <a:srgbClr val="000000"/>
                          </a:solidFill>
                          <a:latin typeface="Arial"/>
                        </a:rPr>
                        <a:t>3.Δυτική Μακεδονία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1 *Δ. Μ.</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265829">
                <a:tc>
                  <a:txBody>
                    <a:bodyPr/>
                    <a:lstStyle/>
                    <a:p>
                      <a:pPr algn="l" rtl="0" fontAlgn="t"/>
                      <a:r>
                        <a:rPr lang="el-GR" sz="1000" b="0" i="0" u="none" strike="noStrike">
                          <a:solidFill>
                            <a:srgbClr val="000000"/>
                          </a:solidFill>
                          <a:latin typeface="Arial"/>
                        </a:rPr>
                        <a:t>4.Ήπειρος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dirty="0">
                          <a:solidFill>
                            <a:srgbClr val="000000"/>
                          </a:solidFill>
                          <a:latin typeface="Arial"/>
                        </a:rPr>
                        <a:t>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dirty="0">
                          <a:solidFill>
                            <a:srgbClr val="000000"/>
                          </a:solidFill>
                          <a:latin typeface="Arial"/>
                        </a:rPr>
                        <a:t>4</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2 *Η</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219598">
                <a:tc>
                  <a:txBody>
                    <a:bodyPr/>
                    <a:lstStyle/>
                    <a:p>
                      <a:pPr algn="l" rtl="0" fontAlgn="t"/>
                      <a:r>
                        <a:rPr lang="el-GR" sz="1000" b="0" i="0" u="none" strike="noStrike" dirty="0">
                          <a:solidFill>
                            <a:srgbClr val="000000"/>
                          </a:solidFill>
                          <a:latin typeface="Arial"/>
                        </a:rPr>
                        <a:t>5.Θεσσαλία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dirty="0">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277385">
                <a:tc>
                  <a:txBody>
                    <a:bodyPr/>
                    <a:lstStyle/>
                    <a:p>
                      <a:pPr algn="l" rtl="0" fontAlgn="t"/>
                      <a:r>
                        <a:rPr lang="el-GR" sz="1000" b="0" i="0" u="none" strike="noStrike">
                          <a:solidFill>
                            <a:srgbClr val="000000"/>
                          </a:solidFill>
                          <a:latin typeface="Arial"/>
                        </a:rPr>
                        <a:t>6.Ιόνια Νησιά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0"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0"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254271">
                <a:tc>
                  <a:txBody>
                    <a:bodyPr/>
                    <a:lstStyle/>
                    <a:p>
                      <a:pPr algn="l" rtl="0" fontAlgn="t"/>
                      <a:r>
                        <a:rPr lang="el-GR" sz="1000" b="0" i="0" u="none" strike="noStrike">
                          <a:solidFill>
                            <a:srgbClr val="000000"/>
                          </a:solidFill>
                          <a:latin typeface="Arial"/>
                        </a:rPr>
                        <a:t>7.Δυτική Ελλάδα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8</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 *Δ. Ε.</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254271">
                <a:tc>
                  <a:txBody>
                    <a:bodyPr/>
                    <a:lstStyle/>
                    <a:p>
                      <a:pPr algn="l" rtl="0" fontAlgn="t"/>
                      <a:r>
                        <a:rPr lang="el-GR" sz="1000" b="0" i="0" u="none" strike="noStrike">
                          <a:solidFill>
                            <a:srgbClr val="000000"/>
                          </a:solidFill>
                          <a:latin typeface="Arial"/>
                        </a:rPr>
                        <a:t>8.Στερεά Ελλάδα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26</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29</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29</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20 *Σ. Ε.</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381405">
                <a:tc>
                  <a:txBody>
                    <a:bodyPr/>
                    <a:lstStyle/>
                    <a:p>
                      <a:pPr algn="l" rtl="0" fontAlgn="ctr"/>
                      <a:r>
                        <a:rPr lang="el-GR" sz="1000" b="0" i="0" u="none" strike="noStrike">
                          <a:solidFill>
                            <a:srgbClr val="000000"/>
                          </a:solidFill>
                          <a:latin typeface="Arial"/>
                        </a:rPr>
                        <a:t>  Εκ των οποίων: Ιδ. Επιχ. Αιδηψού με πηγή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7</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 </a:t>
                      </a:r>
                      <a:r>
                        <a:rPr lang="el-GR" sz="1000" b="0" i="0" u="none" strike="noStrike">
                          <a:solidFill>
                            <a:srgbClr val="000000"/>
                          </a:solidFill>
                          <a:latin typeface="Arial"/>
                        </a:rPr>
                        <a:t> </a:t>
                      </a:r>
                      <a:endParaRPr lang="el-GR" sz="1000" b="1" i="0" u="none" strike="noStrike">
                        <a:solidFill>
                          <a:srgbClr val="000000"/>
                        </a:solidFill>
                        <a:latin typeface="Arial"/>
                      </a:endParaRP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416078">
                <a:tc>
                  <a:txBody>
                    <a:bodyPr/>
                    <a:lstStyle/>
                    <a:p>
                      <a:pPr algn="l" rtl="0" fontAlgn="ctr"/>
                      <a:r>
                        <a:rPr lang="el-GR" sz="1000" b="0" i="0" u="none" strike="noStrike">
                          <a:solidFill>
                            <a:srgbClr val="000000"/>
                          </a:solidFill>
                          <a:latin typeface="Arial"/>
                        </a:rPr>
                        <a:t>  Ιδ. Επιχ. Αιδηψού με παροχή νερού από τον ΕΟΤ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17</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 </a:t>
                      </a:r>
                      <a:r>
                        <a:rPr lang="el-GR" sz="1000" b="0" i="0" u="none" strike="noStrike">
                          <a:solidFill>
                            <a:srgbClr val="000000"/>
                          </a:solidFill>
                          <a:latin typeface="Arial"/>
                        </a:rPr>
                        <a:t> </a:t>
                      </a:r>
                      <a:endParaRPr lang="el-GR" sz="1000" b="1" i="0" u="none" strike="noStrike">
                        <a:solidFill>
                          <a:srgbClr val="000000"/>
                        </a:solidFill>
                        <a:latin typeface="Arial"/>
                      </a:endParaRP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231154">
                <a:tc>
                  <a:txBody>
                    <a:bodyPr/>
                    <a:lstStyle/>
                    <a:p>
                      <a:pPr algn="l" rtl="0" fontAlgn="t"/>
                      <a:r>
                        <a:rPr lang="el-GR" sz="1000" b="0" i="0" u="none" strike="noStrike">
                          <a:solidFill>
                            <a:srgbClr val="000000"/>
                          </a:solidFill>
                          <a:latin typeface="Arial"/>
                        </a:rPr>
                        <a:t>9.Αττική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219598">
                <a:tc>
                  <a:txBody>
                    <a:bodyPr/>
                    <a:lstStyle/>
                    <a:p>
                      <a:pPr algn="l" rtl="0" fontAlgn="t"/>
                      <a:r>
                        <a:rPr lang="el-GR" sz="1000" b="0" i="0" u="none" strike="noStrike">
                          <a:solidFill>
                            <a:srgbClr val="000000"/>
                          </a:solidFill>
                          <a:latin typeface="Arial"/>
                        </a:rPr>
                        <a:t>10.Πελοπόννησος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a:solidFill>
                            <a:srgbClr val="000000"/>
                          </a:solidFill>
                          <a:latin typeface="Arial"/>
                        </a:rPr>
                        <a:t>2 *Π</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265829">
                <a:tc>
                  <a:txBody>
                    <a:bodyPr/>
                    <a:lstStyle/>
                    <a:p>
                      <a:pPr algn="l" rtl="0" fontAlgn="t"/>
                      <a:r>
                        <a:rPr lang="el-GR" sz="1000" b="0" i="0" u="none" strike="noStrike">
                          <a:solidFill>
                            <a:srgbClr val="000000"/>
                          </a:solidFill>
                          <a:latin typeface="Arial"/>
                        </a:rPr>
                        <a:t>11.Βόρειο Αιγαίο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8</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10</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7 *Β. ΑΙΓ.</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219598">
                <a:tc>
                  <a:txBody>
                    <a:bodyPr/>
                    <a:lstStyle/>
                    <a:p>
                      <a:pPr algn="l" rtl="0" fontAlgn="t"/>
                      <a:r>
                        <a:rPr lang="el-GR" sz="1000" b="0" i="0" u="none" strike="noStrike">
                          <a:solidFill>
                            <a:srgbClr val="000000"/>
                          </a:solidFill>
                          <a:latin typeface="Arial"/>
                        </a:rPr>
                        <a:t>12.Νότιο Αιγαίο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0" i="0" u="none" strike="noStrike">
                          <a:solidFill>
                            <a:srgbClr val="000000"/>
                          </a:solidFill>
                          <a:latin typeface="Arial"/>
                        </a:rPr>
                        <a:t>1</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4</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a:solidFill>
                            <a:srgbClr val="000000"/>
                          </a:solidFill>
                          <a:latin typeface="Arial"/>
                        </a:rPr>
                        <a:t>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n-US" sz="1000" b="1" i="0" u="none" strike="noStrike" dirty="0" smtClean="0">
                          <a:solidFill>
                            <a:srgbClr val="000000"/>
                          </a:solidFill>
                          <a:latin typeface="Arial"/>
                        </a:rPr>
                        <a:t>3</a:t>
                      </a:r>
                      <a:endParaRPr lang="el-GR" sz="1000" b="1" i="0" u="none" strike="noStrike" dirty="0">
                        <a:solidFill>
                          <a:srgbClr val="000000"/>
                        </a:solidFill>
                        <a:latin typeface="Arial"/>
                      </a:endParaRP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r h="242713">
                <a:tc>
                  <a:txBody>
                    <a:bodyPr/>
                    <a:lstStyle/>
                    <a:p>
                      <a:pPr algn="l" rtl="0" fontAlgn="t"/>
                      <a:r>
                        <a:rPr lang="el-GR" sz="1000" b="0" i="0" u="none" strike="noStrike">
                          <a:solidFill>
                            <a:srgbClr val="000000"/>
                          </a:solidFill>
                          <a:latin typeface="Arial"/>
                        </a:rPr>
                        <a:t>13.Κρήτη </a:t>
                      </a: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0"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 </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accent1">
                        <a:lumMod val="40000"/>
                        <a:lumOff val="60000"/>
                      </a:schemeClr>
                    </a:solidFill>
                  </a:tcPr>
                </a:tc>
              </a:tr>
              <a:tr h="242713">
                <a:tc>
                  <a:txBody>
                    <a:bodyPr/>
                    <a:lstStyle/>
                    <a:p>
                      <a:pPr algn="l" rtl="0" fontAlgn="t"/>
                      <a:r>
                        <a:rPr lang="el-GR" sz="1000" b="1" i="0" u="none" strike="noStrike">
                          <a:solidFill>
                            <a:srgbClr val="000000"/>
                          </a:solidFill>
                          <a:latin typeface="Arial"/>
                        </a:rPr>
                        <a:t>ΣΥΝΟΛΟ</a:t>
                      </a:r>
                      <a:r>
                        <a:rPr lang="el-GR" sz="1000" b="0" i="0" u="none" strike="noStrike">
                          <a:solidFill>
                            <a:srgbClr val="000000"/>
                          </a:solidFill>
                          <a:latin typeface="Arial"/>
                        </a:rPr>
                        <a:t> </a:t>
                      </a:r>
                      <a:endParaRPr lang="el-GR" sz="1000" b="1" i="0" u="none" strike="noStrike">
                        <a:solidFill>
                          <a:srgbClr val="000000"/>
                        </a:solidFill>
                        <a:latin typeface="Arial"/>
                      </a:endParaRPr>
                    </a:p>
                  </a:txBody>
                  <a:tcPr marL="6162" marR="6162" marT="6162" marB="0">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38</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7</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37</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rtl="0" fontAlgn="ctr"/>
                      <a:r>
                        <a:rPr lang="el-GR" sz="1000" b="1" i="0" u="none" strike="noStrike">
                          <a:solidFill>
                            <a:srgbClr val="000000"/>
                          </a:solidFill>
                          <a:latin typeface="Arial"/>
                        </a:rPr>
                        <a:t>82</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a:solidFill>
                            <a:srgbClr val="000000"/>
                          </a:solidFill>
                          <a:latin typeface="Arial"/>
                        </a:rPr>
                        <a:t>73</a:t>
                      </a: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c>
                  <a:txBody>
                    <a:bodyPr/>
                    <a:lstStyle/>
                    <a:p>
                      <a:pPr algn="ctr" fontAlgn="ctr"/>
                      <a:r>
                        <a:rPr lang="el-GR" sz="1000" b="1" i="0" u="none" strike="noStrike" dirty="0" smtClean="0">
                          <a:solidFill>
                            <a:srgbClr val="000000"/>
                          </a:solidFill>
                          <a:latin typeface="Arial"/>
                        </a:rPr>
                        <a:t>5</a:t>
                      </a:r>
                      <a:r>
                        <a:rPr lang="en-US" sz="1000" b="1" i="0" u="none" strike="noStrike" smtClean="0">
                          <a:solidFill>
                            <a:srgbClr val="000000"/>
                          </a:solidFill>
                          <a:latin typeface="Arial"/>
                        </a:rPr>
                        <a:t>6</a:t>
                      </a:r>
                      <a:endParaRPr lang="el-GR" sz="1000" b="1" i="0" u="none" strike="noStrike" dirty="0">
                        <a:solidFill>
                          <a:srgbClr val="000000"/>
                        </a:solidFill>
                        <a:latin typeface="Arial"/>
                      </a:endParaRPr>
                    </a:p>
                  </a:txBody>
                  <a:tcPr marL="6162" marR="6162" marT="6162" marB="0" anchor="ctr">
                    <a:lnL w="12700" cap="flat" cmpd="sng" algn="ctr">
                      <a:solidFill>
                        <a:srgbClr val="DBDAC2"/>
                      </a:solidFill>
                      <a:prstDash val="solid"/>
                      <a:round/>
                      <a:headEnd type="none" w="med" len="med"/>
                      <a:tailEnd type="none" w="med" len="med"/>
                    </a:lnL>
                    <a:lnR w="12700" cap="flat" cmpd="sng" algn="ctr">
                      <a:solidFill>
                        <a:srgbClr val="DBDAC2"/>
                      </a:solidFill>
                      <a:prstDash val="solid"/>
                      <a:round/>
                      <a:headEnd type="none" w="med" len="med"/>
                      <a:tailEnd type="none" w="med" len="med"/>
                    </a:lnR>
                    <a:lnT w="12700" cap="flat" cmpd="sng" algn="ctr">
                      <a:solidFill>
                        <a:srgbClr val="DBDAC2"/>
                      </a:solidFill>
                      <a:prstDash val="solid"/>
                      <a:round/>
                      <a:headEnd type="none" w="med" len="med"/>
                      <a:tailEnd type="none" w="med" len="med"/>
                    </a:lnT>
                    <a:lnB w="12700" cap="flat" cmpd="sng" algn="ctr">
                      <a:solidFill>
                        <a:srgbClr val="DBDAC2"/>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graphicFrame>
        <p:nvGraphicFramePr>
          <p:cNvPr id="4" name="3 - Πίνακας"/>
          <p:cNvGraphicFramePr>
            <a:graphicFrameLocks noGrp="1"/>
          </p:cNvGraphicFramePr>
          <p:nvPr/>
        </p:nvGraphicFramePr>
        <p:xfrm>
          <a:off x="-2" y="1628800"/>
          <a:ext cx="9144002" cy="3672404"/>
        </p:xfrm>
        <a:graphic>
          <a:graphicData uri="http://schemas.openxmlformats.org/drawingml/2006/table">
            <a:tbl>
              <a:tblPr/>
              <a:tblGrid>
                <a:gridCol w="9144002"/>
              </a:tblGrid>
              <a:tr h="442376">
                <a:tc>
                  <a:txBody>
                    <a:bodyPr/>
                    <a:lstStyle/>
                    <a:p>
                      <a:pPr algn="l" fontAlgn="b"/>
                      <a:r>
                        <a:rPr lang="el-GR" sz="1000" b="0" i="0" u="none" strike="noStrike" dirty="0">
                          <a:solidFill>
                            <a:srgbClr val="632523"/>
                          </a:solidFill>
                          <a:latin typeface="Arial"/>
                        </a:rPr>
                        <a:t>*Α.Μ/Θ :</a:t>
                      </a:r>
                      <a:r>
                        <a:rPr lang="el-GR" sz="1000" b="0" i="0" u="none" strike="noStrike" dirty="0">
                          <a:solidFill>
                            <a:srgbClr val="000000"/>
                          </a:solidFill>
                          <a:latin typeface="Arial"/>
                        </a:rPr>
                        <a:t> </a:t>
                      </a:r>
                      <a:r>
                        <a:rPr lang="el-GR" sz="1000" b="0" i="0" u="none" strike="noStrike" dirty="0" smtClean="0">
                          <a:solidFill>
                            <a:srgbClr val="000000"/>
                          </a:solidFill>
                          <a:latin typeface="Arial"/>
                        </a:rPr>
                        <a:t>Η</a:t>
                      </a:r>
                      <a:r>
                        <a:rPr lang="en-US" sz="1000" b="0" i="0" u="none" strike="noStrike" dirty="0" smtClean="0">
                          <a:solidFill>
                            <a:srgbClr val="000000"/>
                          </a:solidFill>
                          <a:latin typeface="Arial"/>
                        </a:rPr>
                        <a:t> </a:t>
                      </a:r>
                      <a:r>
                        <a:rPr lang="el-GR" sz="1000" b="0" i="0" u="none" strike="noStrike" dirty="0" smtClean="0">
                          <a:solidFill>
                            <a:srgbClr val="000000"/>
                          </a:solidFill>
                          <a:latin typeface="Arial"/>
                        </a:rPr>
                        <a:t> </a:t>
                      </a:r>
                      <a:r>
                        <a:rPr lang="el-GR" sz="1000" b="0" i="0" u="none" strike="noStrike" dirty="0" err="1">
                          <a:solidFill>
                            <a:srgbClr val="000000"/>
                          </a:solidFill>
                          <a:latin typeface="Arial"/>
                        </a:rPr>
                        <a:t>ι.π</a:t>
                      </a:r>
                      <a:r>
                        <a:rPr lang="el-GR" sz="1000" b="0" i="0" u="none" strike="noStrike" dirty="0">
                          <a:solidFill>
                            <a:srgbClr val="000000"/>
                          </a:solidFill>
                          <a:latin typeface="Arial"/>
                        </a:rPr>
                        <a:t> "Λουτρά Ελευθερών"  ( ΑΕΝΑΚ )  δεν λειτουργεί από το 2012.</a:t>
                      </a:r>
                    </a:p>
                  </a:txBody>
                  <a:tcPr marL="6162" marR="6162" marT="6162" marB="0" anchor="b">
                    <a:lnL>
                      <a:noFill/>
                    </a:lnL>
                    <a:lnR>
                      <a:noFill/>
                    </a:lnR>
                    <a:lnT>
                      <a:noFill/>
                    </a:lnT>
                    <a:lnB>
                      <a:noFill/>
                    </a:lnB>
                  </a:tcPr>
                </a:tc>
              </a:tr>
              <a:tr h="442376">
                <a:tc>
                  <a:txBody>
                    <a:bodyPr/>
                    <a:lstStyle/>
                    <a:p>
                      <a:pPr algn="l" fontAlgn="b"/>
                      <a:r>
                        <a:rPr lang="el-GR" sz="1000" b="0" i="0" u="none" strike="noStrike" dirty="0">
                          <a:solidFill>
                            <a:srgbClr val="632523"/>
                          </a:solidFill>
                          <a:latin typeface="Arial"/>
                        </a:rPr>
                        <a:t>*Δ.Μ :</a:t>
                      </a:r>
                      <a:r>
                        <a:rPr lang="el-GR" sz="1000" b="0" i="0" u="none" strike="noStrike" dirty="0">
                          <a:solidFill>
                            <a:srgbClr val="000000"/>
                          </a:solidFill>
                          <a:latin typeface="Arial"/>
                        </a:rPr>
                        <a:t> </a:t>
                      </a:r>
                      <a:r>
                        <a:rPr lang="el-GR" sz="1000" b="0" i="0" u="none" strike="noStrike" dirty="0" smtClean="0">
                          <a:solidFill>
                            <a:srgbClr val="000000"/>
                          </a:solidFill>
                          <a:latin typeface="Arial"/>
                        </a:rPr>
                        <a:t>Η</a:t>
                      </a:r>
                      <a:r>
                        <a:rPr lang="en-US" sz="1000" b="0" i="0" u="none" strike="noStrike" dirty="0" smtClean="0">
                          <a:solidFill>
                            <a:srgbClr val="000000"/>
                          </a:solidFill>
                          <a:latin typeface="Arial"/>
                        </a:rPr>
                        <a:t> </a:t>
                      </a:r>
                      <a:r>
                        <a:rPr lang="el-GR" sz="1000" b="0" i="0" u="none" strike="noStrike" dirty="0" smtClean="0">
                          <a:solidFill>
                            <a:srgbClr val="000000"/>
                          </a:solidFill>
                          <a:latin typeface="Arial"/>
                        </a:rPr>
                        <a:t> </a:t>
                      </a:r>
                      <a:r>
                        <a:rPr lang="el-GR" sz="1000" b="0" i="0" u="none" strike="noStrike" dirty="0" err="1">
                          <a:solidFill>
                            <a:srgbClr val="000000"/>
                          </a:solidFill>
                          <a:latin typeface="Arial"/>
                        </a:rPr>
                        <a:t>ι.π</a:t>
                      </a:r>
                      <a:r>
                        <a:rPr lang="el-GR" sz="1000" b="0" i="0" u="none" strike="noStrike" dirty="0">
                          <a:solidFill>
                            <a:srgbClr val="000000"/>
                          </a:solidFill>
                          <a:latin typeface="Arial"/>
                        </a:rPr>
                        <a:t> "Μπάνια" ( </a:t>
                      </a:r>
                      <a:r>
                        <a:rPr lang="el-GR" sz="1000" b="0" i="0" u="none" strike="noStrike" dirty="0" err="1">
                          <a:solidFill>
                            <a:srgbClr val="000000"/>
                          </a:solidFill>
                          <a:latin typeface="Arial"/>
                        </a:rPr>
                        <a:t>Αγραπιδιά</a:t>
                      </a:r>
                      <a:r>
                        <a:rPr lang="el-GR" sz="1000" b="0" i="0" u="none" strike="noStrike" dirty="0">
                          <a:solidFill>
                            <a:srgbClr val="000000"/>
                          </a:solidFill>
                          <a:latin typeface="Arial"/>
                        </a:rPr>
                        <a:t>, Αετός) του Δήμου Αμυνταίου δεν λειτουργεί από το 2011.</a:t>
                      </a:r>
                    </a:p>
                  </a:txBody>
                  <a:tcPr marL="6162" marR="6162" marT="6162" marB="0" anchor="b">
                    <a:lnL>
                      <a:noFill/>
                    </a:lnL>
                    <a:lnR>
                      <a:noFill/>
                    </a:lnR>
                    <a:lnT>
                      <a:noFill/>
                    </a:lnT>
                    <a:lnB>
                      <a:noFill/>
                    </a:lnB>
                  </a:tcPr>
                </a:tc>
              </a:tr>
              <a:tr h="442376">
                <a:tc>
                  <a:txBody>
                    <a:bodyPr/>
                    <a:lstStyle/>
                    <a:p>
                      <a:pPr algn="l" fontAlgn="b"/>
                      <a:r>
                        <a:rPr lang="el-GR" sz="1000" b="0" i="0" u="none" strike="noStrike" dirty="0">
                          <a:solidFill>
                            <a:srgbClr val="000000"/>
                          </a:solidFill>
                          <a:latin typeface="Arial"/>
                        </a:rPr>
                        <a:t>*Η: </a:t>
                      </a:r>
                      <a:r>
                        <a:rPr lang="el-GR" sz="1000" b="0" i="0" u="none" strike="noStrike" dirty="0" smtClean="0">
                          <a:solidFill>
                            <a:srgbClr val="000000"/>
                          </a:solidFill>
                          <a:latin typeface="Arial"/>
                        </a:rPr>
                        <a:t>Η</a:t>
                      </a:r>
                      <a:r>
                        <a:rPr lang="en-US" sz="1000" b="0" i="0" u="none" strike="noStrike" dirty="0" smtClean="0">
                          <a:solidFill>
                            <a:srgbClr val="000000"/>
                          </a:solidFill>
                          <a:latin typeface="Arial"/>
                        </a:rPr>
                        <a:t> </a:t>
                      </a:r>
                      <a:r>
                        <a:rPr lang="el-GR" sz="1000" b="0" i="0" u="none" strike="noStrike" dirty="0" smtClean="0">
                          <a:solidFill>
                            <a:srgbClr val="000000"/>
                          </a:solidFill>
                          <a:latin typeface="Arial"/>
                        </a:rPr>
                        <a:t> </a:t>
                      </a:r>
                      <a:r>
                        <a:rPr lang="el-GR" sz="1000" b="0" i="0" u="none" strike="noStrike" dirty="0" err="1">
                          <a:solidFill>
                            <a:srgbClr val="000000"/>
                          </a:solidFill>
                          <a:latin typeface="Arial"/>
                        </a:rPr>
                        <a:t>ι.π</a:t>
                      </a:r>
                      <a:r>
                        <a:rPr lang="el-GR" sz="1000" b="0" i="0" u="none" strike="noStrike" dirty="0">
                          <a:solidFill>
                            <a:srgbClr val="000000"/>
                          </a:solidFill>
                          <a:latin typeface="Arial"/>
                        </a:rPr>
                        <a:t> "Λουτρά Καβασίλων </a:t>
                      </a:r>
                      <a:r>
                        <a:rPr lang="el-GR" sz="1000" b="0" i="0" u="none" strike="noStrike" dirty="0" err="1">
                          <a:solidFill>
                            <a:srgbClr val="000000"/>
                          </a:solidFill>
                          <a:latin typeface="Arial"/>
                        </a:rPr>
                        <a:t>Αγ.Βαρβάρας</a:t>
                      </a:r>
                      <a:r>
                        <a:rPr lang="el-GR" sz="1000" b="0" i="0" u="none" strike="noStrike" dirty="0">
                          <a:solidFill>
                            <a:srgbClr val="000000"/>
                          </a:solidFill>
                          <a:latin typeface="Arial"/>
                        </a:rPr>
                        <a:t>" Κόνιτσας δεν λειτούργησε τα έτη  2015, 2016.</a:t>
                      </a:r>
                    </a:p>
                  </a:txBody>
                  <a:tcPr marL="6162" marR="6162" marT="6162" marB="0" anchor="b">
                    <a:lnL>
                      <a:noFill/>
                    </a:lnL>
                    <a:lnR>
                      <a:noFill/>
                    </a:lnR>
                    <a:lnT>
                      <a:noFill/>
                    </a:lnT>
                    <a:lnB>
                      <a:noFill/>
                    </a:lnB>
                  </a:tcPr>
                </a:tc>
              </a:tr>
              <a:tr h="442376">
                <a:tc>
                  <a:txBody>
                    <a:bodyPr/>
                    <a:lstStyle/>
                    <a:p>
                      <a:pPr algn="l" fontAlgn="b"/>
                      <a:r>
                        <a:rPr lang="el-GR" sz="1000" b="0" i="0" u="none" strike="noStrike" dirty="0">
                          <a:solidFill>
                            <a:srgbClr val="632523"/>
                          </a:solidFill>
                          <a:latin typeface="Arial"/>
                        </a:rPr>
                        <a:t>*Δ.Ε :</a:t>
                      </a:r>
                      <a:r>
                        <a:rPr lang="el-GR" sz="1000" b="0" i="0" u="none" strike="noStrike" dirty="0">
                          <a:solidFill>
                            <a:srgbClr val="000000"/>
                          </a:solidFill>
                          <a:latin typeface="Arial"/>
                        </a:rPr>
                        <a:t> Από το 2013 δεν λειτουργούν α) η </a:t>
                      </a:r>
                      <a:r>
                        <a:rPr lang="el-GR" sz="1000" b="0" i="0" u="none" strike="noStrike" dirty="0" err="1">
                          <a:solidFill>
                            <a:srgbClr val="000000"/>
                          </a:solidFill>
                          <a:latin typeface="Arial"/>
                        </a:rPr>
                        <a:t>ι.π</a:t>
                      </a:r>
                      <a:r>
                        <a:rPr lang="el-GR" sz="1000" b="0" i="0" u="none" strike="noStrike" dirty="0">
                          <a:solidFill>
                            <a:srgbClr val="000000"/>
                          </a:solidFill>
                          <a:latin typeface="Arial"/>
                        </a:rPr>
                        <a:t> Αγίου Βαρβάρου </a:t>
                      </a:r>
                      <a:r>
                        <a:rPr lang="el-GR" sz="1000" b="0" i="0" u="none" strike="noStrike" dirty="0" err="1">
                          <a:solidFill>
                            <a:srgbClr val="000000"/>
                          </a:solidFill>
                          <a:latin typeface="Arial"/>
                        </a:rPr>
                        <a:t>Τρύφου</a:t>
                      </a:r>
                      <a:r>
                        <a:rPr lang="el-GR" sz="1000" b="0" i="0" u="none" strike="noStrike" dirty="0">
                          <a:solidFill>
                            <a:srgbClr val="000000"/>
                          </a:solidFill>
                          <a:latin typeface="Arial"/>
                        </a:rPr>
                        <a:t> Δήμου Ακτίου Βόνιτσας και β) η </a:t>
                      </a:r>
                      <a:r>
                        <a:rPr lang="el-GR" sz="1000" b="0" i="0" u="none" strike="noStrike" dirty="0" err="1">
                          <a:solidFill>
                            <a:srgbClr val="000000"/>
                          </a:solidFill>
                          <a:latin typeface="Arial"/>
                        </a:rPr>
                        <a:t>ι.π</a:t>
                      </a:r>
                      <a:r>
                        <a:rPr lang="el-GR" sz="1000" b="0" i="0" u="none" strike="noStrike" dirty="0">
                          <a:solidFill>
                            <a:srgbClr val="000000"/>
                          </a:solidFill>
                          <a:latin typeface="Arial"/>
                        </a:rPr>
                        <a:t>.  </a:t>
                      </a:r>
                      <a:r>
                        <a:rPr lang="el-GR" sz="1000" b="0" i="0" u="none" strike="noStrike" dirty="0" err="1">
                          <a:solidFill>
                            <a:srgbClr val="000000"/>
                          </a:solidFill>
                          <a:latin typeface="Arial"/>
                        </a:rPr>
                        <a:t>Σελιανίτικων</a:t>
                      </a:r>
                      <a:r>
                        <a:rPr lang="el-GR" sz="1000" b="0" i="0" u="none" strike="noStrike" dirty="0">
                          <a:solidFill>
                            <a:srgbClr val="000000"/>
                          </a:solidFill>
                          <a:latin typeface="Arial"/>
                        </a:rPr>
                        <a:t> .</a:t>
                      </a:r>
                    </a:p>
                  </a:txBody>
                  <a:tcPr marL="6162" marR="6162" marT="6162" marB="0" anchor="b">
                    <a:lnL>
                      <a:noFill/>
                    </a:lnL>
                    <a:lnR>
                      <a:noFill/>
                    </a:lnR>
                    <a:lnT>
                      <a:noFill/>
                    </a:lnT>
                    <a:lnB>
                      <a:noFill/>
                    </a:lnB>
                  </a:tcPr>
                </a:tc>
              </a:tr>
              <a:tr h="442376">
                <a:tc>
                  <a:txBody>
                    <a:bodyPr/>
                    <a:lstStyle/>
                    <a:p>
                      <a:pPr algn="l" fontAlgn="b"/>
                      <a:r>
                        <a:rPr lang="el-GR" sz="1000" b="0" i="0" u="none" strike="noStrike" dirty="0">
                          <a:solidFill>
                            <a:srgbClr val="632523"/>
                          </a:solidFill>
                          <a:latin typeface="Arial"/>
                        </a:rPr>
                        <a:t>*Π :</a:t>
                      </a:r>
                      <a:r>
                        <a:rPr lang="el-GR" sz="1000" b="0" i="0" u="none" strike="noStrike" dirty="0">
                          <a:solidFill>
                            <a:srgbClr val="000000"/>
                          </a:solidFill>
                          <a:latin typeface="Arial"/>
                        </a:rPr>
                        <a:t> </a:t>
                      </a:r>
                      <a:r>
                        <a:rPr lang="el-GR" sz="1000" b="0" i="0" u="none" strike="noStrike" dirty="0" smtClean="0">
                          <a:solidFill>
                            <a:srgbClr val="000000"/>
                          </a:solidFill>
                          <a:latin typeface="Arial"/>
                        </a:rPr>
                        <a:t>Η</a:t>
                      </a:r>
                      <a:r>
                        <a:rPr lang="en-US" sz="1000" b="0" i="0" u="none" strike="noStrike" dirty="0" smtClean="0">
                          <a:solidFill>
                            <a:srgbClr val="000000"/>
                          </a:solidFill>
                          <a:latin typeface="Arial"/>
                        </a:rPr>
                        <a:t> </a:t>
                      </a:r>
                      <a:r>
                        <a:rPr lang="el-GR" sz="1000" b="0" i="0" u="none" strike="noStrike" dirty="0" smtClean="0">
                          <a:solidFill>
                            <a:srgbClr val="000000"/>
                          </a:solidFill>
                          <a:latin typeface="Arial"/>
                        </a:rPr>
                        <a:t> </a:t>
                      </a:r>
                      <a:r>
                        <a:rPr lang="el-GR" sz="1000" b="0" i="0" u="none" strike="noStrike" dirty="0">
                          <a:solidFill>
                            <a:srgbClr val="000000"/>
                          </a:solidFill>
                          <a:latin typeface="Arial"/>
                        </a:rPr>
                        <a:t>ι </a:t>
                      </a:r>
                      <a:r>
                        <a:rPr lang="en-US" sz="1000" b="0" i="0" u="none" strike="noStrike" dirty="0" smtClean="0">
                          <a:solidFill>
                            <a:srgbClr val="000000"/>
                          </a:solidFill>
                          <a:latin typeface="Arial"/>
                        </a:rPr>
                        <a:t>.</a:t>
                      </a:r>
                      <a:r>
                        <a:rPr lang="el-GR" sz="1000" b="0" i="0" u="none" strike="noStrike" dirty="0" smtClean="0">
                          <a:solidFill>
                            <a:srgbClr val="000000"/>
                          </a:solidFill>
                          <a:latin typeface="Arial"/>
                        </a:rPr>
                        <a:t>π</a:t>
                      </a:r>
                      <a:r>
                        <a:rPr lang="el-GR" sz="1000" b="0" i="0" u="none" strike="noStrike" dirty="0">
                          <a:solidFill>
                            <a:srgbClr val="000000"/>
                          </a:solidFill>
                          <a:latin typeface="Arial"/>
                        </a:rPr>
                        <a:t>. του "Λουτρακίου"(</a:t>
                      </a:r>
                      <a:r>
                        <a:rPr lang="el-GR" sz="1000" b="0" i="0" u="none" strike="noStrike" dirty="0" err="1">
                          <a:solidFill>
                            <a:srgbClr val="000000"/>
                          </a:solidFill>
                          <a:latin typeface="Arial"/>
                        </a:rPr>
                        <a:t>ποσιθεραπεία</a:t>
                      </a:r>
                      <a:r>
                        <a:rPr lang="el-GR" sz="1000" b="0" i="0" u="none" strike="noStrike" dirty="0">
                          <a:solidFill>
                            <a:srgbClr val="000000"/>
                          </a:solidFill>
                          <a:latin typeface="Arial"/>
                        </a:rPr>
                        <a:t>) παραχωρήθηκε από την ΕΤΑΔ  στο Δήμο Λουτρακίου το 2012 και λειτουργεί χωρίς </a:t>
                      </a:r>
                      <a:r>
                        <a:rPr lang="el-GR" sz="1000" b="0" i="0" u="none" strike="noStrike" dirty="0" smtClean="0">
                          <a:solidFill>
                            <a:srgbClr val="000000"/>
                          </a:solidFill>
                          <a:latin typeface="Arial"/>
                        </a:rPr>
                        <a:t>εισιτήριο.</a:t>
                      </a:r>
                      <a:endParaRPr lang="el-GR" sz="1000" b="0" i="0" u="none" strike="noStrike" dirty="0">
                        <a:solidFill>
                          <a:srgbClr val="000000"/>
                        </a:solidFill>
                        <a:latin typeface="Arial"/>
                      </a:endParaRPr>
                    </a:p>
                  </a:txBody>
                  <a:tcPr marL="6162" marR="6162" marT="6162" marB="0" anchor="b">
                    <a:lnL>
                      <a:noFill/>
                    </a:lnL>
                    <a:lnR>
                      <a:noFill/>
                    </a:lnR>
                    <a:lnT>
                      <a:noFill/>
                    </a:lnT>
                    <a:lnB>
                      <a:noFill/>
                    </a:lnB>
                  </a:tcPr>
                </a:tc>
              </a:tr>
              <a:tr h="442376">
                <a:tc>
                  <a:txBody>
                    <a:bodyPr/>
                    <a:lstStyle/>
                    <a:p>
                      <a:pPr algn="l" fontAlgn="b"/>
                      <a:r>
                        <a:rPr lang="el-GR" sz="1000" b="0" i="0" u="none" strike="noStrike" dirty="0">
                          <a:solidFill>
                            <a:srgbClr val="632523"/>
                          </a:solidFill>
                          <a:latin typeface="Arial"/>
                        </a:rPr>
                        <a:t>*Σ.Ε :</a:t>
                      </a:r>
                      <a:r>
                        <a:rPr lang="el-GR" sz="1000" b="0" i="0" u="none" strike="noStrike" dirty="0">
                          <a:solidFill>
                            <a:srgbClr val="000000"/>
                          </a:solidFill>
                          <a:latin typeface="Arial"/>
                        </a:rPr>
                        <a:t> Οι ξενοδοχειακές μονάδες </a:t>
                      </a:r>
                      <a:r>
                        <a:rPr lang="el-GR" sz="1000" b="0" i="0" u="none" strike="noStrike" dirty="0" err="1">
                          <a:solidFill>
                            <a:srgbClr val="000000"/>
                          </a:solidFill>
                          <a:latin typeface="Arial"/>
                        </a:rPr>
                        <a:t>Capri</a:t>
                      </a:r>
                      <a:r>
                        <a:rPr lang="el-GR" sz="1000" b="0" i="0" u="none" strike="noStrike" dirty="0">
                          <a:solidFill>
                            <a:srgbClr val="000000"/>
                          </a:solidFill>
                          <a:latin typeface="Arial"/>
                        </a:rPr>
                        <a:t> και Νεφέλη σταμάτησαν να λειτουργούν πριν το 2010. Οι ξενοδοχειακές μονάδες Αίγλη και Στάδιο </a:t>
                      </a:r>
                    </a:p>
                  </a:txBody>
                  <a:tcPr marL="6162" marR="6162" marT="6162" marB="0" anchor="b">
                    <a:lnL>
                      <a:noFill/>
                    </a:lnL>
                    <a:lnR>
                      <a:noFill/>
                    </a:lnR>
                    <a:lnT>
                      <a:noFill/>
                    </a:lnT>
                    <a:lnB>
                      <a:noFill/>
                    </a:lnB>
                  </a:tcPr>
                </a:tc>
              </a:tr>
              <a:tr h="226068">
                <a:tc>
                  <a:txBody>
                    <a:bodyPr/>
                    <a:lstStyle/>
                    <a:p>
                      <a:pPr algn="l" fontAlgn="b"/>
                      <a:r>
                        <a:rPr lang="el-GR" sz="1000" b="0" i="0" u="none" strike="noStrike" dirty="0">
                          <a:solidFill>
                            <a:srgbClr val="000000"/>
                          </a:solidFill>
                          <a:latin typeface="Arial"/>
                        </a:rPr>
                        <a:t>δεν λειτούργησαν τα έτη 2014,2015,2016 ενώ το ξενοδοχείο Ταίναρο δεν λειτούργησε το 2015 και 2016. Η </a:t>
                      </a:r>
                      <a:r>
                        <a:rPr lang="el-GR" sz="1000" b="0" i="0" u="none" strike="noStrike" dirty="0" err="1">
                          <a:solidFill>
                            <a:srgbClr val="000000"/>
                          </a:solidFill>
                          <a:latin typeface="Arial"/>
                        </a:rPr>
                        <a:t>ι.π</a:t>
                      </a:r>
                      <a:r>
                        <a:rPr lang="el-GR" sz="1000" b="0" i="0" u="none" strike="noStrike" dirty="0">
                          <a:solidFill>
                            <a:srgbClr val="000000"/>
                          </a:solidFill>
                          <a:latin typeface="Arial"/>
                        </a:rPr>
                        <a:t>." Άγιος </a:t>
                      </a:r>
                      <a:r>
                        <a:rPr lang="el-GR" sz="1000" b="0" i="0" u="none" strike="noStrike" dirty="0" smtClean="0">
                          <a:solidFill>
                            <a:srgbClr val="000000"/>
                          </a:solidFill>
                          <a:latin typeface="Arial"/>
                        </a:rPr>
                        <a:t>Παντελεήμων" δεν </a:t>
                      </a:r>
                      <a:r>
                        <a:rPr lang="el-GR" sz="1000" b="0" i="0" u="none" strike="noStrike" dirty="0">
                          <a:solidFill>
                            <a:srgbClr val="000000"/>
                          </a:solidFill>
                          <a:latin typeface="Arial"/>
                        </a:rPr>
                        <a:t>λειτούργησε </a:t>
                      </a:r>
                    </a:p>
                  </a:txBody>
                  <a:tcPr marL="6162" marR="6162" marT="6162" marB="0" anchor="b">
                    <a:lnL>
                      <a:noFill/>
                    </a:lnL>
                    <a:lnR>
                      <a:noFill/>
                    </a:lnR>
                    <a:lnT>
                      <a:noFill/>
                    </a:lnT>
                    <a:lnB>
                      <a:noFill/>
                    </a:lnB>
                  </a:tcPr>
                </a:tc>
              </a:tr>
              <a:tr h="224937">
                <a:tc>
                  <a:txBody>
                    <a:bodyPr/>
                    <a:lstStyle/>
                    <a:p>
                      <a:pPr algn="l" fontAlgn="b"/>
                      <a:r>
                        <a:rPr lang="el-GR" sz="1000" b="0" i="0" u="none" strike="noStrike" dirty="0">
                          <a:solidFill>
                            <a:srgbClr val="000000"/>
                          </a:solidFill>
                          <a:latin typeface="Arial"/>
                        </a:rPr>
                        <a:t>τα έτη 2014,2015,2016 ενώ η </a:t>
                      </a:r>
                      <a:r>
                        <a:rPr lang="el-GR" sz="1000" b="0" i="0" u="none" strike="noStrike" dirty="0" err="1">
                          <a:solidFill>
                            <a:srgbClr val="000000"/>
                          </a:solidFill>
                          <a:latin typeface="Arial"/>
                        </a:rPr>
                        <a:t>ι.π</a:t>
                      </a:r>
                      <a:r>
                        <a:rPr lang="el-GR" sz="1000" b="0" i="0" u="none" strike="noStrike" dirty="0">
                          <a:solidFill>
                            <a:srgbClr val="000000"/>
                          </a:solidFill>
                          <a:latin typeface="Arial"/>
                        </a:rPr>
                        <a:t> "Ευαγγελισμός" και η </a:t>
                      </a:r>
                      <a:r>
                        <a:rPr lang="el-GR" sz="1000" b="0" i="0" u="none" strike="noStrike" dirty="0" err="1">
                          <a:solidFill>
                            <a:srgbClr val="000000"/>
                          </a:solidFill>
                          <a:latin typeface="Arial"/>
                        </a:rPr>
                        <a:t>ι.π</a:t>
                      </a:r>
                      <a:r>
                        <a:rPr lang="el-GR" sz="1000" b="0" i="0" u="none" strike="noStrike" dirty="0">
                          <a:solidFill>
                            <a:srgbClr val="000000"/>
                          </a:solidFill>
                          <a:latin typeface="Arial"/>
                        </a:rPr>
                        <a:t>. </a:t>
                      </a:r>
                      <a:r>
                        <a:rPr lang="el-GR" sz="1000" b="0" i="0" u="none" strike="noStrike" dirty="0" err="1">
                          <a:solidFill>
                            <a:srgbClr val="000000"/>
                          </a:solidFill>
                          <a:latin typeface="Arial"/>
                        </a:rPr>
                        <a:t>Γιάλτρων</a:t>
                      </a:r>
                      <a:r>
                        <a:rPr lang="el-GR" sz="1000" b="0" i="0" u="none" strike="noStrike" dirty="0">
                          <a:solidFill>
                            <a:srgbClr val="000000"/>
                          </a:solidFill>
                          <a:latin typeface="Arial"/>
                        </a:rPr>
                        <a:t> δεν λειτούργησαν το 2015 και το 2016.</a:t>
                      </a:r>
                    </a:p>
                  </a:txBody>
                  <a:tcPr marL="6162" marR="6162" marT="6162" marB="0" anchor="b">
                    <a:lnL>
                      <a:noFill/>
                    </a:lnL>
                    <a:lnR>
                      <a:noFill/>
                    </a:lnR>
                    <a:lnT>
                      <a:noFill/>
                    </a:lnT>
                    <a:lnB>
                      <a:noFill/>
                    </a:lnB>
                  </a:tcPr>
                </a:tc>
              </a:tr>
              <a:tr h="207107">
                <a:tc>
                  <a:txBody>
                    <a:bodyPr/>
                    <a:lstStyle/>
                    <a:p>
                      <a:pPr algn="l" fontAlgn="b"/>
                      <a:r>
                        <a:rPr lang="el-GR" sz="1000" b="0" i="0" u="none" strike="noStrike" dirty="0">
                          <a:solidFill>
                            <a:srgbClr val="000000"/>
                          </a:solidFill>
                          <a:latin typeface="Arial"/>
                        </a:rPr>
                        <a:t> Η </a:t>
                      </a:r>
                      <a:r>
                        <a:rPr lang="en-US" sz="1000" b="0" i="0" u="none" strike="noStrike" dirty="0" smtClean="0">
                          <a:solidFill>
                            <a:srgbClr val="000000"/>
                          </a:solidFill>
                          <a:latin typeface="Arial"/>
                        </a:rPr>
                        <a:t> </a:t>
                      </a:r>
                      <a:r>
                        <a:rPr lang="el-GR" sz="1000" b="0" i="0" u="none" strike="noStrike" dirty="0" smtClean="0">
                          <a:solidFill>
                            <a:srgbClr val="000000"/>
                          </a:solidFill>
                          <a:latin typeface="Arial"/>
                        </a:rPr>
                        <a:t> </a:t>
                      </a:r>
                      <a:r>
                        <a:rPr lang="el-GR" sz="1000" b="0" i="0" u="none" strike="noStrike" dirty="0" err="1">
                          <a:solidFill>
                            <a:srgbClr val="000000"/>
                          </a:solidFill>
                          <a:latin typeface="Arial"/>
                        </a:rPr>
                        <a:t>ι.π</a:t>
                      </a:r>
                      <a:r>
                        <a:rPr lang="el-GR" sz="1000" b="0" i="0" u="none" strike="noStrike" dirty="0">
                          <a:solidFill>
                            <a:srgbClr val="000000"/>
                          </a:solidFill>
                          <a:latin typeface="Arial"/>
                        </a:rPr>
                        <a:t>. Θερμοπυλών (ΕΤΑΔ) δε λειτούργησε τα έτη  2014,2015,2016.</a:t>
                      </a:r>
                    </a:p>
                  </a:txBody>
                  <a:tcPr marL="6162" marR="6162" marT="6162" marB="0" anchor="b">
                    <a:lnL>
                      <a:noFill/>
                    </a:lnL>
                    <a:lnR>
                      <a:noFill/>
                    </a:lnR>
                    <a:lnT>
                      <a:noFill/>
                    </a:lnT>
                    <a:lnB>
                      <a:noFill/>
                    </a:lnB>
                  </a:tcPr>
                </a:tc>
              </a:tr>
              <a:tr h="360036">
                <a:tc>
                  <a:txBody>
                    <a:bodyPr/>
                    <a:lstStyle/>
                    <a:p>
                      <a:pPr algn="l" fontAlgn="b"/>
                      <a:r>
                        <a:rPr lang="el-GR" sz="1000" b="0" i="0" u="none" strike="noStrike" dirty="0">
                          <a:solidFill>
                            <a:srgbClr val="632523"/>
                          </a:solidFill>
                          <a:latin typeface="Arial"/>
                        </a:rPr>
                        <a:t>*Β.ΑΙΓ:</a:t>
                      </a:r>
                      <a:r>
                        <a:rPr lang="el-GR" sz="1000" b="0" i="0" u="none" strike="noStrike" dirty="0">
                          <a:solidFill>
                            <a:srgbClr val="000000"/>
                          </a:solidFill>
                          <a:latin typeface="Arial"/>
                        </a:rPr>
                        <a:t> </a:t>
                      </a:r>
                      <a:r>
                        <a:rPr lang="el-GR" sz="1000" b="0" i="0" u="none" strike="noStrike" dirty="0" smtClean="0">
                          <a:solidFill>
                            <a:srgbClr val="000000"/>
                          </a:solidFill>
                          <a:latin typeface="Arial"/>
                        </a:rPr>
                        <a:t>Τα</a:t>
                      </a:r>
                      <a:r>
                        <a:rPr lang="en-US" sz="1000" b="0" i="0" u="none" strike="noStrike" dirty="0" smtClean="0">
                          <a:solidFill>
                            <a:srgbClr val="000000"/>
                          </a:solidFill>
                          <a:latin typeface="Arial"/>
                        </a:rPr>
                        <a:t> </a:t>
                      </a:r>
                      <a:r>
                        <a:rPr lang="el-GR" sz="1000" b="0" i="0" u="none" strike="noStrike" dirty="0" smtClean="0">
                          <a:solidFill>
                            <a:srgbClr val="000000"/>
                          </a:solidFill>
                          <a:latin typeface="Arial"/>
                        </a:rPr>
                        <a:t> ιαματικά </a:t>
                      </a:r>
                      <a:r>
                        <a:rPr lang="el-GR" sz="1000" b="0" i="0" u="none" strike="noStrike" dirty="0">
                          <a:solidFill>
                            <a:srgbClr val="000000"/>
                          </a:solidFill>
                          <a:latin typeface="Arial"/>
                        </a:rPr>
                        <a:t>λουτρά Θερμής (ΤΣΑΥ) δεν </a:t>
                      </a:r>
                      <a:r>
                        <a:rPr lang="el-GR" sz="1000" b="0" i="0" u="none" strike="noStrike" dirty="0" smtClean="0">
                          <a:solidFill>
                            <a:srgbClr val="000000"/>
                          </a:solidFill>
                          <a:latin typeface="Arial"/>
                        </a:rPr>
                        <a:t>λειτουργούν </a:t>
                      </a:r>
                      <a:r>
                        <a:rPr lang="el-GR" sz="1000" b="0" i="0" u="none" strike="noStrike" dirty="0">
                          <a:solidFill>
                            <a:srgbClr val="000000"/>
                          </a:solidFill>
                          <a:latin typeface="Arial"/>
                        </a:rPr>
                        <a:t>από το 2013 και η </a:t>
                      </a:r>
                      <a:r>
                        <a:rPr lang="el-GR" sz="1000" b="0" i="0" u="none" strike="noStrike" dirty="0" err="1">
                          <a:solidFill>
                            <a:srgbClr val="000000"/>
                          </a:solidFill>
                          <a:latin typeface="Arial"/>
                        </a:rPr>
                        <a:t>ι.π</a:t>
                      </a:r>
                      <a:r>
                        <a:rPr lang="el-GR" sz="1000" b="0" i="0" u="none" strike="noStrike" dirty="0">
                          <a:solidFill>
                            <a:srgbClr val="000000"/>
                          </a:solidFill>
                          <a:latin typeface="Arial"/>
                        </a:rPr>
                        <a:t>. Αγίου Ιωάννη </a:t>
                      </a:r>
                      <a:r>
                        <a:rPr lang="el-GR" sz="1000" b="0" i="0" u="none" strike="noStrike" dirty="0" err="1">
                          <a:solidFill>
                            <a:srgbClr val="000000"/>
                          </a:solidFill>
                          <a:latin typeface="Arial"/>
                        </a:rPr>
                        <a:t>Λισβορίου</a:t>
                      </a:r>
                      <a:r>
                        <a:rPr lang="el-GR" sz="1000" b="0" i="0" u="none" strike="noStrike" dirty="0">
                          <a:solidFill>
                            <a:srgbClr val="000000"/>
                          </a:solidFill>
                          <a:latin typeface="Arial"/>
                        </a:rPr>
                        <a:t> δεν λειτουργεί από το 2012.</a:t>
                      </a:r>
                    </a:p>
                  </a:txBody>
                  <a:tcPr marL="6162" marR="6162" marT="6162" marB="0" anchor="b">
                    <a:lnL>
                      <a:noFill/>
                    </a:lnL>
                    <a:lnR>
                      <a:noFill/>
                    </a:lnR>
                    <a:lnT>
                      <a:noFill/>
                    </a:lnT>
                    <a:lnB>
                      <a:noFill/>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Τίτλος"/>
          <p:cNvSpPr>
            <a:spLocks noGrp="1"/>
          </p:cNvSpPr>
          <p:nvPr>
            <p:ph type="title"/>
          </p:nvPr>
        </p:nvSpPr>
        <p:spPr>
          <a:xfrm>
            <a:off x="609600" y="523845"/>
            <a:ext cx="8153400" cy="400110"/>
          </a:xfrm>
        </p:spPr>
        <p:txBody>
          <a:bodyPr>
            <a:spAutoFit/>
          </a:bodyPr>
          <a:lstStyle/>
          <a:p>
            <a:pPr algn="ctr" eaLnBrk="1" hangingPunct="1"/>
            <a:r>
              <a:rPr lang="el-GR" sz="2000" b="1" dirty="0" smtClean="0">
                <a:solidFill>
                  <a:schemeClr val="accent1">
                    <a:lumMod val="50000"/>
                  </a:schemeClr>
                </a:solidFill>
                <a:latin typeface="Arial" pitchFamily="34" charset="0"/>
                <a:cs typeface="Arial" pitchFamily="34" charset="0"/>
              </a:rPr>
              <a:t>Σύνολο εισιτηρίων κατά Περιφέρεια (2005 – 2016)</a:t>
            </a:r>
          </a:p>
        </p:txBody>
      </p:sp>
      <p:graphicFrame>
        <p:nvGraphicFramePr>
          <p:cNvPr id="4" name="3 - Πίνακας"/>
          <p:cNvGraphicFramePr>
            <a:graphicFrameLocks noGrp="1"/>
          </p:cNvGraphicFramePr>
          <p:nvPr/>
        </p:nvGraphicFramePr>
        <p:xfrm>
          <a:off x="0" y="1506420"/>
          <a:ext cx="9143996" cy="5351581"/>
        </p:xfrm>
        <a:graphic>
          <a:graphicData uri="http://schemas.openxmlformats.org/drawingml/2006/table">
            <a:tbl>
              <a:tblPr/>
              <a:tblGrid>
                <a:gridCol w="899210"/>
                <a:gridCol w="656180"/>
                <a:gridCol w="647066"/>
                <a:gridCol w="656180"/>
                <a:gridCol w="647066"/>
                <a:gridCol w="583272"/>
                <a:gridCol w="583272"/>
                <a:gridCol w="583272"/>
                <a:gridCol w="583272"/>
                <a:gridCol w="583272"/>
                <a:gridCol w="583272"/>
                <a:gridCol w="663010"/>
                <a:gridCol w="649350"/>
                <a:gridCol w="826302"/>
              </a:tblGrid>
              <a:tr h="161167">
                <a:tc>
                  <a:txBody>
                    <a:bodyPr/>
                    <a:lstStyle/>
                    <a:p>
                      <a:pPr algn="ctr" rtl="0" fontAlgn="ctr"/>
                      <a:r>
                        <a:rPr lang="el-GR" sz="1000" b="1" i="0" u="none" strike="noStrike" dirty="0">
                          <a:solidFill>
                            <a:srgbClr val="000000"/>
                          </a:solidFill>
                          <a:latin typeface="Arial"/>
                        </a:rPr>
                        <a:t>ΠΕΡΙΦΕΡΕΙΑ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gridSpan="11">
                  <a:txBody>
                    <a:bodyPr/>
                    <a:lstStyle/>
                    <a:p>
                      <a:pPr algn="ctr" rtl="0" fontAlgn="ctr"/>
                      <a:r>
                        <a:rPr lang="el-GR" sz="1000" b="1" i="0" u="none" strike="noStrike" dirty="0">
                          <a:solidFill>
                            <a:srgbClr val="000000"/>
                          </a:solidFill>
                          <a:latin typeface="Arial"/>
                        </a:rPr>
                        <a:t>ΕΙΣΙΤΗΡΙΑ ΑΝΑ ΕΤΟΣ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rtl="0" fontAlgn="ctr"/>
                      <a:r>
                        <a:rPr lang="el-GR" sz="10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a:noFill/>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l" fontAlgn="b"/>
                      <a:r>
                        <a:rPr lang="el-GR" sz="1000" b="0" i="0" u="none" strike="noStrike" dirty="0">
                          <a:solidFill>
                            <a:srgbClr val="000000"/>
                          </a:solidFill>
                          <a:latin typeface="Arial"/>
                        </a:rPr>
                        <a:t> </a:t>
                      </a:r>
                    </a:p>
                  </a:txBody>
                  <a:tcPr marL="0" marR="0" marT="0" marB="0" anchor="b">
                    <a:lnL>
                      <a:noFill/>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r>
              <a:tr h="161167">
                <a:tc>
                  <a:txBody>
                    <a:bodyPr/>
                    <a:lstStyle/>
                    <a:p>
                      <a:pPr algn="ctr" rtl="0" fontAlgn="ctr"/>
                      <a:r>
                        <a:rPr lang="el-GR" sz="10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2009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2016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c>
                  <a:txBody>
                    <a:bodyPr/>
                    <a:lstStyle/>
                    <a:p>
                      <a:pPr algn="ctr" rtl="0" fontAlgn="ctr"/>
                      <a:r>
                        <a:rPr lang="el-GR" sz="1000" b="1" i="0" u="none" strike="noStrike" dirty="0">
                          <a:solidFill>
                            <a:srgbClr val="000000"/>
                          </a:solidFill>
                          <a:latin typeface="Arial"/>
                        </a:rPr>
                        <a:t>ΣΥΝΟΛΟ</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bg1">
                        <a:lumMod val="95000"/>
                      </a:schemeClr>
                    </a:solidFill>
                  </a:tcPr>
                </a:tc>
              </a:tr>
              <a:tr h="450341">
                <a:tc>
                  <a:txBody>
                    <a:bodyPr/>
                    <a:lstStyle/>
                    <a:p>
                      <a:pPr algn="l" rtl="0" fontAlgn="ctr"/>
                      <a:r>
                        <a:rPr lang="el-GR" sz="900" b="1" i="0" u="none" strike="noStrike" dirty="0">
                          <a:solidFill>
                            <a:srgbClr val="000000"/>
                          </a:solidFill>
                          <a:latin typeface="Arial"/>
                        </a:rPr>
                        <a:t>Ανατολική Μακεδονία - Θράκη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118.801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123.825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123.275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112.474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112.212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91.072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77.169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49.791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43.936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37.983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37.620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35.431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963.589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5,46%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4,94%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4,82%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4,43%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4,87%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5,69%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4,99%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4,38%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4,38%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3,82%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5,08%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300227">
                <a:tc>
                  <a:txBody>
                    <a:bodyPr/>
                    <a:lstStyle/>
                    <a:p>
                      <a:pPr algn="l" rtl="0" fontAlgn="ctr"/>
                      <a:r>
                        <a:rPr lang="el-GR" sz="900" b="1" i="0" u="none" strike="noStrike" dirty="0">
                          <a:solidFill>
                            <a:srgbClr val="000000"/>
                          </a:solidFill>
                          <a:latin typeface="Arial"/>
                        </a:rPr>
                        <a:t>Κεντρική Μακεδονία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484.624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498.981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627.511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678.300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724.054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679.310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616.746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440.054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447.786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449.785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450.910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491.355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6.589.416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24,49%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24,20%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27,77%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29,77%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31,17%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33,04%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38,88%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50,26%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50,87%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51,85%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52,47%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52,96%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34,76%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300227">
                <a:tc>
                  <a:txBody>
                    <a:bodyPr/>
                    <a:lstStyle/>
                    <a:p>
                      <a:pPr algn="l" rtl="0" fontAlgn="ctr"/>
                      <a:r>
                        <a:rPr lang="el-GR" sz="900" b="1" i="0" u="none" strike="noStrike" dirty="0">
                          <a:solidFill>
                            <a:srgbClr val="000000"/>
                          </a:solidFill>
                          <a:latin typeface="Arial"/>
                        </a:rPr>
                        <a:t>Δυτική Μακεδονία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550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22.700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26.800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20.900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21.000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16.000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4.505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1.264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2.162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1.624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2.094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2.029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121.628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0,03%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0,92%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0,90%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0,78%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0,28%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0,14%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0,25%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0,19%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0,24%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0,22%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0,64%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161167">
                <a:tc>
                  <a:txBody>
                    <a:bodyPr/>
                    <a:lstStyle/>
                    <a:p>
                      <a:pPr algn="l" rtl="0" fontAlgn="ctr"/>
                      <a:r>
                        <a:rPr lang="el-GR" sz="900" b="1" i="0" u="none" strike="noStrike" dirty="0" err="1">
                          <a:solidFill>
                            <a:srgbClr val="000000"/>
                          </a:solidFill>
                          <a:latin typeface="Arial"/>
                        </a:rPr>
                        <a:t>Ηπειρος</a:t>
                      </a: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42.936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45.570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46.892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44.919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46.189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41.552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26.569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6.860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5.521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5.930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4.894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4.432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322.264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2,17%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2,21%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1,98%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2,02%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1,68%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0,78%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0,63%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0,68%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0,57%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0,48%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1,70%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161167">
                <a:tc>
                  <a:txBody>
                    <a:bodyPr/>
                    <a:lstStyle/>
                    <a:p>
                      <a:pPr algn="l" rtl="0" fontAlgn="ctr"/>
                      <a:r>
                        <a:rPr lang="el-GR" sz="900" b="1" i="0" u="none" strike="noStrike" dirty="0">
                          <a:solidFill>
                            <a:srgbClr val="000000"/>
                          </a:solidFill>
                          <a:latin typeface="Arial"/>
                        </a:rPr>
                        <a:t>Θεσσαλία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88.693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96.641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93.080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94.445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98.474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87.517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63.172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35.590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33.360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28.964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30.007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30.602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780.545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4,48%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4,69%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4,12%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4,14%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4,24%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4,26%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3,98%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4,06%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3,79%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3,34%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3,49%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3,30%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4,12%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300227">
                <a:tc>
                  <a:txBody>
                    <a:bodyPr/>
                    <a:lstStyle/>
                    <a:p>
                      <a:pPr algn="l" rtl="0" fontAlgn="ctr"/>
                      <a:r>
                        <a:rPr lang="el-GR" sz="900" b="1" i="0" u="none" strike="noStrike" dirty="0">
                          <a:solidFill>
                            <a:srgbClr val="000000"/>
                          </a:solidFill>
                          <a:latin typeface="Arial"/>
                        </a:rPr>
                        <a:t>Δυτική Ελλάδα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113.328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115.301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99.142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113.752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110.276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101.722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75.124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25.252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20.903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19.895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20.569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23.951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839.215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5,73%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5,59%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4,39%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4,99%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4,95%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2,88%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2,37%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2,29%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2,39%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2,58%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4,43%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300227">
                <a:tc>
                  <a:txBody>
                    <a:bodyPr/>
                    <a:lstStyle/>
                    <a:p>
                      <a:pPr algn="l" rtl="0" fontAlgn="ctr"/>
                      <a:r>
                        <a:rPr lang="el-GR" sz="900" b="1" i="0" u="none" strike="noStrike" dirty="0">
                          <a:solidFill>
                            <a:srgbClr val="000000"/>
                          </a:solidFill>
                          <a:latin typeface="Arial"/>
                        </a:rPr>
                        <a:t>Στερεά Ελλάδα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740.508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767.927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831.874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799.641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771.698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624.751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407.427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130.443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116.847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100.889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86.884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89.012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5.467.901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37,42%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37,24%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36,81%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35,09%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33,22%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30,38%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25,69%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14,90%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13,28%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11,63%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10,11%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9,59%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28,85%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161167">
                <a:tc>
                  <a:txBody>
                    <a:bodyPr/>
                    <a:lstStyle/>
                    <a:p>
                      <a:pPr algn="l" rtl="0" fontAlgn="ctr"/>
                      <a:r>
                        <a:rPr lang="el-GR" sz="900" b="1" i="0" u="none" strike="noStrike" dirty="0">
                          <a:solidFill>
                            <a:srgbClr val="000000"/>
                          </a:solidFill>
                          <a:latin typeface="Arial"/>
                        </a:rPr>
                        <a:t>Αττική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227.549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224.576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228.457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219.920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228.441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206.458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156.689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111.354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121.347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124.834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135.283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130.776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2.115.684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11,50%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10,89%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10,11%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9,65%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9,83%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9,88%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12,72%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13,79%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14,39%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15,74%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14,10%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11,16%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300227">
                <a:tc>
                  <a:txBody>
                    <a:bodyPr/>
                    <a:lstStyle/>
                    <a:p>
                      <a:pPr algn="l" rtl="0" fontAlgn="ctr"/>
                      <a:r>
                        <a:rPr lang="el-GR" sz="900" b="1" i="0" u="none" strike="noStrike" dirty="0">
                          <a:solidFill>
                            <a:srgbClr val="000000"/>
                          </a:solidFill>
                          <a:latin typeface="Arial"/>
                        </a:rPr>
                        <a:t>Πελοπόννησος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65.592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64.492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62.459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60.764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67.852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85.457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68.439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29.276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27.036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36.600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38.138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45.875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651.980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3,31%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3,13%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2,76%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2,67%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2,92%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4,16%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4,31%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3,34%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3,07%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4,22%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4,44%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4,94%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3,44%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161167">
                <a:tc>
                  <a:txBody>
                    <a:bodyPr/>
                    <a:lstStyle/>
                    <a:p>
                      <a:pPr algn="l" rtl="0" fontAlgn="ctr"/>
                      <a:r>
                        <a:rPr lang="el-GR" sz="900" b="1" i="0" u="none" strike="noStrike" dirty="0">
                          <a:solidFill>
                            <a:srgbClr val="000000"/>
                          </a:solidFill>
                          <a:latin typeface="Arial"/>
                        </a:rPr>
                        <a:t>Βόρειο Αιγαίο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87.986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92.812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106.151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118.489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128.166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110.470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81.147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40.271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56.317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56.265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49.106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66.476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993.656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4,45%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4,50%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4,70%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5,20%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5,52%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5,37%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5,12%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4,60%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6,40%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6,49%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5,71%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7,16%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5,24%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161167">
                <a:tc>
                  <a:txBody>
                    <a:bodyPr/>
                    <a:lstStyle/>
                    <a:p>
                      <a:pPr algn="l" rtl="0" fontAlgn="ctr"/>
                      <a:r>
                        <a:rPr lang="el-GR" sz="900" b="1" i="0" u="none" strike="noStrike" dirty="0">
                          <a:solidFill>
                            <a:srgbClr val="000000"/>
                          </a:solidFill>
                          <a:latin typeface="Arial"/>
                        </a:rPr>
                        <a:t>Νότιο Αιγαίο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8.601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9.432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14.029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15.034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14.912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11.897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9.109</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5.442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4.973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a:solidFill>
                            <a:srgbClr val="000000"/>
                          </a:solidFill>
                          <a:latin typeface="Arial"/>
                        </a:rPr>
                        <a:t>4.671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a:solidFill>
                            <a:srgbClr val="000000"/>
                          </a:solidFill>
                          <a:latin typeface="Arial"/>
                        </a:rPr>
                        <a:t>3.946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7.852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109.898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53744">
                <a:tc>
                  <a:txBody>
                    <a:bodyPr/>
                    <a:lstStyle/>
                    <a:p>
                      <a:pPr algn="l"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0,43%</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0,46%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0,62%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0,66%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0,64%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0,58%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0,57%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0,62%</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0,56%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0,54%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0,46%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0.85</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0,58%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r h="345355">
                <a:tc>
                  <a:txBody>
                    <a:bodyPr/>
                    <a:lstStyle/>
                    <a:p>
                      <a:pPr algn="l" rtl="0" fontAlgn="ctr"/>
                      <a:r>
                        <a:rPr lang="el-GR" sz="900" b="1" i="0" u="none" strike="noStrike" dirty="0">
                          <a:solidFill>
                            <a:srgbClr val="000000"/>
                          </a:solidFill>
                          <a:latin typeface="Arial"/>
                        </a:rPr>
                        <a:t>ΣΥΝΟΛΟ ΕΙΣΙΤΗΡΙΩΝ</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1.979.168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2.062.257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2.259.670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2.278.638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2.323.274</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2.056.206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1.586.096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875.597</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880.188</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rtl="0" fontAlgn="ctr"/>
                      <a:r>
                        <a:rPr lang="el-GR" sz="1000" b="1" i="0" u="none" strike="noStrike" dirty="0">
                          <a:solidFill>
                            <a:srgbClr val="000000"/>
                          </a:solidFill>
                          <a:latin typeface="Arial"/>
                        </a:rPr>
                        <a:t>867.440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859.451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927.791</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c>
                  <a:txBody>
                    <a:bodyPr/>
                    <a:lstStyle/>
                    <a:p>
                      <a:pPr algn="ctr" fontAlgn="ctr"/>
                      <a:r>
                        <a:rPr lang="el-GR" sz="1000" b="1" i="0" u="none" strike="noStrike" dirty="0">
                          <a:solidFill>
                            <a:srgbClr val="000000"/>
                          </a:solidFill>
                          <a:latin typeface="Arial"/>
                        </a:rPr>
                        <a:t>18.955.776</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solidFill>
                      <a:schemeClr val="accent1">
                        <a:lumMod val="40000"/>
                        <a:lumOff val="60000"/>
                      </a:schemeClr>
                    </a:solidFill>
                  </a:tcPr>
                </a:tc>
              </a:tr>
              <a:tr h="161167">
                <a:tc>
                  <a:txBody>
                    <a:bodyPr/>
                    <a:lstStyle/>
                    <a:p>
                      <a:pPr algn="ctr" rtl="0" fontAlgn="ctr"/>
                      <a:r>
                        <a:rPr lang="el-GR" sz="900" b="1" i="0" u="none" strike="noStrike" dirty="0">
                          <a:solidFill>
                            <a:srgbClr val="000000"/>
                          </a:solidFill>
                          <a:latin typeface="Arial"/>
                        </a:rPr>
                        <a:t>  </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dirty="0">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rtl="0"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c>
                  <a:txBody>
                    <a:bodyPr/>
                    <a:lstStyle/>
                    <a:p>
                      <a:pPr algn="ctr" fontAlgn="ctr"/>
                      <a:r>
                        <a:rPr lang="el-GR" sz="1000" b="1" i="0" u="none" strike="noStrike" dirty="0">
                          <a:solidFill>
                            <a:srgbClr val="000000"/>
                          </a:solidFill>
                          <a:latin typeface="Arial"/>
                        </a:rPr>
                        <a:t>100,00%</a:t>
                      </a:r>
                    </a:p>
                  </a:txBody>
                  <a:tcPr marL="0" marR="0" marT="0" marB="0" anchor="ctr">
                    <a:lnL w="12700" cap="flat" cmpd="sng" algn="ctr">
                      <a:solidFill>
                        <a:srgbClr val="AAA578"/>
                      </a:solidFill>
                      <a:prstDash val="solid"/>
                      <a:round/>
                      <a:headEnd type="none" w="med" len="med"/>
                      <a:tailEnd type="none" w="med" len="med"/>
                    </a:lnL>
                    <a:lnR w="12700" cap="flat" cmpd="sng" algn="ctr">
                      <a:solidFill>
                        <a:srgbClr val="AAA578"/>
                      </a:solidFill>
                      <a:prstDash val="solid"/>
                      <a:round/>
                      <a:headEnd type="none" w="med" len="med"/>
                      <a:tailEnd type="none" w="med" len="med"/>
                    </a:lnR>
                    <a:lnT w="12700" cap="flat" cmpd="sng" algn="ctr">
                      <a:solidFill>
                        <a:srgbClr val="AAA578"/>
                      </a:solidFill>
                      <a:prstDash val="solid"/>
                      <a:round/>
                      <a:headEnd type="none" w="med" len="med"/>
                      <a:tailEnd type="none" w="med" len="med"/>
                    </a:lnT>
                    <a:lnB w="12700" cap="flat" cmpd="sng" algn="ctr">
                      <a:solidFill>
                        <a:srgbClr val="AAA578"/>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normAutofit/>
          </a:bodyPr>
          <a:lstStyle/>
          <a:p>
            <a:pPr algn="ctr" eaLnBrk="1" hangingPunct="1"/>
            <a:r>
              <a:rPr lang="el-GR" sz="2000" b="1" dirty="0" smtClean="0">
                <a:solidFill>
                  <a:schemeClr val="accent1">
                    <a:lumMod val="50000"/>
                  </a:schemeClr>
                </a:solidFill>
                <a:latin typeface="Arial" pitchFamily="34" charset="0"/>
                <a:cs typeface="Arial" pitchFamily="34" charset="0"/>
              </a:rPr>
              <a:t>Σύνολο εισιτηρίων ανά έτος 2005-2016</a:t>
            </a:r>
            <a:r>
              <a:rPr lang="el-GR" sz="2000" dirty="0" smtClean="0">
                <a:solidFill>
                  <a:schemeClr val="accent1">
                    <a:lumMod val="50000"/>
                  </a:schemeClr>
                </a:solidFill>
                <a:latin typeface="Arial" pitchFamily="34" charset="0"/>
                <a:cs typeface="Arial" pitchFamily="34" charset="0"/>
              </a:rPr>
              <a:t> </a:t>
            </a:r>
            <a:endParaRPr lang="el-GR" sz="2000" b="1" dirty="0" smtClean="0">
              <a:solidFill>
                <a:schemeClr val="accent1">
                  <a:lumMod val="50000"/>
                </a:schemeClr>
              </a:solidFill>
              <a:latin typeface="Arial" pitchFamily="34" charset="0"/>
              <a:cs typeface="Arial" pitchFamily="34" charset="0"/>
            </a:endParaRPr>
          </a:p>
        </p:txBody>
      </p:sp>
      <p:graphicFrame>
        <p:nvGraphicFramePr>
          <p:cNvPr id="5" name="2 - Γράφημα"/>
          <p:cNvGraphicFramePr/>
          <p:nvPr/>
        </p:nvGraphicFramePr>
        <p:xfrm>
          <a:off x="0" y="1412776"/>
          <a:ext cx="9144000" cy="4041427"/>
        </p:xfrm>
        <a:graphic>
          <a:graphicData uri="http://schemas.openxmlformats.org/drawingml/2006/chart">
            <c:chart xmlns:c="http://schemas.openxmlformats.org/drawingml/2006/chart" xmlns:r="http://schemas.openxmlformats.org/officeDocument/2006/relationships" r:id="rId2"/>
          </a:graphicData>
        </a:graphic>
      </p:graphicFrame>
      <p:sp>
        <p:nvSpPr>
          <p:cNvPr id="7" name="6 - Ορθογώνιο"/>
          <p:cNvSpPr/>
          <p:nvPr/>
        </p:nvSpPr>
        <p:spPr>
          <a:xfrm>
            <a:off x="0" y="5517232"/>
            <a:ext cx="9144000" cy="1200329"/>
          </a:xfrm>
          <a:prstGeom prst="rect">
            <a:avLst/>
          </a:prstGeom>
        </p:spPr>
        <p:txBody>
          <a:bodyPr wrap="square">
            <a:spAutoFit/>
          </a:bodyPr>
          <a:lstStyle/>
          <a:p>
            <a:pPr lvl="0" algn="just">
              <a:defRPr/>
            </a:pPr>
            <a:r>
              <a:rPr lang="el-GR" sz="1200" dirty="0" smtClean="0">
                <a:solidFill>
                  <a:srgbClr val="413F26"/>
                </a:solidFill>
                <a:cs typeface="Arial" pitchFamily="34" charset="0"/>
              </a:rPr>
              <a:t>Ο συνολικός αριθμός εισιτηρίων όλων των Λουτρικών Μονάδων αυξάνεται μεταξύ 2005-2009 κατά 17,3%. Κατά το 2010 εμφανίζεται πτώση 11% έναντι του 2009. Κατά το 2011 η υστέρηση έναντι του 2009 ανέρχεται σε 31,7% και κατά 19,8% έναντι του 2005.Η πτωτική τάση είναι ακόμη σημαντικότερη κατά το 2012, οπότε διαμορφώνεται στο 62,4% έναντι του 2009.Τα επόμενα χρόνια, 2013-201</a:t>
            </a:r>
            <a:r>
              <a:rPr lang="en-US" sz="1200" dirty="0" smtClean="0">
                <a:solidFill>
                  <a:srgbClr val="413F26"/>
                </a:solidFill>
                <a:cs typeface="Arial" pitchFamily="34" charset="0"/>
              </a:rPr>
              <a:t>5</a:t>
            </a:r>
            <a:r>
              <a:rPr lang="el-GR" sz="1200" dirty="0" smtClean="0">
                <a:solidFill>
                  <a:srgbClr val="413F26"/>
                </a:solidFill>
                <a:cs typeface="Arial" pitchFamily="34" charset="0"/>
              </a:rPr>
              <a:t>, η εικόνα σταθεροποιείται σε αυτά τα χαμηλότερα επίπεδα. Το 2016  παρουσιάζεται αξιοσημείωτη αύξηση κατά 8% έναντι του 2015 και επιτυγχάνεται η καλύτερη επίδοση της πενταετίας 2012 - 2016. </a:t>
            </a:r>
            <a:endParaRPr lang="en-US" sz="1200" dirty="0" smtClean="0">
              <a:solidFill>
                <a:srgbClr val="413F26"/>
              </a:solidFill>
              <a:cs typeface="Arial" pitchFamily="34" charset="0"/>
            </a:endParaRPr>
          </a:p>
          <a:p>
            <a:endParaRPr lang="el-GR"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a:xfrm>
            <a:off x="611560" y="332656"/>
            <a:ext cx="8153400" cy="990600"/>
          </a:xfrm>
        </p:spPr>
        <p:txBody>
          <a:bodyPr/>
          <a:lstStyle/>
          <a:p>
            <a:pPr algn="ctr"/>
            <a:r>
              <a:rPr lang="el-GR" sz="2000" b="1" dirty="0" smtClean="0">
                <a:solidFill>
                  <a:schemeClr val="accent1">
                    <a:lumMod val="50000"/>
                  </a:schemeClr>
                </a:solidFill>
              </a:rPr>
              <a:t>Σύνολο </a:t>
            </a:r>
            <a:r>
              <a:rPr lang="el-GR" sz="2000" b="1" dirty="0" smtClean="0">
                <a:solidFill>
                  <a:schemeClr val="accent1">
                    <a:lumMod val="50000"/>
                  </a:schemeClr>
                </a:solidFill>
                <a:latin typeface="Arial" pitchFamily="34" charset="0"/>
                <a:cs typeface="Arial" pitchFamily="34" charset="0"/>
              </a:rPr>
              <a:t>εισιτηρίων</a:t>
            </a:r>
            <a:r>
              <a:rPr lang="el-GR" sz="2000" b="1" dirty="0" smtClean="0">
                <a:solidFill>
                  <a:schemeClr val="accent1">
                    <a:lumMod val="50000"/>
                  </a:schemeClr>
                </a:solidFill>
              </a:rPr>
              <a:t> 2016 κατά Περιφέρεια</a:t>
            </a:r>
            <a:r>
              <a:rPr lang="el-GR" sz="2000" dirty="0" smtClean="0">
                <a:solidFill>
                  <a:schemeClr val="accent1">
                    <a:lumMod val="50000"/>
                  </a:schemeClr>
                </a:solidFill>
              </a:rPr>
              <a:t> </a:t>
            </a:r>
            <a:r>
              <a:rPr lang="el-GR" sz="2800" b="1" dirty="0" smtClean="0"/>
              <a:t/>
            </a:r>
            <a:br>
              <a:rPr lang="el-GR" sz="2800" b="1" dirty="0" smtClean="0"/>
            </a:br>
            <a:endParaRPr lang="el-GR" sz="2800" b="1" dirty="0" smtClean="0"/>
          </a:p>
        </p:txBody>
      </p:sp>
      <p:graphicFrame>
        <p:nvGraphicFramePr>
          <p:cNvPr id="4" name="3 - Γράφημα"/>
          <p:cNvGraphicFramePr/>
          <p:nvPr/>
        </p:nvGraphicFramePr>
        <p:xfrm>
          <a:off x="0" y="1916832"/>
          <a:ext cx="9144000" cy="53012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normAutofit/>
          </a:bodyPr>
          <a:lstStyle/>
          <a:p>
            <a:pPr algn="ctr"/>
            <a:r>
              <a:rPr lang="el-GR" sz="2000" b="1" dirty="0" smtClean="0">
                <a:solidFill>
                  <a:schemeClr val="accent1">
                    <a:lumMod val="50000"/>
                  </a:schemeClr>
                </a:solidFill>
              </a:rPr>
              <a:t>Κατανομή εισιτηρίων κατά Περιφέρεια (2005-2016)</a:t>
            </a:r>
            <a:r>
              <a:rPr lang="el-GR" sz="2000" dirty="0" smtClean="0">
                <a:solidFill>
                  <a:schemeClr val="accent1">
                    <a:lumMod val="50000"/>
                  </a:schemeClr>
                </a:solidFill>
              </a:rPr>
              <a:t> </a:t>
            </a:r>
            <a:endParaRPr lang="el-GR" sz="2000" b="1" dirty="0" smtClean="0">
              <a:solidFill>
                <a:schemeClr val="accent1">
                  <a:lumMod val="50000"/>
                </a:schemeClr>
              </a:solidFill>
            </a:endParaRPr>
          </a:p>
        </p:txBody>
      </p:sp>
      <p:graphicFrame>
        <p:nvGraphicFramePr>
          <p:cNvPr id="5" name="5 - Γράφημα"/>
          <p:cNvGraphicFramePr/>
          <p:nvPr/>
        </p:nvGraphicFramePr>
        <p:xfrm>
          <a:off x="0" y="1556792"/>
          <a:ext cx="9144000" cy="4076700"/>
        </p:xfrm>
        <a:graphic>
          <a:graphicData uri="http://schemas.openxmlformats.org/drawingml/2006/chart">
            <c:chart xmlns:c="http://schemas.openxmlformats.org/drawingml/2006/chart" xmlns:r="http://schemas.openxmlformats.org/officeDocument/2006/relationships" r:id="rId2"/>
          </a:graphicData>
        </a:graphic>
      </p:graphicFrame>
      <p:sp>
        <p:nvSpPr>
          <p:cNvPr id="6" name="7 - TextBox"/>
          <p:cNvSpPr txBox="1"/>
          <p:nvPr/>
        </p:nvSpPr>
        <p:spPr>
          <a:xfrm>
            <a:off x="0" y="5705872"/>
            <a:ext cx="9144000" cy="1152128"/>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fontAlgn="base"/>
            <a:r>
              <a:rPr lang="el-GR" sz="1100" u="sng" dirty="0">
                <a:solidFill>
                  <a:schemeClr val="dk1"/>
                </a:solidFill>
                <a:latin typeface="Arial" pitchFamily="34" charset="0"/>
                <a:ea typeface="+mn-ea"/>
                <a:cs typeface="Arial" pitchFamily="34" charset="0"/>
              </a:rPr>
              <a:t>Κατά το 201</a:t>
            </a:r>
            <a:r>
              <a:rPr lang="en-US" sz="1100" u="sng" dirty="0">
                <a:solidFill>
                  <a:schemeClr val="dk1"/>
                </a:solidFill>
                <a:latin typeface="Arial" pitchFamily="34" charset="0"/>
                <a:ea typeface="+mn-ea"/>
                <a:cs typeface="Arial" pitchFamily="34" charset="0"/>
              </a:rPr>
              <a:t>6</a:t>
            </a:r>
            <a:r>
              <a:rPr lang="el-GR" sz="1100" dirty="0">
                <a:solidFill>
                  <a:schemeClr val="dk1"/>
                </a:solidFill>
                <a:latin typeface="Arial" pitchFamily="34" charset="0"/>
                <a:ea typeface="+mn-ea"/>
                <a:cs typeface="Arial" pitchFamily="34" charset="0"/>
              </a:rPr>
              <a:t> </a:t>
            </a:r>
            <a:r>
              <a:rPr lang="en-US" sz="110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                         </a:t>
            </a:r>
            <a:r>
              <a:rPr lang="en-US" sz="110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                              </a:t>
            </a:r>
            <a:r>
              <a:rPr lang="el-GR" sz="1100" u="sng" dirty="0">
                <a:solidFill>
                  <a:schemeClr val="dk1"/>
                </a:solidFill>
                <a:latin typeface="Arial" pitchFamily="34" charset="0"/>
                <a:ea typeface="+mn-ea"/>
                <a:cs typeface="Arial" pitchFamily="34" charset="0"/>
              </a:rPr>
              <a:t>Μέσος Όρος  όλων των ετών (1</a:t>
            </a:r>
            <a:r>
              <a:rPr lang="en-US" sz="1100" u="sng" dirty="0">
                <a:solidFill>
                  <a:schemeClr val="dk1"/>
                </a:solidFill>
                <a:latin typeface="Arial" pitchFamily="34" charset="0"/>
                <a:ea typeface="+mn-ea"/>
                <a:cs typeface="Arial" pitchFamily="34" charset="0"/>
              </a:rPr>
              <a:t>2</a:t>
            </a:r>
            <a:r>
              <a:rPr lang="el-GR" sz="1100" u="sng" dirty="0">
                <a:solidFill>
                  <a:schemeClr val="dk1"/>
                </a:solidFill>
                <a:latin typeface="Arial" pitchFamily="34" charset="0"/>
                <a:ea typeface="+mn-ea"/>
                <a:cs typeface="Arial" pitchFamily="34" charset="0"/>
              </a:rPr>
              <a:t> έτη):</a:t>
            </a:r>
            <a:endParaRPr lang="el-GR" dirty="0">
              <a:latin typeface="Arial" pitchFamily="34" charset="0"/>
              <a:cs typeface="Arial" pitchFamily="34" charset="0"/>
            </a:endParaRPr>
          </a:p>
          <a:p>
            <a:pPr rtl="0" fontAlgn="base"/>
            <a:r>
              <a:rPr lang="el-GR" sz="1100" dirty="0">
                <a:solidFill>
                  <a:schemeClr val="dk1"/>
                </a:solidFill>
                <a:latin typeface="Arial" pitchFamily="34" charset="0"/>
                <a:ea typeface="+mn-ea"/>
                <a:cs typeface="Arial" pitchFamily="34" charset="0"/>
              </a:rPr>
              <a:t>Κεντρική Μακεδονία → </a:t>
            </a:r>
            <a:r>
              <a:rPr lang="en-US" sz="1100" dirty="0">
                <a:solidFill>
                  <a:schemeClr val="dk1"/>
                </a:solidFill>
                <a:latin typeface="Arial" pitchFamily="34" charset="0"/>
                <a:ea typeface="+mn-ea"/>
                <a:cs typeface="Arial" pitchFamily="34" charset="0"/>
              </a:rPr>
              <a:t>52,96</a:t>
            </a:r>
            <a:r>
              <a:rPr lang="en-US" sz="1100" baseline="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                                                                                               Κεντρική Μακεδονία Μ.Ο  δωδεκαετίας       → 34,76 %</a:t>
            </a:r>
            <a:endParaRPr lang="el-GR" dirty="0">
              <a:latin typeface="Arial" pitchFamily="34" charset="0"/>
              <a:cs typeface="Arial" pitchFamily="34" charset="0"/>
            </a:endParaRPr>
          </a:p>
          <a:p>
            <a:pPr rtl="0" fontAlgn="base"/>
            <a:r>
              <a:rPr lang="el-GR" sz="1100" dirty="0">
                <a:solidFill>
                  <a:schemeClr val="dk1"/>
                </a:solidFill>
                <a:latin typeface="Arial" pitchFamily="34" charset="0"/>
                <a:ea typeface="+mn-ea"/>
                <a:cs typeface="Arial" pitchFamily="34" charset="0"/>
              </a:rPr>
              <a:t>Στερεά Ελλάδα </a:t>
            </a:r>
            <a:r>
              <a:rPr lang="el-GR" sz="1100" dirty="0" smtClean="0">
                <a:solidFill>
                  <a:schemeClr val="dk1"/>
                </a:solidFill>
                <a:latin typeface="Arial" pitchFamily="34" charset="0"/>
                <a:ea typeface="+mn-ea"/>
                <a:cs typeface="Arial" pitchFamily="34" charset="0"/>
              </a:rPr>
              <a:t>        → </a:t>
            </a:r>
            <a:r>
              <a:rPr lang="el-GR" sz="1100" dirty="0">
                <a:solidFill>
                  <a:schemeClr val="dk1"/>
                </a:solidFill>
                <a:latin typeface="Arial" pitchFamily="34" charset="0"/>
                <a:ea typeface="+mn-ea"/>
                <a:cs typeface="Arial" pitchFamily="34" charset="0"/>
              </a:rPr>
              <a:t>9</a:t>
            </a:r>
            <a:r>
              <a:rPr lang="en-US" sz="1100" dirty="0">
                <a:solidFill>
                  <a:schemeClr val="dk1"/>
                </a:solidFill>
                <a:latin typeface="Arial" pitchFamily="34" charset="0"/>
                <a:ea typeface="+mn-ea"/>
                <a:cs typeface="Arial" pitchFamily="34" charset="0"/>
              </a:rPr>
              <a:t>,59</a:t>
            </a:r>
            <a:r>
              <a:rPr lang="en-US" sz="1100" baseline="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Στερεά </a:t>
            </a:r>
            <a:r>
              <a:rPr lang="el-GR" sz="1100" dirty="0">
                <a:solidFill>
                  <a:schemeClr val="dk1"/>
                </a:solidFill>
                <a:latin typeface="Arial" pitchFamily="34" charset="0"/>
                <a:ea typeface="+mn-ea"/>
                <a:cs typeface="Arial" pitchFamily="34" charset="0"/>
              </a:rPr>
              <a:t>Ελλάδα Μ.Ο  δωδεκαετίας      </a:t>
            </a:r>
            <a:r>
              <a:rPr lang="el-GR" sz="1100" dirty="0" smtClean="0">
                <a:solidFill>
                  <a:schemeClr val="dk1"/>
                </a:solidFill>
                <a:latin typeface="Arial" pitchFamily="34" charset="0"/>
                <a:ea typeface="+mn-ea"/>
                <a:cs typeface="Arial" pitchFamily="34" charset="0"/>
              </a:rPr>
              <a:t>         → </a:t>
            </a:r>
            <a:r>
              <a:rPr lang="el-GR" sz="1100" dirty="0">
                <a:solidFill>
                  <a:schemeClr val="dk1"/>
                </a:solidFill>
                <a:latin typeface="Arial" pitchFamily="34" charset="0"/>
                <a:ea typeface="+mn-ea"/>
                <a:cs typeface="Arial" pitchFamily="34" charset="0"/>
              </a:rPr>
              <a:t>28,85</a:t>
            </a:r>
            <a:r>
              <a:rPr lang="el-GR" sz="1100" baseline="0" dirty="0">
                <a:solidFill>
                  <a:schemeClr val="dk1"/>
                </a:solidFill>
                <a:latin typeface="Arial" pitchFamily="34" charset="0"/>
                <a:ea typeface="+mn-ea"/>
                <a:cs typeface="Arial" pitchFamily="34" charset="0"/>
              </a:rPr>
              <a:t> </a:t>
            </a:r>
            <a:r>
              <a:rPr lang="el-GR" sz="1100" dirty="0">
                <a:solidFill>
                  <a:schemeClr val="dk1"/>
                </a:solidFill>
                <a:latin typeface="Arial" pitchFamily="34" charset="0"/>
                <a:ea typeface="+mn-ea"/>
                <a:cs typeface="Arial" pitchFamily="34" charset="0"/>
              </a:rPr>
              <a:t>%</a:t>
            </a:r>
            <a:endParaRPr lang="el-GR" dirty="0">
              <a:latin typeface="Arial" pitchFamily="34" charset="0"/>
              <a:cs typeface="Arial" pitchFamily="34" charset="0"/>
            </a:endParaRPr>
          </a:p>
          <a:p>
            <a:pPr marL="0" marR="0" indent="0" defTabSz="914400" rtl="0" eaLnBrk="1" fontAlgn="base" latinLnBrk="0" hangingPunct="1">
              <a:lnSpc>
                <a:spcPct val="100000"/>
              </a:lnSpc>
              <a:spcBef>
                <a:spcPts val="0"/>
              </a:spcBef>
              <a:spcAft>
                <a:spcPts val="0"/>
              </a:spcAft>
              <a:buClrTx/>
              <a:buSzTx/>
              <a:buFontTx/>
              <a:buNone/>
              <a:tabLst/>
              <a:defRPr/>
            </a:pPr>
            <a:r>
              <a:rPr lang="el-GR" sz="1100" dirty="0">
                <a:solidFill>
                  <a:schemeClr val="dk1"/>
                </a:solidFill>
                <a:latin typeface="Arial" pitchFamily="34" charset="0"/>
                <a:ea typeface="+mn-ea"/>
                <a:cs typeface="Arial" pitchFamily="34" charset="0"/>
              </a:rPr>
              <a:t>					</a:t>
            </a:r>
            <a:r>
              <a:rPr lang="el-GR" sz="1100" baseline="0" dirty="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Αττική </a:t>
            </a:r>
            <a:r>
              <a:rPr lang="el-GR" sz="1100" dirty="0">
                <a:solidFill>
                  <a:schemeClr val="dk1"/>
                </a:solidFill>
                <a:latin typeface="Arial" pitchFamily="34" charset="0"/>
                <a:ea typeface="+mn-ea"/>
                <a:cs typeface="Arial" pitchFamily="34" charset="0"/>
              </a:rPr>
              <a:t>Μ.Ο  δωδεκαετίας                   </a:t>
            </a:r>
            <a:r>
              <a:rPr lang="en-US" sz="1100" dirty="0" smtClean="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        </a:t>
            </a:r>
            <a:r>
              <a:rPr lang="en-US" sz="1100" dirty="0" smtClean="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 11,16</a:t>
            </a:r>
            <a:r>
              <a:rPr lang="el-GR" sz="1100" baseline="0" dirty="0" smtClean="0">
                <a:solidFill>
                  <a:schemeClr val="dk1"/>
                </a:solidFill>
                <a:latin typeface="Arial" pitchFamily="34" charset="0"/>
                <a:ea typeface="+mn-ea"/>
                <a:cs typeface="Arial" pitchFamily="34" charset="0"/>
              </a:rPr>
              <a:t> </a:t>
            </a:r>
            <a:r>
              <a:rPr lang="el-GR" sz="1100" dirty="0" smtClean="0">
                <a:solidFill>
                  <a:schemeClr val="dk1"/>
                </a:solidFill>
                <a:latin typeface="Arial" pitchFamily="34" charset="0"/>
                <a:ea typeface="+mn-ea"/>
                <a:cs typeface="Arial" pitchFamily="34" charset="0"/>
              </a:rPr>
              <a:t>%</a:t>
            </a:r>
            <a:endParaRPr lang="el-GR" sz="1100" dirty="0">
              <a:solidFill>
                <a:schemeClr val="dk1"/>
              </a:solidFill>
              <a:latin typeface="Arial" pitchFamily="34" charset="0"/>
              <a:ea typeface="+mn-ea"/>
              <a:cs typeface="Arial" pitchFamily="34" charset="0"/>
            </a:endParaRPr>
          </a:p>
          <a:p>
            <a:pPr rtl="0" fontAlgn="base"/>
            <a:r>
              <a:rPr lang="el-GR" sz="1100" dirty="0">
                <a:solidFill>
                  <a:schemeClr val="dk1"/>
                </a:solidFill>
                <a:latin typeface="Arial" pitchFamily="34" charset="0"/>
                <a:ea typeface="+mn-ea"/>
                <a:cs typeface="Arial" pitchFamily="34" charset="0"/>
              </a:rPr>
              <a:t>Από το 2010 και μετά η Κεντρική Μακεδονία</a:t>
            </a:r>
          </a:p>
          <a:p>
            <a:pPr rtl="0" fontAlgn="base"/>
            <a:r>
              <a:rPr lang="el-GR" sz="1100" dirty="0">
                <a:solidFill>
                  <a:schemeClr val="dk1"/>
                </a:solidFill>
                <a:latin typeface="Arial" pitchFamily="34" charset="0"/>
                <a:ea typeface="+mn-ea"/>
                <a:cs typeface="Arial" pitchFamily="34" charset="0"/>
              </a:rPr>
              <a:t> υπερέχει της </a:t>
            </a:r>
            <a:r>
              <a:rPr lang="el-GR" sz="1100" dirty="0" smtClean="0">
                <a:solidFill>
                  <a:schemeClr val="dk1"/>
                </a:solidFill>
                <a:latin typeface="Arial" pitchFamily="34" charset="0"/>
                <a:ea typeface="+mn-ea"/>
                <a:cs typeface="Arial" pitchFamily="34" charset="0"/>
              </a:rPr>
              <a:t>Στερεάς</a:t>
            </a:r>
            <a:r>
              <a:rPr lang="el-GR" sz="1100" baseline="0" dirty="0" smtClean="0">
                <a:solidFill>
                  <a:schemeClr val="dk1"/>
                </a:solidFill>
                <a:latin typeface="Arial" pitchFamily="34" charset="0"/>
                <a:ea typeface="+mn-ea"/>
                <a:cs typeface="Arial" pitchFamily="34" charset="0"/>
              </a:rPr>
              <a:t> </a:t>
            </a:r>
            <a:r>
              <a:rPr lang="el-GR" sz="1100" baseline="0" dirty="0">
                <a:solidFill>
                  <a:schemeClr val="dk1"/>
                </a:solidFill>
                <a:latin typeface="Arial" pitchFamily="34" charset="0"/>
                <a:ea typeface="+mn-ea"/>
                <a:cs typeface="Arial" pitchFamily="34" charset="0"/>
              </a:rPr>
              <a:t>Ελλάδας</a:t>
            </a:r>
            <a:r>
              <a:rPr lang="el-GR" sz="1100" dirty="0">
                <a:solidFill>
                  <a:schemeClr val="dk1"/>
                </a:solidFill>
                <a:latin typeface="Arial" pitchFamily="34" charset="0"/>
                <a:ea typeface="+mn-ea"/>
                <a:cs typeface="Arial" pitchFamily="34" charset="0"/>
              </a:rPr>
              <a:t>             </a:t>
            </a:r>
            <a:endParaRPr lang="el-GR" dirty="0">
              <a:latin typeface="Arial" pitchFamily="34" charset="0"/>
              <a:cs typeface="Arial" pitchFamily="34" charset="0"/>
            </a:endParaRPr>
          </a:p>
          <a:p>
            <a:pPr rtl="0" fontAlgn="base"/>
            <a:endParaRPr lang="el-GR" sz="1100" dirty="0">
              <a:solidFill>
                <a:schemeClr val="dk1"/>
              </a:solidFill>
              <a:latin typeface="+mn-lt"/>
              <a:ea typeface="+mn-ea"/>
              <a:cs typeface="+mn-cs"/>
            </a:endParaRPr>
          </a:p>
          <a:p>
            <a:pPr rtl="0" fontAlgn="base"/>
            <a:r>
              <a:rPr lang="el-GR" sz="1100" dirty="0">
                <a:solidFill>
                  <a:schemeClr val="dk1"/>
                </a:solidFill>
                <a:latin typeface="+mn-lt"/>
                <a:ea typeface="+mn-ea"/>
                <a:cs typeface="+mn-cs"/>
              </a:rPr>
              <a:t>	</a:t>
            </a:r>
            <a:endParaRPr lang="el-GR" dirty="0"/>
          </a:p>
          <a:p>
            <a:endParaRPr lang="el-GR" sz="11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normAutofit/>
          </a:bodyPr>
          <a:lstStyle/>
          <a:p>
            <a:pPr algn="ctr"/>
            <a:r>
              <a:rPr lang="el-GR" sz="2000" b="1" dirty="0" smtClean="0">
                <a:solidFill>
                  <a:schemeClr val="accent1">
                    <a:lumMod val="50000"/>
                  </a:schemeClr>
                </a:solidFill>
                <a:latin typeface="Arial" pitchFamily="34" charset="0"/>
                <a:cs typeface="Arial" pitchFamily="34" charset="0"/>
              </a:rPr>
              <a:t>Κατανομή εισιτηρίων στις Λουτρικές Μονάδες κατά Περιφέρεια (Μ.Ο. ετών 2005-2016)</a:t>
            </a:r>
            <a:r>
              <a:rPr lang="el-GR" sz="2000" dirty="0" smtClean="0">
                <a:solidFill>
                  <a:schemeClr val="accent1">
                    <a:lumMod val="50000"/>
                  </a:schemeClr>
                </a:solidFill>
                <a:latin typeface="Arial" pitchFamily="34" charset="0"/>
                <a:cs typeface="Arial" pitchFamily="34" charset="0"/>
              </a:rPr>
              <a:t> </a:t>
            </a:r>
            <a:endParaRPr lang="el-GR" sz="2000" b="1" dirty="0" smtClean="0">
              <a:solidFill>
                <a:schemeClr val="accent1">
                  <a:lumMod val="50000"/>
                </a:schemeClr>
              </a:solidFill>
              <a:latin typeface="Arial" pitchFamily="34" charset="0"/>
              <a:cs typeface="Arial" pitchFamily="34" charset="0"/>
            </a:endParaRPr>
          </a:p>
        </p:txBody>
      </p:sp>
      <p:graphicFrame>
        <p:nvGraphicFramePr>
          <p:cNvPr id="4" name="9 - Γράφημα"/>
          <p:cNvGraphicFramePr/>
          <p:nvPr/>
        </p:nvGraphicFramePr>
        <p:xfrm>
          <a:off x="0" y="1484784"/>
          <a:ext cx="9097241" cy="53732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1238</TotalTime>
  <Words>4402</Words>
  <Application>Microsoft Office PowerPoint</Application>
  <PresentationFormat>Προβολή στην οθόνη (4:3)</PresentationFormat>
  <Paragraphs>2108</Paragraphs>
  <Slides>29</Slides>
  <Notes>1</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29</vt:i4>
      </vt:variant>
    </vt:vector>
  </HeadingPairs>
  <TitlesOfParts>
    <vt:vector size="31" baseType="lpstr">
      <vt:lpstr>Διάμεσος</vt:lpstr>
      <vt:lpstr>Εικόνα</vt:lpstr>
      <vt:lpstr>ΕρευνητικΟ ΠρΟγραμμα: «ΙαματικΕσ ΠηγΕσ και ΛουτρΟτοποι» </vt:lpstr>
      <vt:lpstr>     Αποτελέσματα Έρευνας </vt:lpstr>
      <vt:lpstr>Υπαρκτές (λειτουργούσες και μη) Λουτρικές μονάδες  κατά Περιφέρεια και Φορέα εκμετάλλευσης 2010 - 2017</vt:lpstr>
      <vt:lpstr>Διαφάνεια 4</vt:lpstr>
      <vt:lpstr>Σύνολο εισιτηρίων κατά Περιφέρεια (2005 – 2016)</vt:lpstr>
      <vt:lpstr>Σύνολο εισιτηρίων ανά έτος 2005-2016 </vt:lpstr>
      <vt:lpstr>Σύνολο εισιτηρίων 2016 κατά Περιφέρεια  </vt:lpstr>
      <vt:lpstr>Κατανομή εισιτηρίων κατά Περιφέρεια (2005-2016) </vt:lpstr>
      <vt:lpstr>Κατανομή εισιτηρίων στις Λουτρικές Μονάδες κατά Περιφέρεια (Μ.Ο. ετών 2005-2016) </vt:lpstr>
      <vt:lpstr>Κατανομή (%) εισιτηρίων στις Περιφέρειες με το μεγαλύτερο αριθμό εισιτηρίων (2005-2016) </vt:lpstr>
      <vt:lpstr>Σύνολο εισιτηρίων κατά Φορέα εκμετάλλευσης (2005-2016) </vt:lpstr>
      <vt:lpstr>Κατανομή εισιτηρίων κατά Φορέα εκμετάλλευσης (2005-2016) </vt:lpstr>
      <vt:lpstr> </vt:lpstr>
      <vt:lpstr>Κατανομή (%) εισιτηρίων στις Λουτρικές Μονάδες κατά Φορέα εκμετάλλευσης (2005-2016) </vt:lpstr>
      <vt:lpstr> ΣΥΝΟΛΟ ΕΙΣΙΤΗΡΙΩΝ ΣΤΙΣ ΛΟΥΤΡΙΚΕΣ ΜΟΝΑΔΕΣ ΚΑΤΆ ΚΑΤΗΓΟΡΙΑ ΦΟΡΕΑ ΕΚΜΕΤΑΛΛΕΥΣΗΣ (2005 – 2016)</vt:lpstr>
      <vt:lpstr> Ιδιωτικές επιχειρήσεις (πλην Αιδηψού) </vt:lpstr>
      <vt:lpstr>Κατανομή εισιτηρίων στις ιδιωτικές επιχειρήσεις (πλην Αιδηψού) κατά περιφέρεια (2005-2016) </vt:lpstr>
      <vt:lpstr>Επιχειρήσεις ΕΤΑΔ </vt:lpstr>
      <vt:lpstr>Κατανομή εισιτηρίων στις επιχειρήσεις ΕΤΑΔ κατά Περιφέρεια (2005-2016) </vt:lpstr>
      <vt:lpstr>Επιχειρήσεις Δημοτικής Διαχείρισης</vt:lpstr>
      <vt:lpstr>Διαφάνεια 21</vt:lpstr>
      <vt:lpstr>Συνοπτικά συμπεράσματα επισκεψιμότητας  των ετών 2005 -2016 </vt:lpstr>
      <vt:lpstr>ΠΑΡΑΡΤΗΜΑ</vt:lpstr>
      <vt:lpstr>Κατάλογος ερευνηθέντων μονάδων</vt:lpstr>
      <vt:lpstr>Διαφάνεια 25</vt:lpstr>
      <vt:lpstr>Διαφάνεια 26</vt:lpstr>
      <vt:lpstr>Διαφάνεια 27</vt:lpstr>
      <vt:lpstr>Διαφάνεια 28</vt:lpstr>
      <vt:lpstr>Κατάλογος απωλειών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mpetrou</cp:lastModifiedBy>
  <cp:revision>254</cp:revision>
  <dcterms:modified xsi:type="dcterms:W3CDTF">2017-06-02T11:05:12Z</dcterms:modified>
</cp:coreProperties>
</file>