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5" r:id="rId3"/>
    <p:sldId id="257" r:id="rId4"/>
    <p:sldId id="268" r:id="rId5"/>
    <p:sldId id="282" r:id="rId6"/>
    <p:sldId id="270" r:id="rId7"/>
    <p:sldId id="277" r:id="rId8"/>
    <p:sldId id="272" r:id="rId9"/>
    <p:sldId id="271" r:id="rId10"/>
    <p:sldId id="273" r:id="rId11"/>
    <p:sldId id="269" r:id="rId12"/>
    <p:sldId id="274" r:id="rId13"/>
    <p:sldId id="276" r:id="rId14"/>
    <p:sldId id="265" r:id="rId15"/>
    <p:sldId id="278" r:id="rId16"/>
    <p:sldId id="259" r:id="rId17"/>
    <p:sldId id="279" r:id="rId18"/>
    <p:sldId id="262" r:id="rId19"/>
    <p:sldId id="264" r:id="rId20"/>
    <p:sldId id="263" r:id="rId21"/>
    <p:sldId id="281" r:id="rId2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1.4697441025071282E-2"/>
                  <c:y val="-5.2434113927281423E-2"/>
                </c:manualLayout>
              </c:layout>
              <c:showVal val="1"/>
            </c:dLbl>
            <c:dLbl>
              <c:idx val="1"/>
              <c:layout>
                <c:manualLayout>
                  <c:x val="1.143134301949995E-2"/>
                  <c:y val="-7.6267802076045624E-2"/>
                </c:manualLayout>
              </c:layout>
              <c:showVal val="1"/>
            </c:dLbl>
            <c:dLbl>
              <c:idx val="2"/>
              <c:layout>
                <c:manualLayout>
                  <c:x val="-8.9817695153213584E-2"/>
                  <c:y val="1.430021288925855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el-GR"/>
              </a:p>
            </c:txPr>
            <c:showVal val="1"/>
          </c:dLbls>
          <c:cat>
            <c:strRef>
              <c:f>Sheet2!$G$6:$G$8</c:f>
              <c:strCache>
                <c:ptCount val="3"/>
                <c:pt idx="0">
                  <c:v>Αγγλική</c:v>
                </c:pt>
                <c:pt idx="1">
                  <c:v>Γαλλική</c:v>
                </c:pt>
                <c:pt idx="2">
                  <c:v>Ελληνική</c:v>
                </c:pt>
              </c:strCache>
            </c:strRef>
          </c:cat>
          <c:val>
            <c:numRef>
              <c:f>Sheet2!$H$6:$H$8</c:f>
              <c:numCache>
                <c:formatCode>General</c:formatCode>
                <c:ptCount val="3"/>
                <c:pt idx="0">
                  <c:v>64</c:v>
                </c:pt>
                <c:pt idx="1">
                  <c:v>1</c:v>
                </c:pt>
                <c:pt idx="2">
                  <c:v>140</c:v>
                </c:pt>
              </c:numCache>
            </c:numRef>
          </c:val>
        </c:ser>
        <c:shape val="box"/>
        <c:axId val="24219648"/>
        <c:axId val="24221184"/>
        <c:axId val="0"/>
      </c:bar3DChart>
      <c:catAx>
        <c:axId val="24219648"/>
        <c:scaling>
          <c:orientation val="minMax"/>
        </c:scaling>
        <c:axPos val="b"/>
        <c:tickLblPos val="nextTo"/>
        <c:crossAx val="24221184"/>
        <c:crosses val="autoZero"/>
        <c:auto val="1"/>
        <c:lblAlgn val="ctr"/>
        <c:lblOffset val="100"/>
      </c:catAx>
      <c:valAx>
        <c:axId val="24221184"/>
        <c:scaling>
          <c:orientation val="minMax"/>
        </c:scaling>
        <c:axPos val="l"/>
        <c:majorGridlines/>
        <c:numFmt formatCode="General" sourceLinked="1"/>
        <c:tickLblPos val="nextTo"/>
        <c:crossAx val="24219648"/>
        <c:crosses val="autoZero"/>
        <c:crossBetween val="between"/>
      </c:valAx>
    </c:plotArea>
    <c:plotVisOnly val="1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el-G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dPt>
            <c:idx val="14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l-GR"/>
              </a:p>
            </c:txPr>
            <c:showVal val="1"/>
          </c:dLbls>
          <c:cat>
            <c:strRef>
              <c:f>Sheet1!$A$1:$A$21</c:f>
              <c:strCache>
                <c:ptCount val="21"/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Kενό </c:v>
                </c:pt>
              </c:strCache>
            </c:strRef>
          </c:cat>
          <c:val>
            <c:numRef>
              <c:f>Sheet1!$B$1:$B$21</c:f>
              <c:numCache>
                <c:formatCode>General</c:formatCode>
                <c:ptCount val="21"/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1</c:v>
                </c:pt>
                <c:pt idx="6">
                  <c:v>1</c:v>
                </c:pt>
                <c:pt idx="7">
                  <c:v>6</c:v>
                </c:pt>
                <c:pt idx="8">
                  <c:v>4</c:v>
                </c:pt>
                <c:pt idx="9">
                  <c:v>11</c:v>
                </c:pt>
                <c:pt idx="10">
                  <c:v>13</c:v>
                </c:pt>
                <c:pt idx="11">
                  <c:v>8</c:v>
                </c:pt>
                <c:pt idx="12">
                  <c:v>13</c:v>
                </c:pt>
                <c:pt idx="13">
                  <c:v>18</c:v>
                </c:pt>
                <c:pt idx="14">
                  <c:v>37</c:v>
                </c:pt>
                <c:pt idx="15">
                  <c:v>24</c:v>
                </c:pt>
                <c:pt idx="16">
                  <c:v>11</c:v>
                </c:pt>
                <c:pt idx="17">
                  <c:v>19</c:v>
                </c:pt>
                <c:pt idx="18">
                  <c:v>21</c:v>
                </c:pt>
                <c:pt idx="19">
                  <c:v>3</c:v>
                </c:pt>
                <c:pt idx="20">
                  <c:v>3</c:v>
                </c:pt>
              </c:numCache>
            </c:numRef>
          </c:val>
        </c:ser>
        <c:shape val="box"/>
        <c:axId val="34175616"/>
        <c:axId val="34537856"/>
        <c:axId val="0"/>
      </c:bar3DChart>
      <c:catAx>
        <c:axId val="34175616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el-GR"/>
          </a:p>
        </c:txPr>
        <c:crossAx val="34537856"/>
        <c:crosses val="autoZero"/>
        <c:auto val="1"/>
        <c:lblAlgn val="ctr"/>
        <c:lblOffset val="100"/>
      </c:catAx>
      <c:valAx>
        <c:axId val="34537856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el-GR"/>
          </a:p>
        </c:txPr>
        <c:crossAx val="34175616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dLbls>
            <c:dLbl>
              <c:idx val="0"/>
              <c:layout>
                <c:manualLayout>
                  <c:x val="4.4285903927845899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3.8177503386074028E-2"/>
                  <c:y val="-6.8698396189961737E-3"/>
                </c:manualLayout>
              </c:layout>
              <c:showVal val="1"/>
            </c:dLbl>
            <c:dLbl>
              <c:idx val="2"/>
              <c:layout>
                <c:manualLayout>
                  <c:x val="5.8029805146832467E-2"/>
                  <c:y val="-2.2899465396653928E-3"/>
                </c:manualLayout>
              </c:layout>
              <c:showVal val="1"/>
            </c:dLbl>
            <c:dLbl>
              <c:idx val="3"/>
              <c:layout>
                <c:manualLayout>
                  <c:x val="3.8177503386074028E-2"/>
                  <c:y val="-9.1597861586615766E-3"/>
                </c:manualLayout>
              </c:layout>
              <c:showVal val="1"/>
            </c:dLbl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</c:dLbls>
          <c:cat>
            <c:strRef>
              <c:f>Sheet3!$C$44:$C$47</c:f>
              <c:strCache>
                <c:ptCount val="4"/>
                <c:pt idx="0">
                  <c:v>Μεικτή</c:v>
                </c:pt>
                <c:pt idx="1">
                  <c:v>Ποιοτική</c:v>
                </c:pt>
                <c:pt idx="2">
                  <c:v>Ποσοτική</c:v>
                </c:pt>
                <c:pt idx="3">
                  <c:v>Kενό (περιγραφική, πολιτικές)</c:v>
                </c:pt>
              </c:strCache>
            </c:strRef>
          </c:cat>
          <c:val>
            <c:numRef>
              <c:f>Sheet3!$D$44:$D$47</c:f>
              <c:numCache>
                <c:formatCode>General</c:formatCode>
                <c:ptCount val="4"/>
                <c:pt idx="0">
                  <c:v>41</c:v>
                </c:pt>
                <c:pt idx="1">
                  <c:v>60</c:v>
                </c:pt>
                <c:pt idx="2">
                  <c:v>84</c:v>
                </c:pt>
                <c:pt idx="3">
                  <c:v>20</c:v>
                </c:pt>
              </c:numCache>
            </c:numRef>
          </c:val>
        </c:ser>
        <c:shape val="box"/>
        <c:axId val="34557312"/>
        <c:axId val="34559104"/>
        <c:axId val="0"/>
      </c:bar3DChart>
      <c:catAx>
        <c:axId val="34557312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34559104"/>
        <c:crosses val="autoZero"/>
        <c:auto val="1"/>
        <c:lblAlgn val="ctr"/>
        <c:lblOffset val="100"/>
      </c:catAx>
      <c:valAx>
        <c:axId val="34559104"/>
        <c:scaling>
          <c:orientation val="minMax"/>
        </c:scaling>
        <c:axPos val="b"/>
        <c:majorGridlines/>
        <c:numFmt formatCode="General" sourceLinked="1"/>
        <c:tickLblPos val="nextTo"/>
        <c:crossAx val="34557312"/>
        <c:crosses val="autoZero"/>
        <c:crossBetween val="between"/>
      </c:valAx>
    </c:plotArea>
    <c:plotVisOnly val="1"/>
  </c:chart>
  <c:txPr>
    <a:bodyPr/>
    <a:lstStyle/>
    <a:p>
      <a:pPr>
        <a:defRPr sz="2400">
          <a:latin typeface="Times New Roman" pitchFamily="18" charset="0"/>
          <a:cs typeface="Times New Roman" pitchFamily="18" charset="0"/>
        </a:defRPr>
      </a:pPr>
      <a:endParaRPr lang="el-GR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9A3193-30F6-419A-9A01-239D5A96FAAF}" type="datetimeFigureOut">
              <a:rPr lang="el-GR"/>
              <a:pPr/>
              <a:t>27/6/2013</a:t>
            </a:fld>
            <a:endParaRPr lang="el-GR"/>
          </a:p>
        </p:txBody>
      </p:sp>
      <p:sp>
        <p:nvSpPr>
          <p:cNvPr id="501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45FD38-9DDE-4F4F-B3E6-2C55EF93212C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981AA-8BD2-461E-828E-B96BCA2BF957}" type="datetime1">
              <a:rPr lang="el-GR"/>
              <a:pPr>
                <a:defRPr/>
              </a:pPr>
              <a:t>27/6/2013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6D887-7519-4B46-A1DE-9BDBBC800FD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A96D3-9576-4205-AE16-A968D81A77F6}" type="datetime1">
              <a:rPr lang="el-GR"/>
              <a:pPr>
                <a:defRPr/>
              </a:pPr>
              <a:t>27/6/2013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BC992-1B35-4DF5-9BDB-A5161FA74A2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29AA2-F702-4942-A73E-8DE4715EFB17}" type="datetime1">
              <a:rPr lang="el-GR"/>
              <a:pPr>
                <a:defRPr/>
              </a:pPr>
              <a:t>27/6/2013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53E73-1C53-4038-BA07-644BA3E742B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12080-253C-4877-ABBD-F45A309644A7}" type="datetime1">
              <a:rPr lang="el-GR"/>
              <a:pPr>
                <a:defRPr/>
              </a:pPr>
              <a:t>27/6/2013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AC09D-F171-4961-B5FD-99516C1B71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EC4C8-26BA-49E6-A2CF-F7177CCC5202}" type="datetime1">
              <a:rPr lang="el-GR"/>
              <a:pPr>
                <a:defRPr/>
              </a:pPr>
              <a:t>27/6/2013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3D6DC-7452-44DC-81F7-17EF126A6DD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18D98-19CA-45FF-9113-06D533404815}" type="datetime1">
              <a:rPr lang="el-GR"/>
              <a:pPr>
                <a:defRPr/>
              </a:pPr>
              <a:t>27/6/2013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41FD8-31DA-460D-84E3-EFA603AA26F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CE1C1-FA8C-4B41-A538-E8F7EF4EFCD5}" type="datetime1">
              <a:rPr lang="el-GR"/>
              <a:pPr>
                <a:defRPr/>
              </a:pPr>
              <a:t>27/6/2013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45868-DFFB-4498-A7E9-2867CE612A3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6BA17-F79D-4F1F-94B8-92187CB34C33}" type="datetime1">
              <a:rPr lang="el-GR"/>
              <a:pPr>
                <a:defRPr/>
              </a:pPr>
              <a:t>27/6/2013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13E00-0F0C-4B8D-A79E-358606E45E2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F47AD-7923-4643-8253-E6489DF639E5}" type="datetime1">
              <a:rPr lang="el-GR"/>
              <a:pPr>
                <a:defRPr/>
              </a:pPr>
              <a:t>27/6/2013</a:t>
            </a:fld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303B7-26CE-403F-84D9-F27AAE982F3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F143C-BEC1-4F93-B8B1-D3423DE7A73D}" type="datetime1">
              <a:rPr lang="el-GR"/>
              <a:pPr>
                <a:defRPr/>
              </a:pPr>
              <a:t>27/6/2013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2794F-E729-4572-ACC1-AA4DF1F425C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0ADC6-6B6D-4B2D-9712-A8A9D6B9CBE2}" type="datetime1">
              <a:rPr lang="el-GR"/>
              <a:pPr>
                <a:defRPr/>
              </a:pPr>
              <a:t>27/6/2013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31863-E104-4EF6-9139-55AE4350D5D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l-G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8D07E7-68B2-4D23-BBD5-9FFB2207A025}" type="datetime1">
              <a:rPr lang="el-GR"/>
              <a:pPr>
                <a:defRPr/>
              </a:pPr>
              <a:t>27/6/2013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BE55AE-0154-4976-9FDE-F72A1A04B4C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61D64-6B27-4370-91D9-56E587F42BE6}" type="slidenum">
              <a:rPr lang="el-GR"/>
              <a:pPr>
                <a:defRPr/>
              </a:pPr>
              <a:t>1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</a:t>
            </a:r>
            <a:r>
              <a:rPr lang="el-G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-ανάλυση των ερευνών που έχουν διεξαχθεί για τη μετανάστευση σε σημαντικά και σχετικά με την ένταξη πεδία (υγεία, κοινωνική ασφάλιση, εργασία, εκπαίδευση κλπ.) </a:t>
            </a:r>
            <a:endParaRPr lang="el-GR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650" y="4221163"/>
            <a:ext cx="7632700" cy="2112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ΕΤΕ  2011,  Δράση 2.1/11, Έργο 2.1.β/11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</a:br>
            <a:endParaRPr lang="el-GR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Διονύσης </a:t>
            </a:r>
            <a:r>
              <a:rPr lang="el-GR" sz="15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Μπαλούρδος</a:t>
            </a:r>
            <a:r>
              <a:rPr lang="el-GR" sz="1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el-GR" sz="1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</a:br>
            <a:r>
              <a:rPr lang="el-GR" sz="1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Διευθυντής Ερευνών ΕΚΚΕ</a:t>
            </a:r>
            <a:endParaRPr lang="el-GR" sz="15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95288" y="333375"/>
          <a:ext cx="8137525" cy="1252538"/>
        </p:xfrm>
        <a:graphic>
          <a:graphicData uri="http://schemas.openxmlformats.org/drawingml/2006/table">
            <a:tbl>
              <a:tblPr/>
              <a:tblGrid>
                <a:gridCol w="2713037"/>
                <a:gridCol w="2711450"/>
                <a:gridCol w="2713038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36838" algn="ctr"/>
                          <a:tab pos="5273675" algn="r"/>
                        </a:tabLst>
                      </a:pPr>
                      <a:r>
                        <a:rPr kumimoji="0" 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533D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ΕΘΝΙΚΟ ΚΕΝΤΡΟ 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36838" algn="ctr"/>
                          <a:tab pos="5273675" algn="r"/>
                        </a:tabLst>
                      </a:pPr>
                      <a:r>
                        <a:rPr kumimoji="0" 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533D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ΚΟΙΝΩΝΙΚΩΝ ΕΡΕΥΝΩΝ</a:t>
                      </a: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36838" algn="ctr"/>
                          <a:tab pos="5273675" algn="r"/>
                        </a:tabLst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36838" algn="ctr"/>
                          <a:tab pos="5273675" algn="r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F78BB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INTRAWAY </a:t>
                      </a:r>
                      <a:r>
                        <a:rPr kumimoji="0" lang="el-G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F78BB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Ε.Π.Ε.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36838" algn="ctr"/>
                          <a:tab pos="5273675" algn="r"/>
                        </a:tabLst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36838" algn="ctr"/>
                          <a:tab pos="5273675" algn="r"/>
                        </a:tabLst>
                      </a:pP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36838" algn="ctr"/>
                          <a:tab pos="5273675" algn="r"/>
                        </a:tabLst>
                      </a:pP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36838" algn="ctr"/>
                          <a:tab pos="5273675" algn="r"/>
                        </a:tabLst>
                      </a:pP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322" name="Picture 1" descr="Description: meta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750888"/>
            <a:ext cx="71913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2" descr="Description: ekke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908050"/>
            <a:ext cx="79216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3" descr="Description: intrawa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43663" y="620713"/>
            <a:ext cx="15716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4" descr="Description: metaresim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8350" y="476250"/>
            <a:ext cx="17399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922D84-778C-4C2B-85A0-0552FF5F6A5E}" type="slidenum">
              <a:rPr lang="el-GR"/>
              <a:pPr>
                <a:defRPr/>
              </a:pPr>
              <a:t>10</a:t>
            </a:fld>
            <a:endParaRPr lang="el-GR"/>
          </a:p>
        </p:txBody>
      </p:sp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l-GR" sz="2800" b="1" smtClean="0">
                <a:latin typeface="Times New Roman" pitchFamily="18" charset="0"/>
              </a:rPr>
              <a:t>Μέθοδοι &amp; Τεχνικές Έρευνας</a:t>
            </a:r>
            <a:endParaRPr lang="el-GR" sz="2800" smtClean="0">
              <a:latin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827584" y="1195387"/>
          <a:ext cx="8316416" cy="5545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76B490-94D2-4954-AA77-04EA8DCD6B71}" type="slidenum">
              <a:rPr lang="el-GR"/>
              <a:pPr>
                <a:defRPr/>
              </a:pPr>
              <a:t>11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/>
          </a:bodyPr>
          <a:lstStyle/>
          <a:p>
            <a:pPr eaLnBrk="1" hangingPunct="1"/>
            <a:r>
              <a:rPr lang="el-GR" sz="4000" b="1" smtClean="0">
                <a:latin typeface="Times New Roman" pitchFamily="18" charset="0"/>
              </a:rPr>
              <a:t>Πρωτογενής συλλογή</a:t>
            </a:r>
            <a:endParaRPr lang="el-GR" sz="4000" smtClean="0">
              <a:latin typeface="Times New Roman" pitchFamily="18" charset="0"/>
            </a:endParaRPr>
          </a:p>
        </p:txBody>
      </p:sp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323850" y="1123950"/>
          <a:ext cx="8640763" cy="5113338"/>
        </p:xfrm>
        <a:graphic>
          <a:graphicData uri="http://schemas.openxmlformats.org/presentationml/2006/ole">
            <p:oleObj spid="_x0000_s38917" name="Chart" r:id="rId3" imgW="4486399" imgH="2219159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B6F61-88E9-441A-A80E-6557F3F6C8BE}" type="slidenum">
              <a:rPr lang="el-GR"/>
              <a:pPr>
                <a:defRPr/>
              </a:pPr>
              <a:t>12</a:t>
            </a:fld>
            <a:endParaRPr lang="el-GR"/>
          </a:p>
        </p:txBody>
      </p:sp>
      <p:sp>
        <p:nvSpPr>
          <p:cNvPr id="23557" name="Title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431800"/>
          </a:xfrm>
        </p:spPr>
        <p:txBody>
          <a:bodyPr/>
          <a:lstStyle/>
          <a:p>
            <a:pPr eaLnBrk="1" hangingPunct="1"/>
            <a:r>
              <a:rPr lang="el-GR" sz="2200" b="1" smtClean="0">
                <a:latin typeface="Times New Roman" pitchFamily="18" charset="0"/>
                <a:cs typeface="Times New Roman" pitchFamily="18" charset="0"/>
              </a:rPr>
              <a:t>Κατανομή μελετών κατά θεματικό πεδίο ή τομέα ένταξης</a:t>
            </a: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0" y="404813"/>
          <a:ext cx="9144000" cy="6624637"/>
        </p:xfrm>
        <a:graphic>
          <a:graphicData uri="http://schemas.openxmlformats.org/presentationml/2006/ole">
            <p:oleObj spid="_x0000_s23556" name="Chart" r:id="rId3" imgW="9772650" imgH="6229226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B73D56-9254-4543-A897-B30A9FDCFF59}" type="slidenum">
              <a:rPr lang="el-GR"/>
              <a:pPr>
                <a:defRPr/>
              </a:pPr>
              <a:t>13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4191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Μετανάλυση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92150"/>
            <a:ext cx="9251950" cy="5761038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charset="0"/>
              <a:buNone/>
              <a:defRPr/>
            </a:pP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Η στατιστική ανάλυση των δεδομένων και των μελετών που είναι απαραίτητο να συλλεγούν με </a:t>
            </a:r>
            <a:r>
              <a:rPr lang="el-GR" sz="24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συστηματική  ανασκόπηση (ΣΑ) της βιβλιογραφίας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, δηλαδή η  πραγματοποίηση μετανάλυσης γίνεται με τη χρήση μοντέλων που χρησιμοποιούνται για τον υπολογισμό του συγκεντρωτικού αποτελέσματος </a:t>
            </a:r>
            <a:r>
              <a:rPr lang="el-GR" sz="2400" i="1" smtClean="0">
                <a:latin typeface="Times New Roman" pitchFamily="18" charset="0"/>
                <a:cs typeface="Times New Roman" pitchFamily="18" charset="0"/>
              </a:rPr>
              <a:t>(summary effect estimate)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Char char="-"/>
              <a:defRPr/>
            </a:pPr>
            <a:endParaRPr lang="el-GR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Char char="-"/>
              <a:defRPr/>
            </a:pP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Στα </a:t>
            </a:r>
            <a:r>
              <a:rPr lang="el-GR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μοντέλα </a:t>
            </a:r>
            <a:r>
              <a:rPr lang="el-GR" sz="2400" b="1" i="1" u="sng" smtClean="0">
                <a:latin typeface="Times New Roman" pitchFamily="18" charset="0"/>
                <a:cs typeface="Times New Roman" pitchFamily="18" charset="0"/>
              </a:rPr>
              <a:t>σταθερών επιδράσεων</a:t>
            </a:r>
            <a:r>
              <a:rPr lang="el-GR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υποτίθεται ότι «η διαφορά −μεταξύ μελετών− οφείλεται σε </a:t>
            </a:r>
            <a:r>
              <a:rPr lang="el-GR" sz="2400" i="1" smtClean="0">
                <a:latin typeface="Times New Roman" pitchFamily="18" charset="0"/>
                <a:cs typeface="Times New Roman" pitchFamily="18" charset="0"/>
              </a:rPr>
              <a:t>τύχη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και μόνο»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Char char="-"/>
              <a:defRPr/>
            </a:pPr>
            <a:endParaRPr lang="el-GR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Char char="-"/>
              <a:defRPr/>
            </a:pP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Στα </a:t>
            </a:r>
            <a:r>
              <a:rPr lang="el-GR" sz="2400" b="1" i="1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μοντέλα τυχαίων επιδράσεων</a:t>
            </a:r>
            <a:r>
              <a:rPr lang="el-GR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τα οποία παρουσιάστηκαν από τους DerSimonian και Laird το 1986, «η επίδραση της παρέμβασης είναι διαφορετική στον πληθυσμό κάθε μελέτης».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charset="0"/>
              <a:buNone/>
              <a:defRPr/>
            </a:pPr>
            <a:endParaRPr lang="el-GR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l-GR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l-GR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0C84D-21CD-44EA-8DBE-727F4E17D25D}" type="slidenum">
              <a:rPr lang="el-GR"/>
              <a:pPr>
                <a:defRPr/>
              </a:pPr>
              <a:t>14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4333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Ερευνητικά ερωτήματα, μετανάλυσης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323850" y="692150"/>
            <a:ext cx="8569325" cy="59055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Η πρόσφατη μαζική είσοδος μεταναστών έχει εγείρει διάφορα ερωτήματα στην ακαδημαϊκή κυρίως βιβλιογραφία, όπως: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Ποια η επίπτωση των μεταναστών στην απασχόληση των ημεδαπών; </a:t>
            </a:r>
            <a:r>
              <a:rPr lang="el-GR" sz="2400" b="1" smtClean="0">
                <a:latin typeface="Times New Roman" pitchFamily="18" charset="0"/>
                <a:cs typeface="Times New Roman" pitchFamily="18" charset="0"/>
              </a:rPr>
              <a:t>α)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υπόθεση υποκατάστασης </a:t>
            </a:r>
            <a:r>
              <a:rPr lang="en-GB" sz="2400" smtClean="0">
                <a:latin typeface="Times New Roman" pitchFamily="18" charset="0"/>
              </a:rPr>
              <a:t>(“substitution hypothesis”),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l-GR" sz="2400" b="1" smtClean="0">
                <a:latin typeface="Times New Roman" pitchFamily="18" charset="0"/>
                <a:cs typeface="Times New Roman" pitchFamily="18" charset="0"/>
              </a:rPr>
              <a:t>β) </a:t>
            </a:r>
            <a:r>
              <a:rPr lang="el-GR" sz="2400" u="sng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υπόθεση συμπληρωματικότητας </a:t>
            </a:r>
            <a:r>
              <a:rPr lang="en-GB" sz="2400" u="sng" smtClean="0">
                <a:solidFill>
                  <a:schemeClr val="folHlink"/>
                </a:solidFill>
                <a:latin typeface="Times New Roman" pitchFamily="18" charset="0"/>
              </a:rPr>
              <a:t>(“segregation hypothesis”)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Ποια είναι η επίπτωση στους μισθούς και την απασχόληση (αγορά εργασίας);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 Ποια είναι η επίπτωση στο εθνικό προϊόν και στα δημόσια οικονομικά; και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 Πρέπει η Ελλάδα να προσπαθήσει να επηρεάσει τα μελλοντικά μεταναστευτικά ρεύματα (μεταναστευτική πολιτική);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Ποιος είναι ο βαθμός πρόσβασης των αλλοδαπών στις δημόσιες κοινωνικές υπηρεσίες;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Πως και κατά πόσο συμβάλλουν στη λειτουργία των ασφαλιστικών φορέων οι οικονομικοί μετανάστες;</a:t>
            </a:r>
          </a:p>
          <a:p>
            <a:pPr marL="0" indent="0" eaLnBrk="1" hangingPunct="1">
              <a:lnSpc>
                <a:spcPct val="80000"/>
              </a:lnSpc>
            </a:pPr>
            <a:endParaRPr lang="el-GR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CF7A8A-4EFC-4CEF-A7D1-BD19DD3B7C6E}" type="slidenum">
              <a:rPr lang="el-GR"/>
              <a:pPr>
                <a:defRPr/>
              </a:pPr>
              <a:t>15</a:t>
            </a:fld>
            <a:endParaRPr lang="el-GR"/>
          </a:p>
        </p:txBody>
      </p:sp>
      <p:sp>
        <p:nvSpPr>
          <p:cNvPr id="43009" name="Rectangle 2"/>
          <p:cNvSpPr>
            <a:spLocks noGrp="1"/>
          </p:cNvSpPr>
          <p:nvPr>
            <p:ph type="title"/>
          </p:nvPr>
        </p:nvSpPr>
        <p:spPr>
          <a:xfrm>
            <a:off x="468313" y="0"/>
            <a:ext cx="8675687" cy="561975"/>
          </a:xfrm>
        </p:spPr>
        <p:txBody>
          <a:bodyPr/>
          <a:lstStyle/>
          <a:p>
            <a:pPr eaLnBrk="1" hangingPunct="1"/>
            <a:r>
              <a:rPr lang="el-GR" sz="2800" b="1" smtClean="0">
                <a:latin typeface="Times New Roman" pitchFamily="18" charset="0"/>
              </a:rPr>
              <a:t>Ερευνητικό ερώτημα: σε ποιο κλάδο συγκεντρώνονται περισσότεροι μετανάστες και γιατί;</a:t>
            </a:r>
          </a:p>
        </p:txBody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>
          <a:xfrm>
            <a:off x="179388" y="836613"/>
            <a:ext cx="8496300" cy="59055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altLang="zh-CN" sz="2600" smtClean="0">
                <a:latin typeface="Times New Roman" pitchFamily="18" charset="0"/>
                <a:cs typeface="宋体"/>
              </a:rPr>
              <a:t>Στις κατασκευές και τα δημόσια έργα χάρις στους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altLang="zh-CN" sz="2600" smtClean="0">
                <a:latin typeface="Times New Roman" pitchFamily="18" charset="0"/>
                <a:cs typeface="宋体"/>
              </a:rPr>
              <a:t>μετανάστες ο κλάδος μπόρεσε να ανταποκριθεί στην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altLang="zh-CN" sz="2600" smtClean="0">
                <a:latin typeface="Times New Roman" pitchFamily="18" charset="0"/>
                <a:cs typeface="宋体"/>
              </a:rPr>
              <a:t>αυξημένη ζήτηση που δημιούργησαν οι κοινοτικοί πόροι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altLang="zh-CN" sz="2600" smtClean="0">
                <a:latin typeface="Times New Roman" pitchFamily="18" charset="0"/>
                <a:cs typeface="宋体"/>
              </a:rPr>
              <a:t>του 2ου και 3ου ΚΠΣ καθώς και τα έργα για την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altLang="zh-CN" sz="2600" smtClean="0">
                <a:latin typeface="Times New Roman" pitchFamily="18" charset="0"/>
                <a:cs typeface="宋体"/>
              </a:rPr>
              <a:t>προετοιμασία των Ολυμπιακών αγώνων.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altLang="zh-CN" sz="2600" smtClean="0">
                <a:latin typeface="Times New Roman" pitchFamily="18" charset="0"/>
                <a:cs typeface="宋体"/>
              </a:rPr>
              <a:t>Δεν υπάρχουν ενδείξεις ότι </a:t>
            </a:r>
            <a:r>
              <a:rPr lang="el-GR" altLang="zh-CN" sz="2600" u="sng" smtClean="0">
                <a:latin typeface="Times New Roman" pitchFamily="18" charset="0"/>
                <a:cs typeface="宋体"/>
              </a:rPr>
              <a:t>η διαρκώς αυξανόμενη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altLang="zh-CN" sz="2600" u="sng" smtClean="0">
                <a:latin typeface="Times New Roman" pitchFamily="18" charset="0"/>
                <a:cs typeface="宋体"/>
              </a:rPr>
              <a:t>παρουσία των μεταναστών στις κατασκευές</a:t>
            </a:r>
            <a:r>
              <a:rPr lang="el-GR" altLang="zh-CN" sz="2600" smtClean="0">
                <a:latin typeface="Times New Roman" pitchFamily="18" charset="0"/>
                <a:cs typeface="宋体"/>
              </a:rPr>
              <a:t> οδηγεί σε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altLang="zh-CN" sz="2600" smtClean="0">
                <a:latin typeface="Times New Roman" pitchFamily="18" charset="0"/>
                <a:cs typeface="宋体"/>
              </a:rPr>
              <a:t>μείωση των μισθών των Ελλήνων εργαζομένων αλλά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altLang="zh-CN" sz="2600" smtClean="0">
                <a:latin typeface="Times New Roman" pitchFamily="18" charset="0"/>
                <a:cs typeface="宋体"/>
              </a:rPr>
              <a:t>είναι πιθανό ότι χωρίς τους μετανάστες οι μισθοί (άρα και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altLang="zh-CN" sz="2600" smtClean="0">
                <a:latin typeface="Times New Roman" pitchFamily="18" charset="0"/>
                <a:cs typeface="宋体"/>
              </a:rPr>
              <a:t>το κόστος τωνέργων) θα ήταν υψηλότερο. Πολλοί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altLang="zh-CN" sz="2600" smtClean="0">
                <a:latin typeface="Times New Roman" pitchFamily="18" charset="0"/>
                <a:cs typeface="宋体"/>
              </a:rPr>
              <a:t>Έλληνες κατέλαβαν ανώτερες θέσεις (επιβλέποντος,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altLang="zh-CN" sz="2600" smtClean="0">
                <a:latin typeface="Times New Roman" pitchFamily="18" charset="0"/>
                <a:cs typeface="宋体"/>
              </a:rPr>
              <a:t>εργοδηγού, κλπ), αφήνοντας τις «βαριές»δουλειές για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altLang="zh-CN" sz="2600" smtClean="0">
                <a:latin typeface="Times New Roman" pitchFamily="18" charset="0"/>
                <a:cs typeface="宋体"/>
              </a:rPr>
              <a:t>τους μετανάστες (</a:t>
            </a:r>
            <a:r>
              <a:rPr lang="en-GB" sz="2600" u="sng" smtClean="0">
                <a:solidFill>
                  <a:schemeClr val="folHlink"/>
                </a:solidFill>
                <a:latin typeface="Times New Roman" pitchFamily="18" charset="0"/>
              </a:rPr>
              <a:t>“segregation hypothesis”</a:t>
            </a:r>
            <a:r>
              <a:rPr lang="el-GR" altLang="zh-CN" sz="2600" smtClean="0">
                <a:latin typeface="Times New Roman" pitchFamily="18" charset="0"/>
                <a:cs typeface="宋体"/>
              </a:rPr>
              <a:t>). </a:t>
            </a:r>
            <a:endParaRPr lang="el-GR" sz="26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B5FA6-4A89-47BC-BB47-DE24B852EECF}" type="slidenum">
              <a:rPr lang="el-GR"/>
              <a:pPr>
                <a:defRPr/>
              </a:pPr>
              <a:t>16</a:t>
            </a:fld>
            <a:endParaRPr lang="el-GR"/>
          </a:p>
        </p:txBody>
      </p:sp>
      <p:sp>
        <p:nvSpPr>
          <p:cNvPr id="44033" name="Title 1"/>
          <p:cNvSpPr>
            <a:spLocks noGrp="1"/>
          </p:cNvSpPr>
          <p:nvPr>
            <p:ph type="title"/>
          </p:nvPr>
        </p:nvSpPr>
        <p:spPr>
          <a:xfrm>
            <a:off x="250825" y="333375"/>
            <a:ext cx="9144000" cy="490538"/>
          </a:xfrm>
        </p:spPr>
        <p:txBody>
          <a:bodyPr/>
          <a:lstStyle/>
          <a:p>
            <a:pPr algn="l" eaLnBrk="1" hangingPunct="1"/>
            <a:r>
              <a:rPr lang="en-US" sz="2000" b="1" smtClean="0">
                <a:latin typeface="Times New Roman" pitchFamily="18" charset="0"/>
              </a:rPr>
              <a:t>Funnel Plot</a:t>
            </a:r>
            <a:r>
              <a:rPr lang="el-GR" sz="2000" b="1" smtClean="0">
                <a:latin typeface="Times New Roman" pitchFamily="18" charset="0"/>
              </a:rPr>
              <a:t>: Όταν το σύνολο των μελετών είναι κατανεμημένο στο διάγραμμα, τότε η ύπαρξη σφάλματος είναι πιθανόν αδύνατη. Στο κάτωθι φαίνεται η ύπαρξη κάποιας τάσης/ ασυμμετρίας (λιγότερο ακριβείς μελέτες, πιθανότητα  </a:t>
            </a:r>
            <a:r>
              <a:rPr lang="en-US" sz="2000" b="1" smtClean="0">
                <a:latin typeface="Times New Roman" pitchFamily="18" charset="0"/>
              </a:rPr>
              <a:t>Publication Bias</a:t>
            </a:r>
            <a:r>
              <a:rPr lang="el-GR" sz="2000" b="1" smtClean="0">
                <a:latin typeface="Times New Roman" pitchFamily="18" charset="0"/>
              </a:rPr>
              <a:t>)</a:t>
            </a:r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1196975"/>
            <a:ext cx="8785225" cy="4968875"/>
          </a:xfrm>
        </p:spPr>
      </p:pic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0" y="5942013"/>
            <a:ext cx="91440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/>
              <a:t>Τα “</a:t>
            </a:r>
            <a:r>
              <a:rPr lang="el-GR" i="1"/>
              <a:t>funnel plots” </a:t>
            </a:r>
            <a:r>
              <a:rPr lang="el-GR"/>
              <a:t>ουσιαστικά, είναι διαγράμματα σκέδασης (scatterplot), το οποία χρησιμοποιούνται για την ανίχνευση τυχόν σφάλματος ή συστηματικής ανομοιομορφίας μεταξύ των μελετών.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FEEDD-9D40-4945-9AAC-3275F0E35F9E}" type="slidenum">
              <a:rPr lang="el-GR"/>
              <a:pPr>
                <a:defRPr/>
              </a:pPr>
              <a:t>17</a:t>
            </a:fld>
            <a:endParaRPr lang="el-GR"/>
          </a:p>
        </p:txBody>
      </p:sp>
      <p:sp>
        <p:nvSpPr>
          <p:cNvPr id="45057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el-GR" sz="2800" b="1" smtClean="0">
                <a:latin typeface="Times New Roman" pitchFamily="18" charset="0"/>
              </a:rPr>
              <a:t>Έλεγχος υπόθεσης</a:t>
            </a:r>
          </a:p>
        </p:txBody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>
          <a:xfrm>
            <a:off x="323850" y="1052513"/>
            <a:ext cx="84455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Η μηδενική υπόθεση που ελέγχεται είναι ότι οι μελέτες είναι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ομοιογενείς μεταξύ τους, οπότε εάν το παρατηρούμενο επίπεδο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της στατιστικής σημαντικότητας (τιμή p) είναι μεγαλύτερο από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το προκαθορισμένο επίπεδο της στατιστικής σημαντικότητας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(τιμή α), τότε δεν απορρίπτεται η μηδενική υπόθεση και,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επομένως, υπάρχει ομοιογένεια μεταξύ των μελετών.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Αντίθετα, εάν η τιμή p που προκύπτει από την εφαρμογή του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στατιστικού ελέγχου είναι μικρότερη από την τιμή α, τότε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απορρίπτεται η μηδενική υπόθεση και υπάρχει ετερογένεια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μεταξύ των μελετών. Εάν διαπιστωθεί ομοιογένεια μεταξύ των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μελετών, τότε εφαρμόζεται το </a:t>
            </a:r>
            <a:r>
              <a:rPr lang="el-GR" sz="2400" i="1" smtClean="0">
                <a:latin typeface="Times New Roman" pitchFamily="18" charset="0"/>
              </a:rPr>
              <a:t>μοντέλο των σταθερών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400" i="1" smtClean="0">
                <a:latin typeface="Times New Roman" pitchFamily="18" charset="0"/>
              </a:rPr>
              <a:t>αποτελεσμάτων </a:t>
            </a:r>
            <a:r>
              <a:rPr lang="el-GR" sz="2400" smtClean="0">
                <a:latin typeface="Times New Roman" pitchFamily="18" charset="0"/>
              </a:rPr>
              <a:t>(fixed-effects model), ενώ εάν διαπιστωθεί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ετερογένεια μεταξύ των μελετών, τότε εφαρμόζεται το </a:t>
            </a:r>
            <a:r>
              <a:rPr lang="el-GR" sz="2400" i="1" smtClean="0">
                <a:latin typeface="Times New Roman" pitchFamily="18" charset="0"/>
              </a:rPr>
              <a:t>μοντέλο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400" i="1" smtClean="0">
                <a:latin typeface="Times New Roman" pitchFamily="18" charset="0"/>
              </a:rPr>
              <a:t>των τυχαίων αποτελεσμάτων </a:t>
            </a:r>
            <a:r>
              <a:rPr lang="el-GR" sz="2400" smtClean="0">
                <a:latin typeface="Times New Roman" pitchFamily="18" charset="0"/>
              </a:rPr>
              <a:t>(random-effects model)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6BEE8A-EB4A-4640-BB54-1D61350083A3}" type="slidenum">
              <a:rPr lang="el-GR"/>
              <a:pPr>
                <a:defRPr/>
              </a:pPr>
              <a:t>18</a:t>
            </a:fld>
            <a:endParaRPr lang="el-GR"/>
          </a:p>
        </p:txBody>
      </p:sp>
      <p:sp>
        <p:nvSpPr>
          <p:cNvPr id="46081" name="Content Placeholder 2"/>
          <p:cNvSpPr>
            <a:spLocks noGrp="1"/>
          </p:cNvSpPr>
          <p:nvPr>
            <p:ph idx="1"/>
          </p:nvPr>
        </p:nvSpPr>
        <p:spPr>
          <a:xfrm>
            <a:off x="250825" y="620713"/>
            <a:ext cx="8642350" cy="482441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sz="2800" smtClean="0">
                <a:latin typeface="Times New Roman" pitchFamily="18" charset="0"/>
              </a:rPr>
              <a:t>Σε ένα τυπικό γράφημα “</a:t>
            </a:r>
            <a:r>
              <a:rPr lang="el-GR" sz="2800" i="1" smtClean="0">
                <a:latin typeface="Times New Roman" pitchFamily="18" charset="0"/>
              </a:rPr>
              <a:t>forest plot”, τα αποτελέσματα </a:t>
            </a:r>
          </a:p>
          <a:p>
            <a:pPr eaLnBrk="1" hangingPunct="1">
              <a:buFont typeface="Arial" charset="0"/>
              <a:buNone/>
            </a:pPr>
            <a:r>
              <a:rPr lang="el-GR" sz="2800" i="1" smtClean="0">
                <a:latin typeface="Times New Roman" pitchFamily="18" charset="0"/>
              </a:rPr>
              <a:t>των </a:t>
            </a:r>
            <a:r>
              <a:rPr lang="el-GR" sz="2800" smtClean="0">
                <a:latin typeface="Times New Roman" pitchFamily="18" charset="0"/>
              </a:rPr>
              <a:t>μελετών απεικονίζονται ως τετράγωνα ενώ τα άκρα </a:t>
            </a:r>
          </a:p>
          <a:p>
            <a:pPr eaLnBrk="1" hangingPunct="1">
              <a:buFont typeface="Arial" charset="0"/>
              <a:buNone/>
            </a:pPr>
            <a:r>
              <a:rPr lang="el-GR" sz="2800" smtClean="0">
                <a:latin typeface="Times New Roman" pitchFamily="18" charset="0"/>
              </a:rPr>
              <a:t>της οριζόντιας γραμμής που διαπερνά το κάθε τετράγωνο </a:t>
            </a:r>
          </a:p>
          <a:p>
            <a:pPr eaLnBrk="1" hangingPunct="1">
              <a:buFont typeface="Arial" charset="0"/>
              <a:buNone/>
            </a:pPr>
            <a:r>
              <a:rPr lang="el-GR" sz="2800" smtClean="0">
                <a:latin typeface="Times New Roman" pitchFamily="18" charset="0"/>
              </a:rPr>
              <a:t>απεικονίζουν τα όρια του διαστήματος εμπιστοσύνης για</a:t>
            </a:r>
          </a:p>
          <a:p>
            <a:pPr eaLnBrk="1" hangingPunct="1">
              <a:buFont typeface="Arial" charset="0"/>
              <a:buNone/>
            </a:pPr>
            <a:r>
              <a:rPr lang="el-GR" sz="2800" smtClean="0">
                <a:latin typeface="Times New Roman" pitchFamily="18" charset="0"/>
              </a:rPr>
              <a:t>κάθε μελέτη. Το συγκεντρωτικό αποτέλεσμα της μετα-</a:t>
            </a:r>
          </a:p>
          <a:p>
            <a:pPr eaLnBrk="1" hangingPunct="1">
              <a:buFont typeface="Arial" charset="0"/>
              <a:buNone/>
            </a:pPr>
            <a:r>
              <a:rPr lang="el-GR" sz="2800" smtClean="0">
                <a:latin typeface="Times New Roman" pitchFamily="18" charset="0"/>
              </a:rPr>
              <a:t>ανάλυσης απεικονίζεται με ένα </a:t>
            </a:r>
            <a:r>
              <a:rPr lang="el-GR" sz="2800" b="1" i="1" smtClean="0">
                <a:latin typeface="Times New Roman" pitchFamily="18" charset="0"/>
              </a:rPr>
              <a:t>διαμάντι</a:t>
            </a:r>
            <a:r>
              <a:rPr lang="el-GR" sz="2800" smtClean="0">
                <a:latin typeface="Times New Roman" pitchFamily="18" charset="0"/>
              </a:rPr>
              <a:t>, τα άκρα του </a:t>
            </a:r>
          </a:p>
          <a:p>
            <a:pPr eaLnBrk="1" hangingPunct="1">
              <a:buFont typeface="Arial" charset="0"/>
              <a:buNone/>
            </a:pPr>
            <a:r>
              <a:rPr lang="el-GR" sz="2800" smtClean="0">
                <a:latin typeface="Times New Roman" pitchFamily="18" charset="0"/>
              </a:rPr>
              <a:t>οποίου αποτελούν το διάστημα εμπιστοσύνης του </a:t>
            </a:r>
          </a:p>
          <a:p>
            <a:pPr eaLnBrk="1" hangingPunct="1">
              <a:buFont typeface="Arial" charset="0"/>
              <a:buNone/>
            </a:pPr>
            <a:r>
              <a:rPr lang="el-GR" sz="2800" smtClean="0">
                <a:latin typeface="Times New Roman" pitchFamily="18" charset="0"/>
              </a:rPr>
              <a:t>εκτιμώμενου μέτρου σχέσης</a:t>
            </a:r>
          </a:p>
          <a:p>
            <a:pPr eaLnBrk="1" hangingPunct="1">
              <a:buFont typeface="Arial" charset="0"/>
              <a:buNone/>
            </a:pPr>
            <a:r>
              <a:rPr lang="el-GR" sz="2800" smtClean="0">
                <a:latin typeface="Times New Roman" pitchFamily="18" charset="0"/>
              </a:rPr>
              <a:t>ΤΟ ΕΠΟΜΕΝΟ ΔΙΑΓΡΑΜΜΑ ΕΛΕΓΧΕΙ ΤΗΝ ΥΠΟΘΕΣΗ ΑΝ ΟΙ ΜΕΤΑΝΑΣΤΕΣ ΣΕ ΜΕΓΑΛΟ ΠΟΣΟΣΤΟ ΣΥΓΚΕΝΤΡΩΝΟΝΤΑΙ ΣΕ ΚΛΑΔΟΥΣ ΟΠΩΣ ΟΙ ΚΑΤΑΣΚΕΥΕΣ –</a:t>
            </a:r>
            <a:r>
              <a:rPr lang="el-GR" sz="2800" b="1" smtClean="0">
                <a:latin typeface="Times New Roman" pitchFamily="18" charset="0"/>
              </a:rPr>
              <a:t>ΑΠΟ ΣΥΜΠΤΩΣΗ Ή ΤΥΧΗ</a:t>
            </a:r>
          </a:p>
        </p:txBody>
      </p:sp>
      <p:sp>
        <p:nvSpPr>
          <p:cNvPr id="46082" name="Rectangle 4"/>
          <p:cNvSpPr>
            <a:spLocks noChangeArrowheads="1"/>
          </p:cNvSpPr>
          <p:nvPr/>
        </p:nvSpPr>
        <p:spPr bwMode="auto">
          <a:xfrm>
            <a:off x="3059113" y="0"/>
            <a:ext cx="3816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3200" b="1">
                <a:latin typeface="Times New Roman" pitchFamily="18" charset="0"/>
              </a:rPr>
              <a:t>forest plot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993BD8-8928-4347-90FE-F4B8FDC52338}" type="slidenum">
              <a:rPr lang="el-GR"/>
              <a:pPr>
                <a:defRPr/>
              </a:pPr>
              <a:t>19</a:t>
            </a:fld>
            <a:endParaRPr lang="el-GR"/>
          </a:p>
        </p:txBody>
      </p:sp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404813"/>
          </a:xfrm>
        </p:spPr>
        <p:txBody>
          <a:bodyPr/>
          <a:lstStyle/>
          <a:p>
            <a:pPr eaLnBrk="1" hangingPunct="1"/>
            <a:r>
              <a:rPr lang="en-US" sz="2800" b="1" smtClean="0">
                <a:latin typeface="Times New Roman" pitchFamily="18" charset="0"/>
              </a:rPr>
              <a:t>F</a:t>
            </a:r>
            <a:r>
              <a:rPr lang="el-GR" sz="2800" b="1" smtClean="0">
                <a:latin typeface="Times New Roman" pitchFamily="18" charset="0"/>
              </a:rPr>
              <a:t>orest plot</a:t>
            </a:r>
          </a:p>
        </p:txBody>
      </p:sp>
      <p:sp>
        <p:nvSpPr>
          <p:cNvPr id="47106" name="TextBox 10"/>
          <p:cNvSpPr txBox="1">
            <a:spLocks noChangeArrowheads="1"/>
          </p:cNvSpPr>
          <p:nvPr/>
        </p:nvSpPr>
        <p:spPr bwMode="auto">
          <a:xfrm>
            <a:off x="250825" y="5949950"/>
            <a:ext cx="86423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Times New Roman" pitchFamily="18" charset="0"/>
              </a:rPr>
              <a:t>Παρατήρηση: Αν το 1 δεν συμπεριλαμβάνεται στο διάστημα εμπιστοσύνης, τότε υπάρχει σημαντική επίδραση : οι μετανάστες συγκεντρώνονται σε κλάδους και σε χαμηλού γοήτρου απασχολήσεις όπως π.χ. οι κατασκευές: </a:t>
            </a:r>
            <a:r>
              <a:rPr lang="el-GR" b="1">
                <a:latin typeface="Times New Roman" pitchFamily="18" charset="0"/>
              </a:rPr>
              <a:t>έλλειψη σημαντικής ετερογένειας</a:t>
            </a:r>
          </a:p>
        </p:txBody>
      </p:sp>
      <p:pic>
        <p:nvPicPr>
          <p:cNvPr id="47107" name="Picture 1" descr="G:\METAANALYSH_1\Analysis 1_Odds Ratio\ForestPlot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333375"/>
            <a:ext cx="8820150" cy="5646738"/>
          </a:xfrm>
        </p:spPr>
      </p:pic>
      <p:cxnSp>
        <p:nvCxnSpPr>
          <p:cNvPr id="16" name="Straight Arrow Connector 15"/>
          <p:cNvCxnSpPr/>
          <p:nvPr/>
        </p:nvCxnSpPr>
        <p:spPr>
          <a:xfrm flipH="1">
            <a:off x="3635375" y="2060575"/>
            <a:ext cx="115093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7109" name="TextBox 17"/>
          <p:cNvSpPr txBox="1">
            <a:spLocks noChangeArrowheads="1"/>
          </p:cNvSpPr>
          <p:nvPr/>
        </p:nvSpPr>
        <p:spPr bwMode="auto">
          <a:xfrm>
            <a:off x="4643438" y="1700213"/>
            <a:ext cx="15128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</a:rPr>
              <a:t>Γραμμή μη-επίδρασης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3851275" y="4724400"/>
            <a:ext cx="936625" cy="2174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867400" y="4797425"/>
            <a:ext cx="1008063" cy="1444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7112" name="TextBox 27"/>
          <p:cNvSpPr txBox="1">
            <a:spLocks noChangeArrowheads="1"/>
          </p:cNvSpPr>
          <p:nvPr/>
        </p:nvSpPr>
        <p:spPr bwMode="auto">
          <a:xfrm>
            <a:off x="4787900" y="4508500"/>
            <a:ext cx="12239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</a:rPr>
              <a:t>Συνολική επίδραση</a:t>
            </a:r>
            <a:r>
              <a:rPr lang="en-US">
                <a:latin typeface="Calibri" pitchFamily="34" charset="0"/>
              </a:rPr>
              <a:t>:Effect Size</a:t>
            </a:r>
            <a:endParaRPr lang="el-GR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BB492-7736-4902-8A6F-641663938F41}" type="slidenum">
              <a:rPr lang="el-GR"/>
              <a:pPr>
                <a:defRPr/>
              </a:pPr>
              <a:t>2</a:t>
            </a:fld>
            <a:endParaRPr lang="el-GR"/>
          </a:p>
        </p:txBody>
      </p:sp>
      <p:sp>
        <p:nvSpPr>
          <p:cNvPr id="14337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el-GR" sz="2400" b="1" smtClean="0">
                <a:latin typeface="Times New Roman" pitchFamily="18" charset="0"/>
              </a:rPr>
              <a:t>Περιεχόμενο παρουσίασης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sz="2800" smtClean="0">
                <a:latin typeface="Times New Roman" pitchFamily="18" charset="0"/>
              </a:rPr>
              <a:t>1. Διασαφήνηση εννοιών</a:t>
            </a:r>
          </a:p>
          <a:p>
            <a:pPr eaLnBrk="1" hangingPunct="1">
              <a:buFontTx/>
              <a:buNone/>
            </a:pPr>
            <a:r>
              <a:rPr lang="el-GR" sz="2800" smtClean="0">
                <a:latin typeface="Times New Roman" pitchFamily="18" charset="0"/>
              </a:rPr>
              <a:t>       - Συστηματική ανασκόπηση (ΣΑ)</a:t>
            </a:r>
          </a:p>
          <a:p>
            <a:pPr eaLnBrk="1" hangingPunct="1">
              <a:buFontTx/>
              <a:buNone/>
            </a:pPr>
            <a:r>
              <a:rPr lang="el-GR" sz="2800" smtClean="0">
                <a:latin typeface="Times New Roman" pitchFamily="18" charset="0"/>
              </a:rPr>
              <a:t>       - Μετανάλυση</a:t>
            </a:r>
          </a:p>
          <a:p>
            <a:pPr eaLnBrk="1" hangingPunct="1">
              <a:buFontTx/>
              <a:buNone/>
            </a:pPr>
            <a:r>
              <a:rPr lang="el-GR" sz="2800" smtClean="0">
                <a:latin typeface="Times New Roman" pitchFamily="18" charset="0"/>
              </a:rPr>
              <a:t>2. </a:t>
            </a:r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Τεκμηρίωση της απόφασης του ερευνητή για την εισαγωγή της βιβλιογραφικής εγγραφής στη συστηματική </a:t>
            </a:r>
            <a:r>
              <a:rPr lang="el-GR" sz="2800" smtClean="0">
                <a:latin typeface="Times New Roman" pitchFamily="18" charset="0"/>
              </a:rPr>
              <a:t>ανασκόπηση</a:t>
            </a:r>
            <a:endParaRPr lang="en-US" sz="28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smtClean="0">
                <a:latin typeface="Times New Roman" pitchFamily="18" charset="0"/>
              </a:rPr>
              <a:t>3. </a:t>
            </a:r>
            <a:r>
              <a:rPr lang="el-GR" sz="2800" smtClean="0">
                <a:latin typeface="Times New Roman" pitchFamily="18" charset="0"/>
              </a:rPr>
              <a:t>Επιλογή μελετών –ερευνών για συστηματική ανασκόπηση</a:t>
            </a:r>
          </a:p>
          <a:p>
            <a:pPr eaLnBrk="1" hangingPunct="1">
              <a:buFontTx/>
              <a:buNone/>
            </a:pPr>
            <a:r>
              <a:rPr lang="el-GR" sz="2800" smtClean="0">
                <a:latin typeface="Times New Roman" pitchFamily="18" charset="0"/>
              </a:rPr>
              <a:t>4. Παράδειγμα μετανάλυσης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B0730-4995-4A81-9848-721612B49EC6}" type="slidenum">
              <a:rPr lang="el-GR"/>
              <a:pPr>
                <a:defRPr/>
              </a:pPr>
              <a:t>20</a:t>
            </a:fld>
            <a:endParaRPr lang="el-GR"/>
          </a:p>
        </p:txBody>
      </p:sp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8516938" cy="706437"/>
          </a:xfrm>
        </p:spPr>
        <p:txBody>
          <a:bodyPr/>
          <a:lstStyle/>
          <a:p>
            <a:pPr eaLnBrk="1" hangingPunct="1"/>
            <a:r>
              <a:rPr lang="el-GR" sz="2800" b="1" smtClean="0">
                <a:latin typeface="Times New Roman" pitchFamily="18" charset="0"/>
              </a:rPr>
              <a:t>Έλεγχος ομοιογένειας: </a:t>
            </a:r>
            <a:r>
              <a:rPr lang="en-US" sz="2800" b="1" smtClean="0">
                <a:latin typeface="Times New Roman" pitchFamily="18" charset="0"/>
              </a:rPr>
              <a:t>Q</a:t>
            </a:r>
            <a:r>
              <a:rPr lang="el-GR" sz="2800" b="1" smtClean="0">
                <a:latin typeface="Times New Roman" pitchFamily="18" charset="0"/>
              </a:rPr>
              <a:t> ή</a:t>
            </a:r>
            <a:r>
              <a:rPr lang="en-US" sz="2800" b="1" smtClean="0">
                <a:latin typeface="Times New Roman" pitchFamily="18" charset="0"/>
              </a:rPr>
              <a:t> </a:t>
            </a:r>
            <a:r>
              <a:rPr lang="en-US" sz="2800" b="1" i="1" smtClean="0">
                <a:latin typeface="Times New Roman" pitchFamily="18" charset="0"/>
              </a:rPr>
              <a:t>x</a:t>
            </a:r>
            <a:r>
              <a:rPr lang="en-US" sz="2800" b="1" smtClean="0">
                <a:latin typeface="Times New Roman" pitchFamily="18" charset="0"/>
              </a:rPr>
              <a:t>² tests </a:t>
            </a:r>
            <a:r>
              <a:rPr lang="el-GR" sz="2800" b="1" smtClean="0">
                <a:latin typeface="Times New Roman" pitchFamily="18" charset="0"/>
              </a:rPr>
              <a:t>και </a:t>
            </a:r>
            <a:r>
              <a:rPr lang="en-US" sz="2800" b="1" smtClean="0">
                <a:latin typeface="Times New Roman" pitchFamily="18" charset="0"/>
              </a:rPr>
              <a:t>I²</a:t>
            </a:r>
            <a:endParaRPr lang="el-GR" sz="2800" b="1" smtClean="0">
              <a:latin typeface="Times New Roman" pitchFamily="18" charset="0"/>
            </a:endParaRP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250825" y="908050"/>
            <a:ext cx="8893175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mtClean="0"/>
              <a:t>Η </a:t>
            </a:r>
            <a:r>
              <a:rPr lang="el-GR" sz="2600" smtClean="0">
                <a:latin typeface="Times New Roman" pitchFamily="18" charset="0"/>
              </a:rPr>
              <a:t>ακρίβεια και η εγκυρότητα μιας μετα-ανάλυσης εξαρτώνται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600" smtClean="0">
                <a:latin typeface="Times New Roman" pitchFamily="18" charset="0"/>
              </a:rPr>
              <a:t>σημαντικά από το βαθμό στον οποίο οι επιμέρους μελέτες είναι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600" smtClean="0">
                <a:latin typeface="Times New Roman" pitchFamily="18" charset="0"/>
              </a:rPr>
              <a:t>αρκετά ομοιογενείς μεταξύ τους, έτσι ώστε τα αποτελέσματά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600" smtClean="0">
                <a:latin typeface="Times New Roman" pitchFamily="18" charset="0"/>
              </a:rPr>
              <a:t>τους να μπορούν να συνδυαστούν για τον υπολογισμό ενός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600" smtClean="0">
                <a:latin typeface="Times New Roman" pitchFamily="18" charset="0"/>
              </a:rPr>
              <a:t>συγκεντρωτικού αποτελέσματος. Όταν τα αποτελέσματα των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600" smtClean="0">
                <a:latin typeface="Times New Roman" pitchFamily="18" charset="0"/>
              </a:rPr>
              <a:t>επιμέρους μελετών παρουσιάζουν μεγαλύτερη ετερογένεια από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600" smtClean="0">
                <a:latin typeface="Times New Roman" pitchFamily="18" charset="0"/>
              </a:rPr>
              <a:t>εκείνη που αναμένεται εκ τύχης, τότε ο υπολογισμός ενός μόνο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600" smtClean="0">
                <a:latin typeface="Times New Roman" pitchFamily="18" charset="0"/>
              </a:rPr>
              <a:t>συγκεντρωτικού αποτελέσματος μπορεί να οδηγήσει σε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600" smtClean="0">
                <a:latin typeface="Times New Roman" pitchFamily="18" charset="0"/>
              </a:rPr>
              <a:t>εσφαλμένα συμπεράσματα.</a:t>
            </a:r>
          </a:p>
          <a:p>
            <a:pPr eaLnBrk="1" hangingPunct="1">
              <a:buFont typeface="Arial" charset="0"/>
              <a:buNone/>
            </a:pPr>
            <a:r>
              <a:rPr lang="el-GR" sz="2600" smtClean="0">
                <a:latin typeface="Times New Roman" pitchFamily="18" charset="0"/>
              </a:rPr>
              <a:t>Τα κάτωθι στατιστικά αξιολογούν τα αποτελέσματα: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Δείκτης ανομοιογένειας </a:t>
            </a:r>
            <a:r>
              <a:rPr lang="en-US" sz="2400" smtClean="0">
                <a:latin typeface="Times New Roman" pitchFamily="18" charset="0"/>
              </a:rPr>
              <a:t>I²</a:t>
            </a:r>
            <a:r>
              <a:rPr lang="el-GR" sz="2400" smtClean="0">
                <a:latin typeface="Times New Roman" pitchFamily="18" charset="0"/>
              </a:rPr>
              <a:t> 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smtClean="0">
                <a:latin typeface="Times New Roman" pitchFamily="18" charset="0"/>
              </a:rPr>
              <a:t>I²≈25%</a:t>
            </a:r>
            <a:r>
              <a:rPr lang="el-GR" sz="2400" smtClean="0">
                <a:latin typeface="Times New Roman" pitchFamily="18" charset="0"/>
              </a:rPr>
              <a:t>: Χαμηλός βαθμός ετερογένειας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smtClean="0">
                <a:latin typeface="Times New Roman" pitchFamily="18" charset="0"/>
              </a:rPr>
              <a:t>I²≈50% </a:t>
            </a:r>
            <a:r>
              <a:rPr lang="el-GR" sz="2400" smtClean="0">
                <a:latin typeface="Times New Roman" pitchFamily="18" charset="0"/>
              </a:rPr>
              <a:t>Μέτριος βαθμός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smtClean="0">
                <a:latin typeface="Times New Roman" pitchFamily="18" charset="0"/>
              </a:rPr>
              <a:t>I²≈75% </a:t>
            </a:r>
            <a:r>
              <a:rPr lang="el-GR" sz="2400" smtClean="0">
                <a:latin typeface="Times New Roman" pitchFamily="18" charset="0"/>
              </a:rPr>
              <a:t>Υψηλός βαθμός</a:t>
            </a:r>
            <a:r>
              <a:rPr lang="en-US" sz="2400" smtClean="0">
                <a:latin typeface="Times New Roman" pitchFamily="18" charset="0"/>
              </a:rPr>
              <a:t>.</a:t>
            </a:r>
            <a:endParaRPr lang="el-GR" sz="24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l-GR" sz="2800" smtClean="0">
                <a:latin typeface="Times New Roman" pitchFamily="18" charset="0"/>
              </a:rPr>
              <a:t>Έχουμε </a:t>
            </a:r>
            <a:r>
              <a:rPr lang="en-US" sz="2800" smtClean="0">
                <a:latin typeface="Times New Roman" pitchFamily="18" charset="0"/>
              </a:rPr>
              <a:t>I²</a:t>
            </a:r>
            <a:r>
              <a:rPr lang="el-GR" sz="2800" smtClean="0">
                <a:latin typeface="Times New Roman" pitchFamily="18" charset="0"/>
              </a:rPr>
              <a:t> =</a:t>
            </a:r>
            <a:r>
              <a:rPr lang="el-GR" sz="2800" smtClean="0">
                <a:solidFill>
                  <a:schemeClr val="folHlin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0,</a:t>
            </a:r>
            <a:r>
              <a:rPr lang="el-GR" sz="2800" smtClean="0">
                <a:solidFill>
                  <a:schemeClr val="folHlink"/>
                </a:solidFill>
                <a:latin typeface="Times New Roman" pitchFamily="18" charset="0"/>
                <a:cs typeface="Arial" charset="0"/>
              </a:rPr>
              <a:t>23</a:t>
            </a:r>
            <a:endParaRPr lang="el-GR" sz="2800" smtClean="0">
              <a:solidFill>
                <a:schemeClr val="folHlink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l-GR" sz="28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FEFDF2-9F9E-4C4A-B0E4-219A25C8B853}" type="slidenum">
              <a:rPr lang="el-GR"/>
              <a:pPr>
                <a:defRPr/>
              </a:pPr>
              <a:t>21</a:t>
            </a:fld>
            <a:endParaRPr lang="el-GR"/>
          </a:p>
        </p:txBody>
      </p:sp>
      <p:sp>
        <p:nvSpPr>
          <p:cNvPr id="4915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l-GR" sz="6000" b="1" smtClean="0">
                <a:solidFill>
                  <a:schemeClr val="folHlink"/>
                </a:solidFill>
                <a:latin typeface="Times New Roman" pitchFamily="18" charset="0"/>
              </a:rPr>
              <a:t>Ευχαριστώ </a:t>
            </a:r>
          </a:p>
          <a:p>
            <a:pPr algn="ctr" eaLnBrk="1" hangingPunct="1">
              <a:buFont typeface="Arial" charset="0"/>
              <a:buNone/>
            </a:pPr>
            <a:r>
              <a:rPr lang="el-GR" sz="6000" b="1" smtClean="0">
                <a:solidFill>
                  <a:schemeClr val="folHlink"/>
                </a:solidFill>
                <a:latin typeface="Times New Roman" pitchFamily="18" charset="0"/>
              </a:rPr>
              <a:t>για τη </a:t>
            </a:r>
          </a:p>
          <a:p>
            <a:pPr algn="ctr" eaLnBrk="1" hangingPunct="1">
              <a:buFont typeface="Arial" charset="0"/>
              <a:buNone/>
            </a:pPr>
            <a:r>
              <a:rPr lang="el-GR" sz="6000" b="1" smtClean="0">
                <a:solidFill>
                  <a:schemeClr val="folHlink"/>
                </a:solidFill>
                <a:latin typeface="Times New Roman" pitchFamily="18" charset="0"/>
              </a:rPr>
              <a:t>προσοχή σας!!!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10841C-F638-4601-9AC8-694E7E81D526}" type="slidenum">
              <a:rPr lang="el-GR"/>
              <a:pPr>
                <a:defRPr/>
              </a:pPr>
              <a:t>3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0"/>
            <a:ext cx="8820150" cy="4048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Μετανάλυση, Συστηματική Ανασκόπηση </a:t>
            </a:r>
            <a:r>
              <a:rPr lang="el-GR" sz="4000" b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0" y="549275"/>
            <a:ext cx="8964613" cy="51847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sz="2400" i="1" u="sng" smtClean="0">
                <a:latin typeface="Times New Roman" pitchFamily="18" charset="0"/>
                <a:cs typeface="Times New Roman" pitchFamily="18" charset="0"/>
              </a:rPr>
              <a:t>Μετα-ανάλυση</a:t>
            </a:r>
            <a:r>
              <a:rPr lang="el-GR" sz="2400" i="1" smtClean="0">
                <a:latin typeface="Times New Roman" pitchFamily="18" charset="0"/>
                <a:cs typeface="Times New Roman" pitchFamily="18" charset="0"/>
              </a:rPr>
              <a:t> (meta-analysis)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είναι μια αντικειμενική και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ποσοτική </a:t>
            </a:r>
          </a:p>
          <a:p>
            <a:pPr eaLnBrk="1" hangingPunct="1">
              <a:buFont typeface="Arial" charset="0"/>
              <a:buNone/>
            </a:pP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μεθοδολογία που χρησιμοποιείται για την σύνθεση (π.χ.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συνδυασμό </a:t>
            </a:r>
          </a:p>
          <a:p>
            <a:pPr eaLnBrk="1" hangingPunct="1">
              <a:buFont typeface="Arial" charset="0"/>
              <a:buNone/>
            </a:pP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και σύνοψη) ερευνητικών μελετών που έχουν γίνει στο παρελθόν για </a:t>
            </a:r>
          </a:p>
          <a:p>
            <a:pPr eaLnBrk="1" hangingPunct="1">
              <a:buFont typeface="Arial" charset="0"/>
              <a:buNone/>
            </a:pP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κάποιο συγκεκριμένο θέμα, ώστε να οδηγήσουν σε ένα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συνολικό </a:t>
            </a:r>
          </a:p>
          <a:p>
            <a:pPr eaLnBrk="1" hangingPunct="1">
              <a:buFont typeface="Arial" charset="0"/>
              <a:buNone/>
            </a:pP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συμπέρασμα.</a:t>
            </a:r>
          </a:p>
          <a:p>
            <a:pPr eaLnBrk="1" hangingPunct="1"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Η </a:t>
            </a:r>
            <a:r>
              <a:rPr lang="el-GR" sz="2400" i="1" u="sng" smtClean="0">
                <a:latin typeface="Times New Roman" pitchFamily="18" charset="0"/>
              </a:rPr>
              <a:t>Συστηματική Ανασκόπηση (ΣΑ)</a:t>
            </a:r>
            <a:r>
              <a:rPr lang="el-GR" sz="2400" smtClean="0">
                <a:latin typeface="Times New Roman" pitchFamily="18" charset="0"/>
              </a:rPr>
              <a:t>, αποτελεί μια ερευνητική εργασία </a:t>
            </a:r>
          </a:p>
          <a:p>
            <a:pPr eaLnBrk="1" hangingPunct="1"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και η διεξαγωγή της βασίζεται σε συγκεκριμένη επιστημονική </a:t>
            </a:r>
          </a:p>
          <a:p>
            <a:pPr eaLnBrk="1" hangingPunct="1"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μεθοδολογία. Στο ΕΚΚΕ, βασιστήκαμε στον οδηγό που έχει συντάξει </a:t>
            </a:r>
          </a:p>
          <a:p>
            <a:pPr eaLnBrk="1" hangingPunct="1"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το </a:t>
            </a:r>
            <a:r>
              <a:rPr lang="en-GB" sz="2400" smtClean="0">
                <a:latin typeface="Times New Roman" pitchFamily="18" charset="0"/>
              </a:rPr>
              <a:t>EPPI</a:t>
            </a:r>
            <a:r>
              <a:rPr lang="el-GR" sz="2400" smtClean="0">
                <a:latin typeface="Times New Roman" pitchFamily="18" charset="0"/>
              </a:rPr>
              <a:t>-</a:t>
            </a:r>
            <a:r>
              <a:rPr lang="en-GB" sz="2400" smtClean="0">
                <a:latin typeface="Times New Roman" pitchFamily="18" charset="0"/>
              </a:rPr>
              <a:t>Centre</a:t>
            </a:r>
            <a:r>
              <a:rPr lang="el-GR" sz="2400" smtClean="0">
                <a:latin typeface="Times New Roman" pitchFamily="18" charset="0"/>
              </a:rPr>
              <a:t>, το ειδικευμένο Κέντρο Τεκμηρίωσης για την Πολιτική </a:t>
            </a:r>
          </a:p>
          <a:p>
            <a:pPr eaLnBrk="1" hangingPunct="1"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και την Πρακτική του Πανεπιστημίου του Λονδίνου.</a:t>
            </a:r>
          </a:p>
          <a:p>
            <a:pPr eaLnBrk="1" hangingPunct="1">
              <a:buFont typeface="Arial" charset="0"/>
              <a:buNone/>
            </a:pPr>
            <a:r>
              <a:rPr lang="el-GR" sz="2400" smtClean="0">
                <a:latin typeface="Times New Roman" pitchFamily="18" charset="0"/>
              </a:rPr>
              <a:t> </a:t>
            </a:r>
          </a:p>
          <a:p>
            <a:pPr eaLnBrk="1" hangingPunct="1">
              <a:buFont typeface="Arial" charset="0"/>
              <a:buNone/>
            </a:pPr>
            <a:endParaRPr lang="el-GR" sz="24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F28A20-AA5C-48A8-B982-645F8706C0D0}" type="slidenum">
              <a:rPr lang="el-GR"/>
              <a:pPr>
                <a:defRPr/>
              </a:pPr>
              <a:t>4</a:t>
            </a:fld>
            <a:endParaRPr lang="el-GR"/>
          </a:p>
        </p:txBody>
      </p:sp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633413"/>
          </a:xfrm>
        </p:spPr>
        <p:txBody>
          <a:bodyPr/>
          <a:lstStyle/>
          <a:p>
            <a:pPr eaLnBrk="1" hangingPunct="1"/>
            <a:r>
              <a:rPr lang="el-GR" sz="2400" b="1" smtClean="0">
                <a:latin typeface="Times New Roman" pitchFamily="18" charset="0"/>
                <a:cs typeface="Times New Roman" pitchFamily="18" charset="0"/>
              </a:rPr>
              <a:t>Η τεκμηρίωση της απόφασης του ερευνητή για την εισαγωγή της βιβλιογραφικής εγγραφής στη συστηματική ανασκόπηση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950" y="693738"/>
          <a:ext cx="8712200" cy="5486400"/>
        </p:xfrm>
        <a:graphic>
          <a:graphicData uri="http://schemas.openxmlformats.org/drawingml/2006/table">
            <a:tbl>
              <a:tblPr/>
              <a:tblGrid>
                <a:gridCol w="5616575"/>
                <a:gridCol w="3095625"/>
              </a:tblGrid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ΠΕΔΙΑ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ΕΠΙΤΡΕΠΤΕΣ ΤΙΜΕΣ ΠΕΔΙΩΝ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155575" algn="l"/>
                          <a:tab pos="260350" algn="l"/>
                        </a:tabLst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Κριτήρια αξιολόγησης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2188">
                <a:tc>
                  <a:txBody>
                    <a:bodyPr/>
                    <a:lstStyle/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lphaLcPeriod"/>
                        <a:tabLst>
                          <a:tab pos="355600" algn="l"/>
                        </a:tabLst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Σύνθεση ερευνητικής ομάδας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lphaLcPeriod"/>
                        <a:tabLst>
                          <a:tab pos="355600" algn="l"/>
                        </a:tabLst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Γεωγραφική Εμβέλεια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lphaLcPeriod"/>
                        <a:tabLst>
                          <a:tab pos="355600" algn="l"/>
                        </a:tabLst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Μέγεθος και αντιπροσωπευτικότητα δείγματος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lphaLcPeriod"/>
                        <a:tabLst>
                          <a:tab pos="355600" algn="l"/>
                        </a:tabLst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Αξιοπιστία στατιστικής ανάλυσης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lphaLcPeriod"/>
                        <a:tabLst>
                          <a:tab pos="355600" algn="l"/>
                        </a:tabLst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Διατύπωση ερευνητικών υποθέσεων και θεωρητικού πλαισίου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lphaLcPeriod"/>
                        <a:tabLst>
                          <a:tab pos="355600" algn="l"/>
                        </a:tabLst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Ετεροαναφορές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lphaLcPeriod"/>
                        <a:tabLst>
                          <a:tab pos="355600" algn="l"/>
                        </a:tabLst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Συνεισφορά στον σχεδιασμό πολιτικών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Πολύ Καλή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Καλή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Μέτρια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Κακή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Πολύ κακή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Απόφαση Ερευνητή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Αποδοχή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Απόρριψη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C4946-C20A-4DD4-A5E2-740BF57FF0E4}" type="slidenum">
              <a:rPr lang="el-GR"/>
              <a:pPr>
                <a:defRPr/>
              </a:pPr>
              <a:t>5</a:t>
            </a:fld>
            <a:endParaRPr lang="el-GR"/>
          </a:p>
        </p:txBody>
      </p:sp>
      <p:sp>
        <p:nvSpPr>
          <p:cNvPr id="51202" name="Rectangle 2"/>
          <p:cNvSpPr>
            <a:spLocks noGrp="1"/>
          </p:cNvSpPr>
          <p:nvPr>
            <p:ph type="title"/>
          </p:nvPr>
        </p:nvSpPr>
        <p:spPr>
          <a:xfrm>
            <a:off x="287338" y="0"/>
            <a:ext cx="8856662" cy="561975"/>
          </a:xfrm>
        </p:spPr>
        <p:txBody>
          <a:bodyPr/>
          <a:lstStyle/>
          <a:p>
            <a:r>
              <a:rPr lang="el-GR" sz="2400" b="1" smtClean="0">
                <a:latin typeface="Times New Roman" pitchFamily="18" charset="0"/>
              </a:rPr>
              <a:t>Βήματα συστηματικής ανασκόπησης της βιβλιογραφίας σε μια βάση δεδομένων</a:t>
            </a:r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765175"/>
            <a:ext cx="8713787" cy="593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CC1B9-BE81-4E98-8E1C-B5868C6825B4}" type="slidenum">
              <a:rPr lang="el-GR"/>
              <a:pPr>
                <a:defRPr/>
              </a:pPr>
              <a:t>6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-100013"/>
            <a:ext cx="8229600" cy="4905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Χαρακτηριστικά μελετών ΣΑ (σύνολο: 205 )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7479" name="Object 71"/>
          <p:cNvGraphicFramePr>
            <a:graphicFrameLocks noChangeAspect="1"/>
          </p:cNvGraphicFramePr>
          <p:nvPr/>
        </p:nvGraphicFramePr>
        <p:xfrm>
          <a:off x="250825" y="0"/>
          <a:ext cx="8893175" cy="6992938"/>
        </p:xfrm>
        <a:graphic>
          <a:graphicData uri="http://schemas.openxmlformats.org/presentationml/2006/ole">
            <p:oleObj spid="_x0000_s17479" name="Chart" r:id="rId3" imgW="11792033" imgH="7477084" progId="Excel.Char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5B319-E431-4D70-BD95-4F80995ADCCE}" type="slidenum">
              <a:rPr lang="el-GR"/>
              <a:pPr>
                <a:defRPr/>
              </a:pPr>
              <a:t>7</a:t>
            </a:fld>
            <a:endParaRPr lang="el-GR"/>
          </a:p>
        </p:txBody>
      </p:sp>
      <p:sp>
        <p:nvSpPr>
          <p:cNvPr id="34831" name="Rectangle 5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417513"/>
          </a:xfrm>
        </p:spPr>
        <p:txBody>
          <a:bodyPr/>
          <a:lstStyle/>
          <a:p>
            <a:pPr eaLnBrk="1" hangingPunct="1"/>
            <a:r>
              <a:rPr lang="el-GR" sz="4000" b="1" smtClean="0">
                <a:latin typeface="Times New Roman" pitchFamily="18" charset="0"/>
              </a:rPr>
              <a:t>Τόπος έκδοσης</a:t>
            </a:r>
            <a:r>
              <a:rPr lang="el-GR" sz="4000" smtClean="0"/>
              <a:t> </a:t>
            </a:r>
          </a:p>
        </p:txBody>
      </p:sp>
      <p:graphicFrame>
        <p:nvGraphicFramePr>
          <p:cNvPr id="34830" name="Object 14"/>
          <p:cNvGraphicFramePr>
            <a:graphicFrameLocks noChangeAspect="1"/>
          </p:cNvGraphicFramePr>
          <p:nvPr>
            <p:ph idx="1"/>
          </p:nvPr>
        </p:nvGraphicFramePr>
        <p:xfrm>
          <a:off x="0" y="692150"/>
          <a:ext cx="8893175" cy="5849938"/>
        </p:xfrm>
        <a:graphic>
          <a:graphicData uri="http://schemas.openxmlformats.org/presentationml/2006/ole">
            <p:oleObj spid="_x0000_s34830" name="Chart" r:id="rId3" imgW="7619834" imgH="4295941" progId="Excel.Char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4DC9F1-39CD-4A6E-BABD-F7556A6D249F}" type="slidenum">
              <a:rPr lang="el-GR"/>
              <a:pPr>
                <a:defRPr/>
              </a:pPr>
              <a:t>8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Γλώσσα μελετών</a:t>
            </a:r>
            <a:r>
              <a:rPr lang="el-GR" sz="2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755576" y="692696"/>
          <a:ext cx="777686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1B325-436D-47F3-8598-C076825376D3}" type="slidenum">
              <a:rPr lang="el-GR"/>
              <a:pPr>
                <a:defRPr/>
              </a:pPr>
              <a:t>9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4333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Έτος έκδοσης μελετών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467544" y="528637"/>
          <a:ext cx="8496944" cy="6140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910</Words>
  <Application>Microsoft Office PowerPoint</Application>
  <PresentationFormat>On-screen Show (4:3)</PresentationFormat>
  <Paragraphs>132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Times New Roman</vt:lpstr>
      <vt:lpstr>Cambria</vt:lpstr>
      <vt:lpstr>+mj-lt</vt:lpstr>
      <vt:lpstr>Wingdings</vt:lpstr>
      <vt:lpstr>Symbol</vt:lpstr>
      <vt:lpstr>宋体</vt:lpstr>
      <vt:lpstr>Office Theme</vt:lpstr>
      <vt:lpstr>Microsoft Office Excel Chart</vt:lpstr>
      <vt:lpstr>Chart</vt:lpstr>
      <vt:lpstr>Μετα-ανάλυση των ερευνών που έχουν διεξαχθεί για τη μετανάστευση σε σημαντικά και σχετικά με την ένταξη πεδία (υγεία, κοινωνική ασφάλιση, εργασία, εκπαίδευση κλπ.) </vt:lpstr>
      <vt:lpstr>Περιεχόμενο παρουσίασης</vt:lpstr>
      <vt:lpstr>Μετανάλυση, Συστηματική Ανασκόπηση  </vt:lpstr>
      <vt:lpstr>Η τεκμηρίωση της απόφασης του ερευνητή για την εισαγωγή της βιβλιογραφικής εγγραφής στη συστηματική ανασκόπηση </vt:lpstr>
      <vt:lpstr>Βήματα συστηματικής ανασκόπησης της βιβλιογραφίας σε μια βάση δεδομένων</vt:lpstr>
      <vt:lpstr>Χαρακτηριστικά μελετών ΣΑ (σύνολο: 205 )</vt:lpstr>
      <vt:lpstr>Τόπος έκδοσης </vt:lpstr>
      <vt:lpstr>Γλώσσα μελετών </vt:lpstr>
      <vt:lpstr>Έτος έκδοσης μελετών</vt:lpstr>
      <vt:lpstr>Μέθοδοι &amp; Τεχνικές Έρευνας</vt:lpstr>
      <vt:lpstr>Πρωτογενής συλλογή</vt:lpstr>
      <vt:lpstr>Κατανομή μελετών κατά θεματικό πεδίο ή τομέα ένταξης</vt:lpstr>
      <vt:lpstr>Μετανάλυση</vt:lpstr>
      <vt:lpstr>Ερευνητικά ερωτήματα, μετανάλυσης</vt:lpstr>
      <vt:lpstr>Ερευνητικό ερώτημα: σε ποιο κλάδο συγκεντρώνονται περισσότεροι μετανάστες και γιατί;</vt:lpstr>
      <vt:lpstr>Funnel Plot: Όταν το σύνολο των μελετών είναι κατανεμημένο στο διάγραμμα, τότε η ύπαρξη σφάλματος είναι πιθανόν αδύνατη. Στο κάτωθι φαίνεται η ύπαρξη κάποιας τάσης/ ασυμμετρίας (λιγότερο ακριβείς μελέτες, πιθανότητα  Publication Bias)</vt:lpstr>
      <vt:lpstr>Έλεγχος υπόθεσης</vt:lpstr>
      <vt:lpstr>Slide 18</vt:lpstr>
      <vt:lpstr>Forest plot</vt:lpstr>
      <vt:lpstr>Έλεγχος ομοιογένειας: Q ή x² tests και I²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dbalourdos</dc:creator>
  <cp:lastModifiedBy>Συμεωνίδου Χάρις</cp:lastModifiedBy>
  <cp:revision>68</cp:revision>
  <dcterms:created xsi:type="dcterms:W3CDTF">2013-06-26T07:09:47Z</dcterms:created>
  <dcterms:modified xsi:type="dcterms:W3CDTF">2013-06-27T05:14:26Z</dcterms:modified>
</cp:coreProperties>
</file>