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75" r:id="rId3"/>
    <p:sldId id="258" r:id="rId4"/>
    <p:sldId id="259" r:id="rId5"/>
    <p:sldId id="277" r:id="rId6"/>
    <p:sldId id="260" r:id="rId7"/>
    <p:sldId id="261" r:id="rId8"/>
    <p:sldId id="264" r:id="rId9"/>
    <p:sldId id="265" r:id="rId10"/>
    <p:sldId id="276" r:id="rId11"/>
    <p:sldId id="278" r:id="rId12"/>
    <p:sldId id="279" r:id="rId13"/>
    <p:sldId id="280" r:id="rId14"/>
    <p:sldId id="281" r:id="rId15"/>
    <p:sldId id="282" r:id="rId16"/>
    <p:sldId id="283" r:id="rId17"/>
    <p:sldId id="284" r:id="rId18"/>
    <p:sldId id="285" r:id="rId19"/>
    <p:sldId id="256" r:id="rId2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p:scale>
          <a:sx n="70" d="100"/>
          <a:sy n="70" d="100"/>
        </p:scale>
        <p:origin x="-126" y="-72"/>
      </p:cViewPr>
      <p:guideLst>
        <p:guide orient="horz" pos="2160"/>
        <p:guide pos="2880"/>
      </p:guideLst>
    </p:cSldViewPr>
  </p:slideViewPr>
  <p:outlineViewPr>
    <p:cViewPr>
      <p:scale>
        <a:sx n="33" d="100"/>
        <a:sy n="33" d="100"/>
      </p:scale>
      <p:origin x="0" y="100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475DD9-7D4D-499A-9C80-080EB66C2DB5}"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l-GR"/>
        </a:p>
      </dgm:t>
    </dgm:pt>
    <dgm:pt modelId="{991417A4-2CB8-4850-85E8-7929412DC56B}">
      <dgm:prSet phldrT="[Κείμενο]" custT="1"/>
      <dgm:spPr/>
      <dgm:t>
        <a:bodyPr/>
        <a:lstStyle/>
        <a:p>
          <a:r>
            <a:rPr lang="el-GR" sz="2400" dirty="0" smtClean="0"/>
            <a:t>Χάραξη στρατηγικής για τον εντοπισμό των ερευνών</a:t>
          </a:r>
          <a:endParaRPr lang="el-GR" sz="2400" dirty="0"/>
        </a:p>
      </dgm:t>
    </dgm:pt>
    <dgm:pt modelId="{AC960C08-2876-47E0-871A-158CDC2F99E2}" type="parTrans" cxnId="{E462C2E0-8AC1-4B19-AFE9-B3CCC79887E5}">
      <dgm:prSet/>
      <dgm:spPr/>
      <dgm:t>
        <a:bodyPr/>
        <a:lstStyle/>
        <a:p>
          <a:endParaRPr lang="el-GR" sz="2400"/>
        </a:p>
      </dgm:t>
    </dgm:pt>
    <dgm:pt modelId="{007F3D02-9808-4389-913F-B798597030FE}" type="sibTrans" cxnId="{E462C2E0-8AC1-4B19-AFE9-B3CCC79887E5}">
      <dgm:prSet/>
      <dgm:spPr/>
      <dgm:t>
        <a:bodyPr/>
        <a:lstStyle/>
        <a:p>
          <a:endParaRPr lang="el-GR" sz="2400"/>
        </a:p>
      </dgm:t>
    </dgm:pt>
    <dgm:pt modelId="{AE4135C3-B414-4D3C-ADEA-468657295222}">
      <dgm:prSet phldrT="[Κείμενο]" custT="1"/>
      <dgm:spPr/>
      <dgm:t>
        <a:bodyPr/>
        <a:lstStyle/>
        <a:p>
          <a:r>
            <a:rPr lang="el-GR" sz="2400" dirty="0" smtClean="0"/>
            <a:t>Εφαρμογή κριτηρίων αποδοχής/αποκλεισμού των ερευνών</a:t>
          </a:r>
          <a:endParaRPr lang="el-GR" sz="2400" dirty="0"/>
        </a:p>
      </dgm:t>
    </dgm:pt>
    <dgm:pt modelId="{AE3C522E-8606-4405-AF43-37AEE04E95C7}" type="parTrans" cxnId="{B2FB1869-87B6-4403-8790-DCD0837E0D8A}">
      <dgm:prSet/>
      <dgm:spPr/>
      <dgm:t>
        <a:bodyPr/>
        <a:lstStyle/>
        <a:p>
          <a:endParaRPr lang="el-GR" sz="2400"/>
        </a:p>
      </dgm:t>
    </dgm:pt>
    <dgm:pt modelId="{B1E5D91F-E032-42B0-A7E3-E91E6A221431}" type="sibTrans" cxnId="{B2FB1869-87B6-4403-8790-DCD0837E0D8A}">
      <dgm:prSet/>
      <dgm:spPr/>
      <dgm:t>
        <a:bodyPr/>
        <a:lstStyle/>
        <a:p>
          <a:endParaRPr lang="el-GR" sz="2400"/>
        </a:p>
      </dgm:t>
    </dgm:pt>
    <dgm:pt modelId="{6F0CA3C7-8386-44CA-9A34-7C82E1D77788}">
      <dgm:prSet phldrT="[Κείμενο]" custT="1"/>
      <dgm:spPr/>
      <dgm:t>
        <a:bodyPr/>
        <a:lstStyle/>
        <a:p>
          <a:r>
            <a:rPr lang="el-GR" sz="2400" dirty="0" smtClean="0"/>
            <a:t>Έλεγχος καταλληλότητας των ερευνών</a:t>
          </a:r>
          <a:endParaRPr lang="el-GR" sz="2400" dirty="0"/>
        </a:p>
      </dgm:t>
    </dgm:pt>
    <dgm:pt modelId="{1EFDEE96-B347-434C-922A-30292EAA5928}" type="parTrans" cxnId="{FA13BDE4-B11B-4C27-AF94-D13087706676}">
      <dgm:prSet/>
      <dgm:spPr/>
      <dgm:t>
        <a:bodyPr/>
        <a:lstStyle/>
        <a:p>
          <a:endParaRPr lang="el-GR" sz="2400"/>
        </a:p>
      </dgm:t>
    </dgm:pt>
    <dgm:pt modelId="{31547664-A86A-4DAE-8553-239203099574}" type="sibTrans" cxnId="{FA13BDE4-B11B-4C27-AF94-D13087706676}">
      <dgm:prSet/>
      <dgm:spPr/>
      <dgm:t>
        <a:bodyPr/>
        <a:lstStyle/>
        <a:p>
          <a:endParaRPr lang="el-GR" sz="2400"/>
        </a:p>
      </dgm:t>
    </dgm:pt>
    <dgm:pt modelId="{16414E7F-5D35-4285-A3BD-B2CD0CEF4306}">
      <dgm:prSet custT="1"/>
      <dgm:spPr/>
      <dgm:t>
        <a:bodyPr/>
        <a:lstStyle/>
        <a:p>
          <a:endParaRPr lang="el-GR" sz="2400"/>
        </a:p>
      </dgm:t>
    </dgm:pt>
    <dgm:pt modelId="{7F21CF29-48DA-44E7-8E20-04A00D2B3E9D}" type="parTrans" cxnId="{4610CBDD-DF28-499D-A880-C328A87F3A21}">
      <dgm:prSet/>
      <dgm:spPr/>
      <dgm:t>
        <a:bodyPr/>
        <a:lstStyle/>
        <a:p>
          <a:endParaRPr lang="el-GR" sz="2400"/>
        </a:p>
      </dgm:t>
    </dgm:pt>
    <dgm:pt modelId="{3E92C5B2-DA0B-4C85-8661-BB8FA55D6307}" type="sibTrans" cxnId="{4610CBDD-DF28-499D-A880-C328A87F3A21}">
      <dgm:prSet/>
      <dgm:spPr/>
      <dgm:t>
        <a:bodyPr/>
        <a:lstStyle/>
        <a:p>
          <a:endParaRPr lang="el-GR" sz="2400"/>
        </a:p>
      </dgm:t>
    </dgm:pt>
    <dgm:pt modelId="{18D283F5-1289-4A53-953B-D7D33DD89056}">
      <dgm:prSet custT="1"/>
      <dgm:spPr/>
      <dgm:t>
        <a:bodyPr/>
        <a:lstStyle/>
        <a:p>
          <a:r>
            <a:rPr lang="el-GR" sz="2400" dirty="0" smtClean="0"/>
            <a:t>Σύνθεση των ερευνητικών δεδομένων</a:t>
          </a:r>
          <a:endParaRPr lang="el-GR" sz="2400" dirty="0"/>
        </a:p>
      </dgm:t>
    </dgm:pt>
    <dgm:pt modelId="{94DBDF1E-75DE-4C1F-BABE-F0C95A106F00}" type="parTrans" cxnId="{132D4BA9-AE82-4A1D-8FA1-B0F7D773DF4D}">
      <dgm:prSet/>
      <dgm:spPr/>
      <dgm:t>
        <a:bodyPr/>
        <a:lstStyle/>
        <a:p>
          <a:endParaRPr lang="el-GR" sz="2400"/>
        </a:p>
      </dgm:t>
    </dgm:pt>
    <dgm:pt modelId="{B53E364E-A346-4454-BD50-E0AD4081986D}" type="sibTrans" cxnId="{132D4BA9-AE82-4A1D-8FA1-B0F7D773DF4D}">
      <dgm:prSet/>
      <dgm:spPr/>
      <dgm:t>
        <a:bodyPr/>
        <a:lstStyle/>
        <a:p>
          <a:endParaRPr lang="el-GR" sz="2400"/>
        </a:p>
      </dgm:t>
    </dgm:pt>
    <dgm:pt modelId="{D5033FCA-DF9E-4E38-BD94-D34B4F413379}" type="pres">
      <dgm:prSet presAssocID="{EA475DD9-7D4D-499A-9C80-080EB66C2DB5}" presName="linear" presStyleCnt="0">
        <dgm:presLayoutVars>
          <dgm:dir/>
          <dgm:animLvl val="lvl"/>
          <dgm:resizeHandles val="exact"/>
        </dgm:presLayoutVars>
      </dgm:prSet>
      <dgm:spPr/>
      <dgm:t>
        <a:bodyPr/>
        <a:lstStyle/>
        <a:p>
          <a:endParaRPr lang="el-GR"/>
        </a:p>
      </dgm:t>
    </dgm:pt>
    <dgm:pt modelId="{9448A21E-A525-4BF4-8802-777D3B785DBC}" type="pres">
      <dgm:prSet presAssocID="{991417A4-2CB8-4850-85E8-7929412DC56B}" presName="parentLin" presStyleCnt="0"/>
      <dgm:spPr/>
    </dgm:pt>
    <dgm:pt modelId="{117A2AFC-3D14-4D63-9808-F529A0F69B0A}" type="pres">
      <dgm:prSet presAssocID="{991417A4-2CB8-4850-85E8-7929412DC56B}" presName="parentLeftMargin" presStyleLbl="node1" presStyleIdx="0" presStyleCnt="4"/>
      <dgm:spPr/>
      <dgm:t>
        <a:bodyPr/>
        <a:lstStyle/>
        <a:p>
          <a:endParaRPr lang="el-GR"/>
        </a:p>
      </dgm:t>
    </dgm:pt>
    <dgm:pt modelId="{3E3FEBA7-ED2F-4981-8A83-9BE6A52160E0}" type="pres">
      <dgm:prSet presAssocID="{991417A4-2CB8-4850-85E8-7929412DC56B}" presName="parentText" presStyleLbl="node1" presStyleIdx="0" presStyleCnt="4">
        <dgm:presLayoutVars>
          <dgm:chMax val="0"/>
          <dgm:bulletEnabled val="1"/>
        </dgm:presLayoutVars>
      </dgm:prSet>
      <dgm:spPr/>
      <dgm:t>
        <a:bodyPr/>
        <a:lstStyle/>
        <a:p>
          <a:endParaRPr lang="el-GR"/>
        </a:p>
      </dgm:t>
    </dgm:pt>
    <dgm:pt modelId="{812754FE-1947-4CC4-9273-CC40C82E7E1A}" type="pres">
      <dgm:prSet presAssocID="{991417A4-2CB8-4850-85E8-7929412DC56B}" presName="negativeSpace" presStyleCnt="0"/>
      <dgm:spPr/>
    </dgm:pt>
    <dgm:pt modelId="{6C2B5CFE-BACF-494E-9C86-36E8B11E587F}" type="pres">
      <dgm:prSet presAssocID="{991417A4-2CB8-4850-85E8-7929412DC56B}" presName="childText" presStyleLbl="conFgAcc1" presStyleIdx="0" presStyleCnt="4">
        <dgm:presLayoutVars>
          <dgm:bulletEnabled val="1"/>
        </dgm:presLayoutVars>
      </dgm:prSet>
      <dgm:spPr/>
    </dgm:pt>
    <dgm:pt modelId="{6E652871-321D-4517-8BDE-AFAF3DA61159}" type="pres">
      <dgm:prSet presAssocID="{007F3D02-9808-4389-913F-B798597030FE}" presName="spaceBetweenRectangles" presStyleCnt="0"/>
      <dgm:spPr/>
    </dgm:pt>
    <dgm:pt modelId="{5D3EE263-EA42-46F5-9DFF-D92BF67DAD33}" type="pres">
      <dgm:prSet presAssocID="{AE4135C3-B414-4D3C-ADEA-468657295222}" presName="parentLin" presStyleCnt="0"/>
      <dgm:spPr/>
    </dgm:pt>
    <dgm:pt modelId="{209D3D0F-F5BA-4443-BDE6-F1271FA92674}" type="pres">
      <dgm:prSet presAssocID="{AE4135C3-B414-4D3C-ADEA-468657295222}" presName="parentLeftMargin" presStyleLbl="node1" presStyleIdx="0" presStyleCnt="4"/>
      <dgm:spPr/>
      <dgm:t>
        <a:bodyPr/>
        <a:lstStyle/>
        <a:p>
          <a:endParaRPr lang="el-GR"/>
        </a:p>
      </dgm:t>
    </dgm:pt>
    <dgm:pt modelId="{06345F7E-24EA-4FE6-B8C0-6D8EF3808628}" type="pres">
      <dgm:prSet presAssocID="{AE4135C3-B414-4D3C-ADEA-468657295222}" presName="parentText" presStyleLbl="node1" presStyleIdx="1" presStyleCnt="4">
        <dgm:presLayoutVars>
          <dgm:chMax val="0"/>
          <dgm:bulletEnabled val="1"/>
        </dgm:presLayoutVars>
      </dgm:prSet>
      <dgm:spPr/>
      <dgm:t>
        <a:bodyPr/>
        <a:lstStyle/>
        <a:p>
          <a:endParaRPr lang="el-GR"/>
        </a:p>
      </dgm:t>
    </dgm:pt>
    <dgm:pt modelId="{690A4725-579D-4D85-A040-2731E1077698}" type="pres">
      <dgm:prSet presAssocID="{AE4135C3-B414-4D3C-ADEA-468657295222}" presName="negativeSpace" presStyleCnt="0"/>
      <dgm:spPr/>
    </dgm:pt>
    <dgm:pt modelId="{63DE5398-69E2-4480-B33B-2D45D37206CF}" type="pres">
      <dgm:prSet presAssocID="{AE4135C3-B414-4D3C-ADEA-468657295222}" presName="childText" presStyleLbl="conFgAcc1" presStyleIdx="1" presStyleCnt="4">
        <dgm:presLayoutVars>
          <dgm:bulletEnabled val="1"/>
        </dgm:presLayoutVars>
      </dgm:prSet>
      <dgm:spPr/>
    </dgm:pt>
    <dgm:pt modelId="{021309A2-6D93-4650-A6F0-84863CE5B181}" type="pres">
      <dgm:prSet presAssocID="{B1E5D91F-E032-42B0-A7E3-E91E6A221431}" presName="spaceBetweenRectangles" presStyleCnt="0"/>
      <dgm:spPr/>
    </dgm:pt>
    <dgm:pt modelId="{313DEFC9-92D9-457D-B11B-23C8D09865C7}" type="pres">
      <dgm:prSet presAssocID="{6F0CA3C7-8386-44CA-9A34-7C82E1D77788}" presName="parentLin" presStyleCnt="0"/>
      <dgm:spPr/>
    </dgm:pt>
    <dgm:pt modelId="{586799E9-B6CF-48E8-A5E9-55A68F45B4A5}" type="pres">
      <dgm:prSet presAssocID="{6F0CA3C7-8386-44CA-9A34-7C82E1D77788}" presName="parentLeftMargin" presStyleLbl="node1" presStyleIdx="1" presStyleCnt="4"/>
      <dgm:spPr/>
      <dgm:t>
        <a:bodyPr/>
        <a:lstStyle/>
        <a:p>
          <a:endParaRPr lang="el-GR"/>
        </a:p>
      </dgm:t>
    </dgm:pt>
    <dgm:pt modelId="{FC66C0DA-5410-4DBD-877C-66399750AB6E}" type="pres">
      <dgm:prSet presAssocID="{6F0CA3C7-8386-44CA-9A34-7C82E1D77788}" presName="parentText" presStyleLbl="node1" presStyleIdx="2" presStyleCnt="4">
        <dgm:presLayoutVars>
          <dgm:chMax val="0"/>
          <dgm:bulletEnabled val="1"/>
        </dgm:presLayoutVars>
      </dgm:prSet>
      <dgm:spPr/>
      <dgm:t>
        <a:bodyPr/>
        <a:lstStyle/>
        <a:p>
          <a:endParaRPr lang="el-GR"/>
        </a:p>
      </dgm:t>
    </dgm:pt>
    <dgm:pt modelId="{39F4AA46-40F8-4357-8124-132BF3FCB682}" type="pres">
      <dgm:prSet presAssocID="{6F0CA3C7-8386-44CA-9A34-7C82E1D77788}" presName="negativeSpace" presStyleCnt="0"/>
      <dgm:spPr/>
    </dgm:pt>
    <dgm:pt modelId="{1AFEDD01-E763-446D-BB98-BD09F9AF19B8}" type="pres">
      <dgm:prSet presAssocID="{6F0CA3C7-8386-44CA-9A34-7C82E1D77788}" presName="childText" presStyleLbl="conFgAcc1" presStyleIdx="2" presStyleCnt="4">
        <dgm:presLayoutVars>
          <dgm:bulletEnabled val="1"/>
        </dgm:presLayoutVars>
      </dgm:prSet>
      <dgm:spPr/>
      <dgm:t>
        <a:bodyPr/>
        <a:lstStyle/>
        <a:p>
          <a:endParaRPr lang="el-GR"/>
        </a:p>
      </dgm:t>
    </dgm:pt>
    <dgm:pt modelId="{4C1B61B3-6BEA-4AE8-A686-7C7415DF544E}" type="pres">
      <dgm:prSet presAssocID="{31547664-A86A-4DAE-8553-239203099574}" presName="spaceBetweenRectangles" presStyleCnt="0"/>
      <dgm:spPr/>
    </dgm:pt>
    <dgm:pt modelId="{5F042339-42F2-433E-A7E7-B08E8A282CF2}" type="pres">
      <dgm:prSet presAssocID="{18D283F5-1289-4A53-953B-D7D33DD89056}" presName="parentLin" presStyleCnt="0"/>
      <dgm:spPr/>
    </dgm:pt>
    <dgm:pt modelId="{3898DE7D-6D33-4EA5-BC09-5243508DDF82}" type="pres">
      <dgm:prSet presAssocID="{18D283F5-1289-4A53-953B-D7D33DD89056}" presName="parentLeftMargin" presStyleLbl="node1" presStyleIdx="2" presStyleCnt="4"/>
      <dgm:spPr/>
      <dgm:t>
        <a:bodyPr/>
        <a:lstStyle/>
        <a:p>
          <a:endParaRPr lang="el-GR"/>
        </a:p>
      </dgm:t>
    </dgm:pt>
    <dgm:pt modelId="{8D54CF81-35F4-4721-81ED-DFD75B3F3B21}" type="pres">
      <dgm:prSet presAssocID="{18D283F5-1289-4A53-953B-D7D33DD89056}" presName="parentText" presStyleLbl="node1" presStyleIdx="3" presStyleCnt="4">
        <dgm:presLayoutVars>
          <dgm:chMax val="0"/>
          <dgm:bulletEnabled val="1"/>
        </dgm:presLayoutVars>
      </dgm:prSet>
      <dgm:spPr/>
      <dgm:t>
        <a:bodyPr/>
        <a:lstStyle/>
        <a:p>
          <a:endParaRPr lang="el-GR"/>
        </a:p>
      </dgm:t>
    </dgm:pt>
    <dgm:pt modelId="{275B7521-038E-458F-94B7-27193D2BD707}" type="pres">
      <dgm:prSet presAssocID="{18D283F5-1289-4A53-953B-D7D33DD89056}" presName="negativeSpace" presStyleCnt="0"/>
      <dgm:spPr/>
    </dgm:pt>
    <dgm:pt modelId="{C6DC62CC-CAC4-419F-8F33-336AEDC53EA2}" type="pres">
      <dgm:prSet presAssocID="{18D283F5-1289-4A53-953B-D7D33DD89056}" presName="childText" presStyleLbl="conFgAcc1" presStyleIdx="3" presStyleCnt="4">
        <dgm:presLayoutVars>
          <dgm:bulletEnabled val="1"/>
        </dgm:presLayoutVars>
      </dgm:prSet>
      <dgm:spPr/>
    </dgm:pt>
  </dgm:ptLst>
  <dgm:cxnLst>
    <dgm:cxn modelId="{B2FB1869-87B6-4403-8790-DCD0837E0D8A}" srcId="{EA475DD9-7D4D-499A-9C80-080EB66C2DB5}" destId="{AE4135C3-B414-4D3C-ADEA-468657295222}" srcOrd="1" destOrd="0" parTransId="{AE3C522E-8606-4405-AF43-37AEE04E95C7}" sibTransId="{B1E5D91F-E032-42B0-A7E3-E91E6A221431}"/>
    <dgm:cxn modelId="{51ACC179-DC32-45D8-80E3-FBE4EB8B3CB2}" type="presOf" srcId="{18D283F5-1289-4A53-953B-D7D33DD89056}" destId="{8D54CF81-35F4-4721-81ED-DFD75B3F3B21}" srcOrd="1" destOrd="0" presId="urn:microsoft.com/office/officeart/2005/8/layout/list1"/>
    <dgm:cxn modelId="{2CA89178-2B32-4A7D-BDE8-4B9CB6924BFF}" type="presOf" srcId="{16414E7F-5D35-4285-A3BD-B2CD0CEF4306}" destId="{1AFEDD01-E763-446D-BB98-BD09F9AF19B8}" srcOrd="0" destOrd="0" presId="urn:microsoft.com/office/officeart/2005/8/layout/list1"/>
    <dgm:cxn modelId="{4610CBDD-DF28-499D-A880-C328A87F3A21}" srcId="{6F0CA3C7-8386-44CA-9A34-7C82E1D77788}" destId="{16414E7F-5D35-4285-A3BD-B2CD0CEF4306}" srcOrd="0" destOrd="0" parTransId="{7F21CF29-48DA-44E7-8E20-04A00D2B3E9D}" sibTransId="{3E92C5B2-DA0B-4C85-8661-BB8FA55D6307}"/>
    <dgm:cxn modelId="{A3176A70-562D-422A-92BD-0C085A0BEFE4}" type="presOf" srcId="{991417A4-2CB8-4850-85E8-7929412DC56B}" destId="{3E3FEBA7-ED2F-4981-8A83-9BE6A52160E0}" srcOrd="1" destOrd="0" presId="urn:microsoft.com/office/officeart/2005/8/layout/list1"/>
    <dgm:cxn modelId="{8306BAAD-615F-4E35-96CC-C56C9D91F964}" type="presOf" srcId="{991417A4-2CB8-4850-85E8-7929412DC56B}" destId="{117A2AFC-3D14-4D63-9808-F529A0F69B0A}" srcOrd="0" destOrd="0" presId="urn:microsoft.com/office/officeart/2005/8/layout/list1"/>
    <dgm:cxn modelId="{D9377AEE-5BE6-4229-9573-5DD0042F0A09}" type="presOf" srcId="{6F0CA3C7-8386-44CA-9A34-7C82E1D77788}" destId="{FC66C0DA-5410-4DBD-877C-66399750AB6E}" srcOrd="1" destOrd="0" presId="urn:microsoft.com/office/officeart/2005/8/layout/list1"/>
    <dgm:cxn modelId="{71E13CA0-6633-401C-A806-4B345D5477F2}" type="presOf" srcId="{EA475DD9-7D4D-499A-9C80-080EB66C2DB5}" destId="{D5033FCA-DF9E-4E38-BD94-D34B4F413379}" srcOrd="0" destOrd="0" presId="urn:microsoft.com/office/officeart/2005/8/layout/list1"/>
    <dgm:cxn modelId="{FA13BDE4-B11B-4C27-AF94-D13087706676}" srcId="{EA475DD9-7D4D-499A-9C80-080EB66C2DB5}" destId="{6F0CA3C7-8386-44CA-9A34-7C82E1D77788}" srcOrd="2" destOrd="0" parTransId="{1EFDEE96-B347-434C-922A-30292EAA5928}" sibTransId="{31547664-A86A-4DAE-8553-239203099574}"/>
    <dgm:cxn modelId="{132D4BA9-AE82-4A1D-8FA1-B0F7D773DF4D}" srcId="{EA475DD9-7D4D-499A-9C80-080EB66C2DB5}" destId="{18D283F5-1289-4A53-953B-D7D33DD89056}" srcOrd="3" destOrd="0" parTransId="{94DBDF1E-75DE-4C1F-BABE-F0C95A106F00}" sibTransId="{B53E364E-A346-4454-BD50-E0AD4081986D}"/>
    <dgm:cxn modelId="{9A336B7F-7D18-4906-8B54-9E22BEF63CB0}" type="presOf" srcId="{18D283F5-1289-4A53-953B-D7D33DD89056}" destId="{3898DE7D-6D33-4EA5-BC09-5243508DDF82}" srcOrd="0" destOrd="0" presId="urn:microsoft.com/office/officeart/2005/8/layout/list1"/>
    <dgm:cxn modelId="{2F16072A-DD70-4107-AF97-59255872399B}" type="presOf" srcId="{AE4135C3-B414-4D3C-ADEA-468657295222}" destId="{209D3D0F-F5BA-4443-BDE6-F1271FA92674}" srcOrd="0" destOrd="0" presId="urn:microsoft.com/office/officeart/2005/8/layout/list1"/>
    <dgm:cxn modelId="{E462C2E0-8AC1-4B19-AFE9-B3CCC79887E5}" srcId="{EA475DD9-7D4D-499A-9C80-080EB66C2DB5}" destId="{991417A4-2CB8-4850-85E8-7929412DC56B}" srcOrd="0" destOrd="0" parTransId="{AC960C08-2876-47E0-871A-158CDC2F99E2}" sibTransId="{007F3D02-9808-4389-913F-B798597030FE}"/>
    <dgm:cxn modelId="{23183D72-CDC8-4D45-A5D1-092C028E7644}" type="presOf" srcId="{AE4135C3-B414-4D3C-ADEA-468657295222}" destId="{06345F7E-24EA-4FE6-B8C0-6D8EF3808628}" srcOrd="1" destOrd="0" presId="urn:microsoft.com/office/officeart/2005/8/layout/list1"/>
    <dgm:cxn modelId="{18F8A045-1FDC-443E-AED0-1507D470F35F}" type="presOf" srcId="{6F0CA3C7-8386-44CA-9A34-7C82E1D77788}" destId="{586799E9-B6CF-48E8-A5E9-55A68F45B4A5}" srcOrd="0" destOrd="0" presId="urn:microsoft.com/office/officeart/2005/8/layout/list1"/>
    <dgm:cxn modelId="{E2C8870A-7BF5-4692-8212-71C03985463D}" type="presParOf" srcId="{D5033FCA-DF9E-4E38-BD94-D34B4F413379}" destId="{9448A21E-A525-4BF4-8802-777D3B785DBC}" srcOrd="0" destOrd="0" presId="urn:microsoft.com/office/officeart/2005/8/layout/list1"/>
    <dgm:cxn modelId="{75D157DB-7708-45AB-A7A6-17D881938687}" type="presParOf" srcId="{9448A21E-A525-4BF4-8802-777D3B785DBC}" destId="{117A2AFC-3D14-4D63-9808-F529A0F69B0A}" srcOrd="0" destOrd="0" presId="urn:microsoft.com/office/officeart/2005/8/layout/list1"/>
    <dgm:cxn modelId="{E3D35027-2FD1-4E50-A4CA-3ADD0B7B72D9}" type="presParOf" srcId="{9448A21E-A525-4BF4-8802-777D3B785DBC}" destId="{3E3FEBA7-ED2F-4981-8A83-9BE6A52160E0}" srcOrd="1" destOrd="0" presId="urn:microsoft.com/office/officeart/2005/8/layout/list1"/>
    <dgm:cxn modelId="{3BF9EBE4-A968-422F-9896-DEF0EC0EEBEF}" type="presParOf" srcId="{D5033FCA-DF9E-4E38-BD94-D34B4F413379}" destId="{812754FE-1947-4CC4-9273-CC40C82E7E1A}" srcOrd="1" destOrd="0" presId="urn:microsoft.com/office/officeart/2005/8/layout/list1"/>
    <dgm:cxn modelId="{150EF3E3-B6DA-4879-9AB3-EF890C98E755}" type="presParOf" srcId="{D5033FCA-DF9E-4E38-BD94-D34B4F413379}" destId="{6C2B5CFE-BACF-494E-9C86-36E8B11E587F}" srcOrd="2" destOrd="0" presId="urn:microsoft.com/office/officeart/2005/8/layout/list1"/>
    <dgm:cxn modelId="{D34F477E-F7F7-446F-9D87-7A1484A11342}" type="presParOf" srcId="{D5033FCA-DF9E-4E38-BD94-D34B4F413379}" destId="{6E652871-321D-4517-8BDE-AFAF3DA61159}" srcOrd="3" destOrd="0" presId="urn:microsoft.com/office/officeart/2005/8/layout/list1"/>
    <dgm:cxn modelId="{15335FD2-0C20-4E5E-A0A5-B5EB9AA0A350}" type="presParOf" srcId="{D5033FCA-DF9E-4E38-BD94-D34B4F413379}" destId="{5D3EE263-EA42-46F5-9DFF-D92BF67DAD33}" srcOrd="4" destOrd="0" presId="urn:microsoft.com/office/officeart/2005/8/layout/list1"/>
    <dgm:cxn modelId="{A0E886DA-B153-4972-BB54-2F7A58D3887B}" type="presParOf" srcId="{5D3EE263-EA42-46F5-9DFF-D92BF67DAD33}" destId="{209D3D0F-F5BA-4443-BDE6-F1271FA92674}" srcOrd="0" destOrd="0" presId="urn:microsoft.com/office/officeart/2005/8/layout/list1"/>
    <dgm:cxn modelId="{3F1141F0-5167-4528-AEFA-025B9ACBA63E}" type="presParOf" srcId="{5D3EE263-EA42-46F5-9DFF-D92BF67DAD33}" destId="{06345F7E-24EA-4FE6-B8C0-6D8EF3808628}" srcOrd="1" destOrd="0" presId="urn:microsoft.com/office/officeart/2005/8/layout/list1"/>
    <dgm:cxn modelId="{A7BA792E-011C-4509-B3B5-313850E5A0A1}" type="presParOf" srcId="{D5033FCA-DF9E-4E38-BD94-D34B4F413379}" destId="{690A4725-579D-4D85-A040-2731E1077698}" srcOrd="5" destOrd="0" presId="urn:microsoft.com/office/officeart/2005/8/layout/list1"/>
    <dgm:cxn modelId="{5C3748D0-103D-455A-8182-B54E9C417E61}" type="presParOf" srcId="{D5033FCA-DF9E-4E38-BD94-D34B4F413379}" destId="{63DE5398-69E2-4480-B33B-2D45D37206CF}" srcOrd="6" destOrd="0" presId="urn:microsoft.com/office/officeart/2005/8/layout/list1"/>
    <dgm:cxn modelId="{C746D552-913C-4980-A34B-9AD94CEA77A0}" type="presParOf" srcId="{D5033FCA-DF9E-4E38-BD94-D34B4F413379}" destId="{021309A2-6D93-4650-A6F0-84863CE5B181}" srcOrd="7" destOrd="0" presId="urn:microsoft.com/office/officeart/2005/8/layout/list1"/>
    <dgm:cxn modelId="{87A75684-2A62-470E-9E47-E0925A4ED473}" type="presParOf" srcId="{D5033FCA-DF9E-4E38-BD94-D34B4F413379}" destId="{313DEFC9-92D9-457D-B11B-23C8D09865C7}" srcOrd="8" destOrd="0" presId="urn:microsoft.com/office/officeart/2005/8/layout/list1"/>
    <dgm:cxn modelId="{7C5ECC8D-C3AE-44E1-B3DB-6933772C935A}" type="presParOf" srcId="{313DEFC9-92D9-457D-B11B-23C8D09865C7}" destId="{586799E9-B6CF-48E8-A5E9-55A68F45B4A5}" srcOrd="0" destOrd="0" presId="urn:microsoft.com/office/officeart/2005/8/layout/list1"/>
    <dgm:cxn modelId="{8A538225-480D-42A4-BFAD-EEB4014E5A78}" type="presParOf" srcId="{313DEFC9-92D9-457D-B11B-23C8D09865C7}" destId="{FC66C0DA-5410-4DBD-877C-66399750AB6E}" srcOrd="1" destOrd="0" presId="urn:microsoft.com/office/officeart/2005/8/layout/list1"/>
    <dgm:cxn modelId="{81178FDC-81B0-4B3F-A22E-C5508198CA14}" type="presParOf" srcId="{D5033FCA-DF9E-4E38-BD94-D34B4F413379}" destId="{39F4AA46-40F8-4357-8124-132BF3FCB682}" srcOrd="9" destOrd="0" presId="urn:microsoft.com/office/officeart/2005/8/layout/list1"/>
    <dgm:cxn modelId="{AB5C921C-AFDE-4054-95CA-430760E5F044}" type="presParOf" srcId="{D5033FCA-DF9E-4E38-BD94-D34B4F413379}" destId="{1AFEDD01-E763-446D-BB98-BD09F9AF19B8}" srcOrd="10" destOrd="0" presId="urn:microsoft.com/office/officeart/2005/8/layout/list1"/>
    <dgm:cxn modelId="{2B002CA0-C32C-417C-8CD6-3B3C7A620084}" type="presParOf" srcId="{D5033FCA-DF9E-4E38-BD94-D34B4F413379}" destId="{4C1B61B3-6BEA-4AE8-A686-7C7415DF544E}" srcOrd="11" destOrd="0" presId="urn:microsoft.com/office/officeart/2005/8/layout/list1"/>
    <dgm:cxn modelId="{BA97700E-4150-438C-B936-8F7F23C40FB1}" type="presParOf" srcId="{D5033FCA-DF9E-4E38-BD94-D34B4F413379}" destId="{5F042339-42F2-433E-A7E7-B08E8A282CF2}" srcOrd="12" destOrd="0" presId="urn:microsoft.com/office/officeart/2005/8/layout/list1"/>
    <dgm:cxn modelId="{D61BD979-F25E-44AE-A4BC-D966CF5A29D7}" type="presParOf" srcId="{5F042339-42F2-433E-A7E7-B08E8A282CF2}" destId="{3898DE7D-6D33-4EA5-BC09-5243508DDF82}" srcOrd="0" destOrd="0" presId="urn:microsoft.com/office/officeart/2005/8/layout/list1"/>
    <dgm:cxn modelId="{CB63C5EC-ECCA-424C-9D7A-11EA705FF5FF}" type="presParOf" srcId="{5F042339-42F2-433E-A7E7-B08E8A282CF2}" destId="{8D54CF81-35F4-4721-81ED-DFD75B3F3B21}" srcOrd="1" destOrd="0" presId="urn:microsoft.com/office/officeart/2005/8/layout/list1"/>
    <dgm:cxn modelId="{CED822AA-4471-4A25-B719-EA12FCC29E02}" type="presParOf" srcId="{D5033FCA-DF9E-4E38-BD94-D34B4F413379}" destId="{275B7521-038E-458F-94B7-27193D2BD707}" srcOrd="13" destOrd="0" presId="urn:microsoft.com/office/officeart/2005/8/layout/list1"/>
    <dgm:cxn modelId="{8ECC309F-E39C-49BB-ABB7-D1DE18C631AC}" type="presParOf" srcId="{D5033FCA-DF9E-4E38-BD94-D34B4F413379}" destId="{C6DC62CC-CAC4-419F-8F33-336AEDC53EA2}"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9A7503-96AC-408C-89AC-511F76B0E6F9}" type="doc">
      <dgm:prSet loTypeId="urn:microsoft.com/office/officeart/2005/8/layout/process5" loCatId="process" qsTypeId="urn:microsoft.com/office/officeart/2005/8/quickstyle/simple2" qsCatId="simple" csTypeId="urn:microsoft.com/office/officeart/2005/8/colors/accent0_1" csCatId="mainScheme" phldr="1"/>
      <dgm:spPr/>
      <dgm:t>
        <a:bodyPr/>
        <a:lstStyle/>
        <a:p>
          <a:endParaRPr lang="el-GR"/>
        </a:p>
      </dgm:t>
    </dgm:pt>
    <dgm:pt modelId="{19D1C4E0-C7DA-4448-AAAF-05F67F279748}">
      <dgm:prSet phldrT="[Κείμενο]"/>
      <dgm:spPr/>
      <dgm:t>
        <a:bodyPr/>
        <a:lstStyle/>
        <a:p>
          <a:r>
            <a:rPr lang="el-GR" dirty="0" smtClean="0"/>
            <a:t>Διατύπωση ερευνητικού ερωτήματος</a:t>
          </a:r>
          <a:endParaRPr lang="el-GR" dirty="0"/>
        </a:p>
      </dgm:t>
    </dgm:pt>
    <dgm:pt modelId="{10CB678C-26E3-40F6-8873-467AEC7C9523}" type="parTrans" cxnId="{6C58940C-AD30-4E14-BD32-AEE6BFED7A6E}">
      <dgm:prSet/>
      <dgm:spPr/>
      <dgm:t>
        <a:bodyPr/>
        <a:lstStyle/>
        <a:p>
          <a:endParaRPr lang="el-GR"/>
        </a:p>
      </dgm:t>
    </dgm:pt>
    <dgm:pt modelId="{585C1C70-01F4-4D5F-8C03-437C5DE6052C}" type="sibTrans" cxnId="{6C58940C-AD30-4E14-BD32-AEE6BFED7A6E}">
      <dgm:prSet/>
      <dgm:spPr/>
      <dgm:t>
        <a:bodyPr/>
        <a:lstStyle/>
        <a:p>
          <a:endParaRPr lang="el-GR"/>
        </a:p>
      </dgm:t>
    </dgm:pt>
    <dgm:pt modelId="{79539F4C-8D62-4E33-B153-EF848736B95C}">
      <dgm:prSet phldrT="[Κείμενο]"/>
      <dgm:spPr/>
      <dgm:t>
        <a:bodyPr/>
        <a:lstStyle/>
        <a:p>
          <a:r>
            <a:rPr lang="el-GR" dirty="0" smtClean="0"/>
            <a:t>Αναζήτηση σε ΒΔ &amp; ελεύθερη αναζήτηση σε βιβλιοθήκες και στο διαδίκτυο</a:t>
          </a:r>
          <a:endParaRPr lang="el-GR" dirty="0"/>
        </a:p>
      </dgm:t>
    </dgm:pt>
    <dgm:pt modelId="{83B0CA33-E719-4B99-AE27-05B6C4247974}" type="parTrans" cxnId="{CA360419-02AD-4304-98AA-8AC2BF390B8E}">
      <dgm:prSet/>
      <dgm:spPr/>
      <dgm:t>
        <a:bodyPr/>
        <a:lstStyle/>
        <a:p>
          <a:endParaRPr lang="el-GR"/>
        </a:p>
      </dgm:t>
    </dgm:pt>
    <dgm:pt modelId="{474B81F8-8A62-46AD-BA1B-DF7B46F22AA8}" type="sibTrans" cxnId="{CA360419-02AD-4304-98AA-8AC2BF390B8E}">
      <dgm:prSet/>
      <dgm:spPr/>
      <dgm:t>
        <a:bodyPr/>
        <a:lstStyle/>
        <a:p>
          <a:endParaRPr lang="el-GR"/>
        </a:p>
      </dgm:t>
    </dgm:pt>
    <dgm:pt modelId="{DBB55722-D1FC-4997-B1D3-597436E1F4DE}">
      <dgm:prSet phldrT="[Κείμενο]"/>
      <dgm:spPr/>
      <dgm:t>
        <a:bodyPr/>
        <a:lstStyle/>
        <a:p>
          <a:r>
            <a:rPr lang="el-GR" dirty="0" smtClean="0"/>
            <a:t>Αρχικός κατάλογος με τις έρευνες/μελέτες που εντοπίστηκαν </a:t>
          </a:r>
        </a:p>
        <a:p>
          <a:r>
            <a:rPr lang="el-GR" dirty="0" smtClean="0"/>
            <a:t>(Ν = 1153)</a:t>
          </a:r>
          <a:endParaRPr lang="el-GR" dirty="0"/>
        </a:p>
      </dgm:t>
    </dgm:pt>
    <dgm:pt modelId="{E4334FB5-02F9-40FA-917E-9A2942EB19F3}" type="parTrans" cxnId="{1A7DB8EB-41F2-46C9-8F53-6F76660C34D4}">
      <dgm:prSet/>
      <dgm:spPr/>
      <dgm:t>
        <a:bodyPr/>
        <a:lstStyle/>
        <a:p>
          <a:endParaRPr lang="el-GR"/>
        </a:p>
      </dgm:t>
    </dgm:pt>
    <dgm:pt modelId="{931138F2-CFE0-4966-AE7F-B75004A8FD41}" type="sibTrans" cxnId="{1A7DB8EB-41F2-46C9-8F53-6F76660C34D4}">
      <dgm:prSet/>
      <dgm:spPr/>
      <dgm:t>
        <a:bodyPr/>
        <a:lstStyle/>
        <a:p>
          <a:endParaRPr lang="el-GR"/>
        </a:p>
      </dgm:t>
    </dgm:pt>
    <dgm:pt modelId="{C9AEAD52-B9F0-4AEF-AD66-286B06CE0DC8}">
      <dgm:prSet phldrT="[Κείμενο]"/>
      <dgm:spPr/>
      <dgm:t>
        <a:bodyPr/>
        <a:lstStyle/>
        <a:p>
          <a:r>
            <a:rPr lang="el-GR" dirty="0" smtClean="0"/>
            <a:t>Εντοπισμός των ποιοτικών ερευνών</a:t>
          </a:r>
        </a:p>
        <a:p>
          <a:r>
            <a:rPr lang="el-GR" dirty="0" smtClean="0"/>
            <a:t>(Ν = 366)</a:t>
          </a:r>
          <a:endParaRPr lang="el-GR" dirty="0"/>
        </a:p>
      </dgm:t>
    </dgm:pt>
    <dgm:pt modelId="{462E7607-988B-44EF-AB5E-106399A18B61}" type="parTrans" cxnId="{1FC995EE-87CD-466C-95BC-456ADD42FEAE}">
      <dgm:prSet/>
      <dgm:spPr/>
      <dgm:t>
        <a:bodyPr/>
        <a:lstStyle/>
        <a:p>
          <a:endParaRPr lang="el-GR"/>
        </a:p>
      </dgm:t>
    </dgm:pt>
    <dgm:pt modelId="{C9FFB8B7-F8F1-4C3A-AC3B-D81FC16EA2F5}" type="sibTrans" cxnId="{1FC995EE-87CD-466C-95BC-456ADD42FEAE}">
      <dgm:prSet/>
      <dgm:spPr/>
      <dgm:t>
        <a:bodyPr/>
        <a:lstStyle/>
        <a:p>
          <a:endParaRPr lang="el-GR"/>
        </a:p>
      </dgm:t>
    </dgm:pt>
    <dgm:pt modelId="{A4B88813-CE58-4BBB-BD12-E193E9C609BE}">
      <dgm:prSet phldrT="[Κείμενο]"/>
      <dgm:spPr/>
      <dgm:t>
        <a:bodyPr/>
        <a:lstStyle/>
        <a:p>
          <a:r>
            <a:rPr lang="el-GR" dirty="0" smtClean="0"/>
            <a:t>Έλεγχος βάσει των κριτηρίων αποδοχής ή απόρριψης και διαγραφή </a:t>
          </a:r>
          <a:r>
            <a:rPr lang="el-GR" dirty="0" err="1" smtClean="0"/>
            <a:t>διπλοεγγραφών</a:t>
          </a:r>
          <a:endParaRPr lang="el-GR" dirty="0"/>
        </a:p>
      </dgm:t>
    </dgm:pt>
    <dgm:pt modelId="{16F47BD1-DFF8-436B-BC0B-0E7203D9B03C}" type="parTrans" cxnId="{C9D31F87-6DE6-423C-A072-E737D3AF3B9C}">
      <dgm:prSet/>
      <dgm:spPr/>
      <dgm:t>
        <a:bodyPr/>
        <a:lstStyle/>
        <a:p>
          <a:endParaRPr lang="el-GR"/>
        </a:p>
      </dgm:t>
    </dgm:pt>
    <dgm:pt modelId="{F0F5827C-3E3D-4F9E-822D-9D2D5AB79A0E}" type="sibTrans" cxnId="{C9D31F87-6DE6-423C-A072-E737D3AF3B9C}">
      <dgm:prSet/>
      <dgm:spPr/>
      <dgm:t>
        <a:bodyPr/>
        <a:lstStyle/>
        <a:p>
          <a:endParaRPr lang="el-GR"/>
        </a:p>
      </dgm:t>
    </dgm:pt>
    <dgm:pt modelId="{EA3AA464-7CD5-4954-91FF-D76D825BEA06}">
      <dgm:prSet/>
      <dgm:spPr/>
      <dgm:t>
        <a:bodyPr/>
        <a:lstStyle/>
        <a:p>
          <a:r>
            <a:rPr lang="el-GR" dirty="0" smtClean="0"/>
            <a:t>Τελικός κατάλογος με έρευνες/μελέτες που υποβλήθηκαν σε έλεγχο καταλληλότητας</a:t>
          </a:r>
        </a:p>
        <a:p>
          <a:r>
            <a:rPr lang="el-GR" dirty="0" smtClean="0"/>
            <a:t>(Ν=116)</a:t>
          </a:r>
          <a:endParaRPr lang="el-GR" dirty="0"/>
        </a:p>
      </dgm:t>
    </dgm:pt>
    <dgm:pt modelId="{EB30AB3B-4CC5-4426-AF9E-DF5B9086A92C}" type="parTrans" cxnId="{F40FBE53-67DB-4571-9287-019EA2C86119}">
      <dgm:prSet/>
      <dgm:spPr/>
      <dgm:t>
        <a:bodyPr/>
        <a:lstStyle/>
        <a:p>
          <a:endParaRPr lang="el-GR"/>
        </a:p>
      </dgm:t>
    </dgm:pt>
    <dgm:pt modelId="{1AA29569-E6C3-47B5-878A-19DF6A9805EF}" type="sibTrans" cxnId="{F40FBE53-67DB-4571-9287-019EA2C86119}">
      <dgm:prSet/>
      <dgm:spPr/>
      <dgm:t>
        <a:bodyPr/>
        <a:lstStyle/>
        <a:p>
          <a:endParaRPr lang="el-GR"/>
        </a:p>
      </dgm:t>
    </dgm:pt>
    <dgm:pt modelId="{606E45FE-EBF7-48CF-B112-4DC0DF6A4463}">
      <dgm:prSet/>
      <dgm:spPr/>
      <dgm:t>
        <a:bodyPr/>
        <a:lstStyle/>
        <a:p>
          <a:r>
            <a:rPr lang="el-GR" dirty="0" smtClean="0"/>
            <a:t>Επιλογή ερευνών για πιλοτική εφαρμογή του μοντέλου μετά-σύνθεσης</a:t>
          </a:r>
          <a:endParaRPr lang="el-GR" dirty="0"/>
        </a:p>
      </dgm:t>
    </dgm:pt>
    <dgm:pt modelId="{2B41498D-5F8D-4D1F-B8BA-1AFFE3D72740}" type="parTrans" cxnId="{215E1D3E-BBF1-43EC-B68E-4E734E4C98DB}">
      <dgm:prSet/>
      <dgm:spPr/>
      <dgm:t>
        <a:bodyPr/>
        <a:lstStyle/>
        <a:p>
          <a:endParaRPr lang="el-GR"/>
        </a:p>
      </dgm:t>
    </dgm:pt>
    <dgm:pt modelId="{069EE47B-4A1F-480E-A4E8-836CBD943DDD}" type="sibTrans" cxnId="{215E1D3E-BBF1-43EC-B68E-4E734E4C98DB}">
      <dgm:prSet/>
      <dgm:spPr/>
      <dgm:t>
        <a:bodyPr/>
        <a:lstStyle/>
        <a:p>
          <a:endParaRPr lang="el-GR"/>
        </a:p>
      </dgm:t>
    </dgm:pt>
    <dgm:pt modelId="{37E8376A-A0CD-4B06-88C2-0EBCE5176336}">
      <dgm:prSet/>
      <dgm:spPr/>
      <dgm:t>
        <a:bodyPr/>
        <a:lstStyle/>
        <a:p>
          <a:r>
            <a:rPr lang="el-GR" dirty="0" smtClean="0"/>
            <a:t>Έλεγχος καταλληλότητας των ερευνών/μελετών και διαμόρφωση οριστικής λίστας καταλόγου</a:t>
          </a:r>
        </a:p>
        <a:p>
          <a:r>
            <a:rPr lang="el-GR" dirty="0" smtClean="0"/>
            <a:t>(35-40% του τελικού καταλόγου)</a:t>
          </a:r>
        </a:p>
      </dgm:t>
    </dgm:pt>
    <dgm:pt modelId="{149C927A-3658-45D9-BABA-BE48E92EF9CD}" type="parTrans" cxnId="{64CD3F30-7F0E-4E9A-8C49-0DA27E89F47F}">
      <dgm:prSet/>
      <dgm:spPr/>
      <dgm:t>
        <a:bodyPr/>
        <a:lstStyle/>
        <a:p>
          <a:endParaRPr lang="el-GR"/>
        </a:p>
      </dgm:t>
    </dgm:pt>
    <dgm:pt modelId="{C11ADC0B-9EA2-43F0-9417-4F6C869B9009}" type="sibTrans" cxnId="{64CD3F30-7F0E-4E9A-8C49-0DA27E89F47F}">
      <dgm:prSet/>
      <dgm:spPr/>
      <dgm:t>
        <a:bodyPr/>
        <a:lstStyle/>
        <a:p>
          <a:endParaRPr lang="el-GR"/>
        </a:p>
      </dgm:t>
    </dgm:pt>
    <dgm:pt modelId="{AE7EEC0A-1422-4A6E-8E50-1ECA9E86C9BE}" type="pres">
      <dgm:prSet presAssocID="{4A9A7503-96AC-408C-89AC-511F76B0E6F9}" presName="diagram" presStyleCnt="0">
        <dgm:presLayoutVars>
          <dgm:dir/>
          <dgm:resizeHandles val="exact"/>
        </dgm:presLayoutVars>
      </dgm:prSet>
      <dgm:spPr/>
      <dgm:t>
        <a:bodyPr/>
        <a:lstStyle/>
        <a:p>
          <a:endParaRPr lang="el-GR"/>
        </a:p>
      </dgm:t>
    </dgm:pt>
    <dgm:pt modelId="{973FD457-6B59-44B3-9FB4-40004FA49369}" type="pres">
      <dgm:prSet presAssocID="{19D1C4E0-C7DA-4448-AAAF-05F67F279748}" presName="node" presStyleLbl="node1" presStyleIdx="0" presStyleCnt="8">
        <dgm:presLayoutVars>
          <dgm:bulletEnabled val="1"/>
        </dgm:presLayoutVars>
      </dgm:prSet>
      <dgm:spPr/>
      <dgm:t>
        <a:bodyPr/>
        <a:lstStyle/>
        <a:p>
          <a:endParaRPr lang="el-GR"/>
        </a:p>
      </dgm:t>
    </dgm:pt>
    <dgm:pt modelId="{B4E057E4-C3AA-4197-8844-038BE484E8FC}" type="pres">
      <dgm:prSet presAssocID="{585C1C70-01F4-4D5F-8C03-437C5DE6052C}" presName="sibTrans" presStyleLbl="sibTrans2D1" presStyleIdx="0" presStyleCnt="7"/>
      <dgm:spPr/>
      <dgm:t>
        <a:bodyPr/>
        <a:lstStyle/>
        <a:p>
          <a:endParaRPr lang="el-GR"/>
        </a:p>
      </dgm:t>
    </dgm:pt>
    <dgm:pt modelId="{9CDBEA50-CCE2-4842-BED2-19C82480947B}" type="pres">
      <dgm:prSet presAssocID="{585C1C70-01F4-4D5F-8C03-437C5DE6052C}" presName="connectorText" presStyleLbl="sibTrans2D1" presStyleIdx="0" presStyleCnt="7"/>
      <dgm:spPr/>
      <dgm:t>
        <a:bodyPr/>
        <a:lstStyle/>
        <a:p>
          <a:endParaRPr lang="el-GR"/>
        </a:p>
      </dgm:t>
    </dgm:pt>
    <dgm:pt modelId="{99634B34-3552-4ABE-A9E1-CD93822A0A61}" type="pres">
      <dgm:prSet presAssocID="{79539F4C-8D62-4E33-B153-EF848736B95C}" presName="node" presStyleLbl="node1" presStyleIdx="1" presStyleCnt="8">
        <dgm:presLayoutVars>
          <dgm:bulletEnabled val="1"/>
        </dgm:presLayoutVars>
      </dgm:prSet>
      <dgm:spPr/>
      <dgm:t>
        <a:bodyPr/>
        <a:lstStyle/>
        <a:p>
          <a:endParaRPr lang="el-GR"/>
        </a:p>
      </dgm:t>
    </dgm:pt>
    <dgm:pt modelId="{4DC4E173-3F01-445B-89A6-B4E55EA891C4}" type="pres">
      <dgm:prSet presAssocID="{474B81F8-8A62-46AD-BA1B-DF7B46F22AA8}" presName="sibTrans" presStyleLbl="sibTrans2D1" presStyleIdx="1" presStyleCnt="7"/>
      <dgm:spPr/>
      <dgm:t>
        <a:bodyPr/>
        <a:lstStyle/>
        <a:p>
          <a:endParaRPr lang="el-GR"/>
        </a:p>
      </dgm:t>
    </dgm:pt>
    <dgm:pt modelId="{725D1B53-F072-439A-8D34-4AF3F5C6FFD6}" type="pres">
      <dgm:prSet presAssocID="{474B81F8-8A62-46AD-BA1B-DF7B46F22AA8}" presName="connectorText" presStyleLbl="sibTrans2D1" presStyleIdx="1" presStyleCnt="7"/>
      <dgm:spPr/>
      <dgm:t>
        <a:bodyPr/>
        <a:lstStyle/>
        <a:p>
          <a:endParaRPr lang="el-GR"/>
        </a:p>
      </dgm:t>
    </dgm:pt>
    <dgm:pt modelId="{6DCFFF6B-82CB-4388-AB17-067DBEB27D03}" type="pres">
      <dgm:prSet presAssocID="{DBB55722-D1FC-4997-B1D3-597436E1F4DE}" presName="node" presStyleLbl="node1" presStyleIdx="2" presStyleCnt="8">
        <dgm:presLayoutVars>
          <dgm:bulletEnabled val="1"/>
        </dgm:presLayoutVars>
      </dgm:prSet>
      <dgm:spPr/>
      <dgm:t>
        <a:bodyPr/>
        <a:lstStyle/>
        <a:p>
          <a:endParaRPr lang="el-GR"/>
        </a:p>
      </dgm:t>
    </dgm:pt>
    <dgm:pt modelId="{B66195FF-1125-457E-9871-5EFA54CDA4BF}" type="pres">
      <dgm:prSet presAssocID="{931138F2-CFE0-4966-AE7F-B75004A8FD41}" presName="sibTrans" presStyleLbl="sibTrans2D1" presStyleIdx="2" presStyleCnt="7"/>
      <dgm:spPr/>
      <dgm:t>
        <a:bodyPr/>
        <a:lstStyle/>
        <a:p>
          <a:endParaRPr lang="el-GR"/>
        </a:p>
      </dgm:t>
    </dgm:pt>
    <dgm:pt modelId="{47B46F9A-6029-4331-8083-E55126877512}" type="pres">
      <dgm:prSet presAssocID="{931138F2-CFE0-4966-AE7F-B75004A8FD41}" presName="connectorText" presStyleLbl="sibTrans2D1" presStyleIdx="2" presStyleCnt="7"/>
      <dgm:spPr/>
      <dgm:t>
        <a:bodyPr/>
        <a:lstStyle/>
        <a:p>
          <a:endParaRPr lang="el-GR"/>
        </a:p>
      </dgm:t>
    </dgm:pt>
    <dgm:pt modelId="{DA6694F8-9BD3-4147-AB35-EC280C55A81E}" type="pres">
      <dgm:prSet presAssocID="{C9AEAD52-B9F0-4AEF-AD66-286B06CE0DC8}" presName="node" presStyleLbl="node1" presStyleIdx="3" presStyleCnt="8">
        <dgm:presLayoutVars>
          <dgm:bulletEnabled val="1"/>
        </dgm:presLayoutVars>
      </dgm:prSet>
      <dgm:spPr/>
      <dgm:t>
        <a:bodyPr/>
        <a:lstStyle/>
        <a:p>
          <a:endParaRPr lang="el-GR"/>
        </a:p>
      </dgm:t>
    </dgm:pt>
    <dgm:pt modelId="{EEA33DE7-4CD3-434C-8526-DF4C7AE2CA50}" type="pres">
      <dgm:prSet presAssocID="{C9FFB8B7-F8F1-4C3A-AC3B-D81FC16EA2F5}" presName="sibTrans" presStyleLbl="sibTrans2D1" presStyleIdx="3" presStyleCnt="7"/>
      <dgm:spPr/>
      <dgm:t>
        <a:bodyPr/>
        <a:lstStyle/>
        <a:p>
          <a:endParaRPr lang="el-GR"/>
        </a:p>
      </dgm:t>
    </dgm:pt>
    <dgm:pt modelId="{D5C32FC2-C6B7-4328-BD7E-3405C58E7540}" type="pres">
      <dgm:prSet presAssocID="{C9FFB8B7-F8F1-4C3A-AC3B-D81FC16EA2F5}" presName="connectorText" presStyleLbl="sibTrans2D1" presStyleIdx="3" presStyleCnt="7"/>
      <dgm:spPr/>
      <dgm:t>
        <a:bodyPr/>
        <a:lstStyle/>
        <a:p>
          <a:endParaRPr lang="el-GR"/>
        </a:p>
      </dgm:t>
    </dgm:pt>
    <dgm:pt modelId="{49F68F89-965A-4350-B419-B5C378CD6754}" type="pres">
      <dgm:prSet presAssocID="{A4B88813-CE58-4BBB-BD12-E193E9C609BE}" presName="node" presStyleLbl="node1" presStyleIdx="4" presStyleCnt="8">
        <dgm:presLayoutVars>
          <dgm:bulletEnabled val="1"/>
        </dgm:presLayoutVars>
      </dgm:prSet>
      <dgm:spPr/>
      <dgm:t>
        <a:bodyPr/>
        <a:lstStyle/>
        <a:p>
          <a:endParaRPr lang="el-GR"/>
        </a:p>
      </dgm:t>
    </dgm:pt>
    <dgm:pt modelId="{83B644EE-8E42-4130-97CB-21464A79C267}" type="pres">
      <dgm:prSet presAssocID="{F0F5827C-3E3D-4F9E-822D-9D2D5AB79A0E}" presName="sibTrans" presStyleLbl="sibTrans2D1" presStyleIdx="4" presStyleCnt="7"/>
      <dgm:spPr/>
      <dgm:t>
        <a:bodyPr/>
        <a:lstStyle/>
        <a:p>
          <a:endParaRPr lang="el-GR"/>
        </a:p>
      </dgm:t>
    </dgm:pt>
    <dgm:pt modelId="{2F505614-3B44-47DD-909F-0AB590994DA6}" type="pres">
      <dgm:prSet presAssocID="{F0F5827C-3E3D-4F9E-822D-9D2D5AB79A0E}" presName="connectorText" presStyleLbl="sibTrans2D1" presStyleIdx="4" presStyleCnt="7"/>
      <dgm:spPr/>
      <dgm:t>
        <a:bodyPr/>
        <a:lstStyle/>
        <a:p>
          <a:endParaRPr lang="el-GR"/>
        </a:p>
      </dgm:t>
    </dgm:pt>
    <dgm:pt modelId="{5B04DC0A-3898-4731-8E75-34E866758EE6}" type="pres">
      <dgm:prSet presAssocID="{EA3AA464-7CD5-4954-91FF-D76D825BEA06}" presName="node" presStyleLbl="node1" presStyleIdx="5" presStyleCnt="8">
        <dgm:presLayoutVars>
          <dgm:bulletEnabled val="1"/>
        </dgm:presLayoutVars>
      </dgm:prSet>
      <dgm:spPr/>
      <dgm:t>
        <a:bodyPr/>
        <a:lstStyle/>
        <a:p>
          <a:endParaRPr lang="el-GR"/>
        </a:p>
      </dgm:t>
    </dgm:pt>
    <dgm:pt modelId="{1E7AFD5A-A6F5-451A-ABB9-EBE292DBD54D}" type="pres">
      <dgm:prSet presAssocID="{1AA29569-E6C3-47B5-878A-19DF6A9805EF}" presName="sibTrans" presStyleLbl="sibTrans2D1" presStyleIdx="5" presStyleCnt="7"/>
      <dgm:spPr/>
      <dgm:t>
        <a:bodyPr/>
        <a:lstStyle/>
        <a:p>
          <a:endParaRPr lang="el-GR"/>
        </a:p>
      </dgm:t>
    </dgm:pt>
    <dgm:pt modelId="{9E5D39AC-98A8-43CA-8950-3162637A97BB}" type="pres">
      <dgm:prSet presAssocID="{1AA29569-E6C3-47B5-878A-19DF6A9805EF}" presName="connectorText" presStyleLbl="sibTrans2D1" presStyleIdx="5" presStyleCnt="7"/>
      <dgm:spPr/>
      <dgm:t>
        <a:bodyPr/>
        <a:lstStyle/>
        <a:p>
          <a:endParaRPr lang="el-GR"/>
        </a:p>
      </dgm:t>
    </dgm:pt>
    <dgm:pt modelId="{110ED921-43B4-4B7F-9AA9-22D9ADDF47D0}" type="pres">
      <dgm:prSet presAssocID="{606E45FE-EBF7-48CF-B112-4DC0DF6A4463}" presName="node" presStyleLbl="node1" presStyleIdx="6" presStyleCnt="8">
        <dgm:presLayoutVars>
          <dgm:bulletEnabled val="1"/>
        </dgm:presLayoutVars>
      </dgm:prSet>
      <dgm:spPr/>
      <dgm:t>
        <a:bodyPr/>
        <a:lstStyle/>
        <a:p>
          <a:endParaRPr lang="el-GR"/>
        </a:p>
      </dgm:t>
    </dgm:pt>
    <dgm:pt modelId="{016A4E66-1570-4583-A628-C098AB7EABDC}" type="pres">
      <dgm:prSet presAssocID="{069EE47B-4A1F-480E-A4E8-836CBD943DDD}" presName="sibTrans" presStyleLbl="sibTrans2D1" presStyleIdx="6" presStyleCnt="7"/>
      <dgm:spPr/>
      <dgm:t>
        <a:bodyPr/>
        <a:lstStyle/>
        <a:p>
          <a:endParaRPr lang="el-GR"/>
        </a:p>
      </dgm:t>
    </dgm:pt>
    <dgm:pt modelId="{023886DB-DFBC-4F66-AB1C-0E7DD2426262}" type="pres">
      <dgm:prSet presAssocID="{069EE47B-4A1F-480E-A4E8-836CBD943DDD}" presName="connectorText" presStyleLbl="sibTrans2D1" presStyleIdx="6" presStyleCnt="7"/>
      <dgm:spPr/>
      <dgm:t>
        <a:bodyPr/>
        <a:lstStyle/>
        <a:p>
          <a:endParaRPr lang="el-GR"/>
        </a:p>
      </dgm:t>
    </dgm:pt>
    <dgm:pt modelId="{7DB8A047-E05E-48F7-B477-DAEDC6E7746A}" type="pres">
      <dgm:prSet presAssocID="{37E8376A-A0CD-4B06-88C2-0EBCE5176336}" presName="node" presStyleLbl="node1" presStyleIdx="7" presStyleCnt="8">
        <dgm:presLayoutVars>
          <dgm:bulletEnabled val="1"/>
        </dgm:presLayoutVars>
      </dgm:prSet>
      <dgm:spPr/>
      <dgm:t>
        <a:bodyPr/>
        <a:lstStyle/>
        <a:p>
          <a:endParaRPr lang="el-GR"/>
        </a:p>
      </dgm:t>
    </dgm:pt>
  </dgm:ptLst>
  <dgm:cxnLst>
    <dgm:cxn modelId="{96C1C5A4-7F49-4340-82E4-7195DA52360F}" type="presOf" srcId="{C9FFB8B7-F8F1-4C3A-AC3B-D81FC16EA2F5}" destId="{D5C32FC2-C6B7-4328-BD7E-3405C58E7540}" srcOrd="1" destOrd="0" presId="urn:microsoft.com/office/officeart/2005/8/layout/process5"/>
    <dgm:cxn modelId="{4B981099-C031-41ED-9506-C198003CB540}" type="presOf" srcId="{069EE47B-4A1F-480E-A4E8-836CBD943DDD}" destId="{023886DB-DFBC-4F66-AB1C-0E7DD2426262}" srcOrd="1" destOrd="0" presId="urn:microsoft.com/office/officeart/2005/8/layout/process5"/>
    <dgm:cxn modelId="{6C58940C-AD30-4E14-BD32-AEE6BFED7A6E}" srcId="{4A9A7503-96AC-408C-89AC-511F76B0E6F9}" destId="{19D1C4E0-C7DA-4448-AAAF-05F67F279748}" srcOrd="0" destOrd="0" parTransId="{10CB678C-26E3-40F6-8873-467AEC7C9523}" sibTransId="{585C1C70-01F4-4D5F-8C03-437C5DE6052C}"/>
    <dgm:cxn modelId="{C1B37765-FCA2-4584-B74A-DF808D2404D5}" type="presOf" srcId="{474B81F8-8A62-46AD-BA1B-DF7B46F22AA8}" destId="{4DC4E173-3F01-445B-89A6-B4E55EA891C4}" srcOrd="0" destOrd="0" presId="urn:microsoft.com/office/officeart/2005/8/layout/process5"/>
    <dgm:cxn modelId="{72300851-449D-4944-B436-94E17C72B0B7}" type="presOf" srcId="{37E8376A-A0CD-4B06-88C2-0EBCE5176336}" destId="{7DB8A047-E05E-48F7-B477-DAEDC6E7746A}" srcOrd="0" destOrd="0" presId="urn:microsoft.com/office/officeart/2005/8/layout/process5"/>
    <dgm:cxn modelId="{1A7DB8EB-41F2-46C9-8F53-6F76660C34D4}" srcId="{4A9A7503-96AC-408C-89AC-511F76B0E6F9}" destId="{DBB55722-D1FC-4997-B1D3-597436E1F4DE}" srcOrd="2" destOrd="0" parTransId="{E4334FB5-02F9-40FA-917E-9A2942EB19F3}" sibTransId="{931138F2-CFE0-4966-AE7F-B75004A8FD41}"/>
    <dgm:cxn modelId="{F40FBE53-67DB-4571-9287-019EA2C86119}" srcId="{4A9A7503-96AC-408C-89AC-511F76B0E6F9}" destId="{EA3AA464-7CD5-4954-91FF-D76D825BEA06}" srcOrd="5" destOrd="0" parTransId="{EB30AB3B-4CC5-4426-AF9E-DF5B9086A92C}" sibTransId="{1AA29569-E6C3-47B5-878A-19DF6A9805EF}"/>
    <dgm:cxn modelId="{2FD62AFF-7924-4B21-BC4B-D1C7266E1706}" type="presOf" srcId="{79539F4C-8D62-4E33-B153-EF848736B95C}" destId="{99634B34-3552-4ABE-A9E1-CD93822A0A61}" srcOrd="0" destOrd="0" presId="urn:microsoft.com/office/officeart/2005/8/layout/process5"/>
    <dgm:cxn modelId="{F4245FC2-3FEC-4C92-AE68-981FA9473A1E}" type="presOf" srcId="{4A9A7503-96AC-408C-89AC-511F76B0E6F9}" destId="{AE7EEC0A-1422-4A6E-8E50-1ECA9E86C9BE}" srcOrd="0" destOrd="0" presId="urn:microsoft.com/office/officeart/2005/8/layout/process5"/>
    <dgm:cxn modelId="{64CD3F30-7F0E-4E9A-8C49-0DA27E89F47F}" srcId="{4A9A7503-96AC-408C-89AC-511F76B0E6F9}" destId="{37E8376A-A0CD-4B06-88C2-0EBCE5176336}" srcOrd="7" destOrd="0" parTransId="{149C927A-3658-45D9-BABA-BE48E92EF9CD}" sibTransId="{C11ADC0B-9EA2-43F0-9417-4F6C869B9009}"/>
    <dgm:cxn modelId="{29B8CDB6-02DE-4EC4-B4C9-6F3FC15EE9EB}" type="presOf" srcId="{1AA29569-E6C3-47B5-878A-19DF6A9805EF}" destId="{1E7AFD5A-A6F5-451A-ABB9-EBE292DBD54D}" srcOrd="0" destOrd="0" presId="urn:microsoft.com/office/officeart/2005/8/layout/process5"/>
    <dgm:cxn modelId="{CA1CE18F-F8BF-43B3-9241-2421D4D6DC2B}" type="presOf" srcId="{931138F2-CFE0-4966-AE7F-B75004A8FD41}" destId="{B66195FF-1125-457E-9871-5EFA54CDA4BF}" srcOrd="0" destOrd="0" presId="urn:microsoft.com/office/officeart/2005/8/layout/process5"/>
    <dgm:cxn modelId="{661A0622-A05D-4D78-8FEC-09EC0BD5627B}" type="presOf" srcId="{606E45FE-EBF7-48CF-B112-4DC0DF6A4463}" destId="{110ED921-43B4-4B7F-9AA9-22D9ADDF47D0}" srcOrd="0" destOrd="0" presId="urn:microsoft.com/office/officeart/2005/8/layout/process5"/>
    <dgm:cxn modelId="{40AB1D4B-CB5C-497D-AF26-4B736CB341A8}" type="presOf" srcId="{585C1C70-01F4-4D5F-8C03-437C5DE6052C}" destId="{B4E057E4-C3AA-4197-8844-038BE484E8FC}" srcOrd="0" destOrd="0" presId="urn:microsoft.com/office/officeart/2005/8/layout/process5"/>
    <dgm:cxn modelId="{F9B7D91B-1E40-4892-A186-4DD4EB358AE7}" type="presOf" srcId="{19D1C4E0-C7DA-4448-AAAF-05F67F279748}" destId="{973FD457-6B59-44B3-9FB4-40004FA49369}" srcOrd="0" destOrd="0" presId="urn:microsoft.com/office/officeart/2005/8/layout/process5"/>
    <dgm:cxn modelId="{38B42639-CB46-4A85-AC31-EE9FDECA3E55}" type="presOf" srcId="{EA3AA464-7CD5-4954-91FF-D76D825BEA06}" destId="{5B04DC0A-3898-4731-8E75-34E866758EE6}" srcOrd="0" destOrd="0" presId="urn:microsoft.com/office/officeart/2005/8/layout/process5"/>
    <dgm:cxn modelId="{CAB95136-B2F4-4724-B371-F77AE2E2624D}" type="presOf" srcId="{931138F2-CFE0-4966-AE7F-B75004A8FD41}" destId="{47B46F9A-6029-4331-8083-E55126877512}" srcOrd="1" destOrd="0" presId="urn:microsoft.com/office/officeart/2005/8/layout/process5"/>
    <dgm:cxn modelId="{376432AE-AE3F-476F-9203-63AB12C3003F}" type="presOf" srcId="{474B81F8-8A62-46AD-BA1B-DF7B46F22AA8}" destId="{725D1B53-F072-439A-8D34-4AF3F5C6FFD6}" srcOrd="1" destOrd="0" presId="urn:microsoft.com/office/officeart/2005/8/layout/process5"/>
    <dgm:cxn modelId="{AE49EAB5-EBAD-4D3F-A7A6-033AAE7AFD22}" type="presOf" srcId="{069EE47B-4A1F-480E-A4E8-836CBD943DDD}" destId="{016A4E66-1570-4583-A628-C098AB7EABDC}" srcOrd="0" destOrd="0" presId="urn:microsoft.com/office/officeart/2005/8/layout/process5"/>
    <dgm:cxn modelId="{DEAA358A-28C6-48D0-9A6D-F6614098346A}" type="presOf" srcId="{A4B88813-CE58-4BBB-BD12-E193E9C609BE}" destId="{49F68F89-965A-4350-B419-B5C378CD6754}" srcOrd="0" destOrd="0" presId="urn:microsoft.com/office/officeart/2005/8/layout/process5"/>
    <dgm:cxn modelId="{C9D31F87-6DE6-423C-A072-E737D3AF3B9C}" srcId="{4A9A7503-96AC-408C-89AC-511F76B0E6F9}" destId="{A4B88813-CE58-4BBB-BD12-E193E9C609BE}" srcOrd="4" destOrd="0" parTransId="{16F47BD1-DFF8-436B-BC0B-0E7203D9B03C}" sibTransId="{F0F5827C-3E3D-4F9E-822D-9D2D5AB79A0E}"/>
    <dgm:cxn modelId="{1FC995EE-87CD-466C-95BC-456ADD42FEAE}" srcId="{4A9A7503-96AC-408C-89AC-511F76B0E6F9}" destId="{C9AEAD52-B9F0-4AEF-AD66-286B06CE0DC8}" srcOrd="3" destOrd="0" parTransId="{462E7607-988B-44EF-AB5E-106399A18B61}" sibTransId="{C9FFB8B7-F8F1-4C3A-AC3B-D81FC16EA2F5}"/>
    <dgm:cxn modelId="{B47AEE7D-2C2E-4374-B68A-036CEF6B6736}" type="presOf" srcId="{F0F5827C-3E3D-4F9E-822D-9D2D5AB79A0E}" destId="{83B644EE-8E42-4130-97CB-21464A79C267}" srcOrd="0" destOrd="0" presId="urn:microsoft.com/office/officeart/2005/8/layout/process5"/>
    <dgm:cxn modelId="{CA360419-02AD-4304-98AA-8AC2BF390B8E}" srcId="{4A9A7503-96AC-408C-89AC-511F76B0E6F9}" destId="{79539F4C-8D62-4E33-B153-EF848736B95C}" srcOrd="1" destOrd="0" parTransId="{83B0CA33-E719-4B99-AE27-05B6C4247974}" sibTransId="{474B81F8-8A62-46AD-BA1B-DF7B46F22AA8}"/>
    <dgm:cxn modelId="{215E1D3E-BBF1-43EC-B68E-4E734E4C98DB}" srcId="{4A9A7503-96AC-408C-89AC-511F76B0E6F9}" destId="{606E45FE-EBF7-48CF-B112-4DC0DF6A4463}" srcOrd="6" destOrd="0" parTransId="{2B41498D-5F8D-4D1F-B8BA-1AFFE3D72740}" sibTransId="{069EE47B-4A1F-480E-A4E8-836CBD943DDD}"/>
    <dgm:cxn modelId="{80211062-6391-4DF3-8AAC-B9AA1CEB4BFA}" type="presOf" srcId="{C9FFB8B7-F8F1-4C3A-AC3B-D81FC16EA2F5}" destId="{EEA33DE7-4CD3-434C-8526-DF4C7AE2CA50}" srcOrd="0" destOrd="0" presId="urn:microsoft.com/office/officeart/2005/8/layout/process5"/>
    <dgm:cxn modelId="{21014929-257C-4FA1-A76F-8F41C2EBBFAF}" type="presOf" srcId="{585C1C70-01F4-4D5F-8C03-437C5DE6052C}" destId="{9CDBEA50-CCE2-4842-BED2-19C82480947B}" srcOrd="1" destOrd="0" presId="urn:microsoft.com/office/officeart/2005/8/layout/process5"/>
    <dgm:cxn modelId="{48BC10F6-F99E-4726-857E-80999B296658}" type="presOf" srcId="{C9AEAD52-B9F0-4AEF-AD66-286B06CE0DC8}" destId="{DA6694F8-9BD3-4147-AB35-EC280C55A81E}" srcOrd="0" destOrd="0" presId="urn:microsoft.com/office/officeart/2005/8/layout/process5"/>
    <dgm:cxn modelId="{FE51B8DA-2F32-4C96-AE36-1E10281DBEFC}" type="presOf" srcId="{DBB55722-D1FC-4997-B1D3-597436E1F4DE}" destId="{6DCFFF6B-82CB-4388-AB17-067DBEB27D03}" srcOrd="0" destOrd="0" presId="urn:microsoft.com/office/officeart/2005/8/layout/process5"/>
    <dgm:cxn modelId="{3CDF1CEA-078F-43E1-8851-4E40CBBDB702}" type="presOf" srcId="{1AA29569-E6C3-47B5-878A-19DF6A9805EF}" destId="{9E5D39AC-98A8-43CA-8950-3162637A97BB}" srcOrd="1" destOrd="0" presId="urn:microsoft.com/office/officeart/2005/8/layout/process5"/>
    <dgm:cxn modelId="{43DD2550-17E2-43E8-9ABB-B23FB95B1CD2}" type="presOf" srcId="{F0F5827C-3E3D-4F9E-822D-9D2D5AB79A0E}" destId="{2F505614-3B44-47DD-909F-0AB590994DA6}" srcOrd="1" destOrd="0" presId="urn:microsoft.com/office/officeart/2005/8/layout/process5"/>
    <dgm:cxn modelId="{9DF12A3B-5DC8-4EBA-B868-5F8C5F89AD3E}" type="presParOf" srcId="{AE7EEC0A-1422-4A6E-8E50-1ECA9E86C9BE}" destId="{973FD457-6B59-44B3-9FB4-40004FA49369}" srcOrd="0" destOrd="0" presId="urn:microsoft.com/office/officeart/2005/8/layout/process5"/>
    <dgm:cxn modelId="{BDA13480-E573-4BF0-A80C-9C758F597E10}" type="presParOf" srcId="{AE7EEC0A-1422-4A6E-8E50-1ECA9E86C9BE}" destId="{B4E057E4-C3AA-4197-8844-038BE484E8FC}" srcOrd="1" destOrd="0" presId="urn:microsoft.com/office/officeart/2005/8/layout/process5"/>
    <dgm:cxn modelId="{4B4B79B8-CB74-4109-A976-07238B592C57}" type="presParOf" srcId="{B4E057E4-C3AA-4197-8844-038BE484E8FC}" destId="{9CDBEA50-CCE2-4842-BED2-19C82480947B}" srcOrd="0" destOrd="0" presId="urn:microsoft.com/office/officeart/2005/8/layout/process5"/>
    <dgm:cxn modelId="{DCEA8803-02AE-4E7C-A293-C2104D65CE32}" type="presParOf" srcId="{AE7EEC0A-1422-4A6E-8E50-1ECA9E86C9BE}" destId="{99634B34-3552-4ABE-A9E1-CD93822A0A61}" srcOrd="2" destOrd="0" presId="urn:microsoft.com/office/officeart/2005/8/layout/process5"/>
    <dgm:cxn modelId="{48724E1D-13F5-4BA3-A26B-BCA4E809FDED}" type="presParOf" srcId="{AE7EEC0A-1422-4A6E-8E50-1ECA9E86C9BE}" destId="{4DC4E173-3F01-445B-89A6-B4E55EA891C4}" srcOrd="3" destOrd="0" presId="urn:microsoft.com/office/officeart/2005/8/layout/process5"/>
    <dgm:cxn modelId="{ABE83B96-669B-4F23-8DE6-E65C37F85F8A}" type="presParOf" srcId="{4DC4E173-3F01-445B-89A6-B4E55EA891C4}" destId="{725D1B53-F072-439A-8D34-4AF3F5C6FFD6}" srcOrd="0" destOrd="0" presId="urn:microsoft.com/office/officeart/2005/8/layout/process5"/>
    <dgm:cxn modelId="{FFEF4296-8C2D-4CD5-A90C-F2193E37DBC5}" type="presParOf" srcId="{AE7EEC0A-1422-4A6E-8E50-1ECA9E86C9BE}" destId="{6DCFFF6B-82CB-4388-AB17-067DBEB27D03}" srcOrd="4" destOrd="0" presId="urn:microsoft.com/office/officeart/2005/8/layout/process5"/>
    <dgm:cxn modelId="{9494D721-177C-4175-B140-E63BEBF26A3D}" type="presParOf" srcId="{AE7EEC0A-1422-4A6E-8E50-1ECA9E86C9BE}" destId="{B66195FF-1125-457E-9871-5EFA54CDA4BF}" srcOrd="5" destOrd="0" presId="urn:microsoft.com/office/officeart/2005/8/layout/process5"/>
    <dgm:cxn modelId="{83C9C84F-0699-43DF-986F-4F42B481F8BE}" type="presParOf" srcId="{B66195FF-1125-457E-9871-5EFA54CDA4BF}" destId="{47B46F9A-6029-4331-8083-E55126877512}" srcOrd="0" destOrd="0" presId="urn:microsoft.com/office/officeart/2005/8/layout/process5"/>
    <dgm:cxn modelId="{6DA4906D-F3FD-4582-89E3-36B1CE910070}" type="presParOf" srcId="{AE7EEC0A-1422-4A6E-8E50-1ECA9E86C9BE}" destId="{DA6694F8-9BD3-4147-AB35-EC280C55A81E}" srcOrd="6" destOrd="0" presId="urn:microsoft.com/office/officeart/2005/8/layout/process5"/>
    <dgm:cxn modelId="{97452111-372E-4633-AC4B-86CDBA756B2C}" type="presParOf" srcId="{AE7EEC0A-1422-4A6E-8E50-1ECA9E86C9BE}" destId="{EEA33DE7-4CD3-434C-8526-DF4C7AE2CA50}" srcOrd="7" destOrd="0" presId="urn:microsoft.com/office/officeart/2005/8/layout/process5"/>
    <dgm:cxn modelId="{B10F7027-6FD0-42CC-BB81-DF27C69B39E6}" type="presParOf" srcId="{EEA33DE7-4CD3-434C-8526-DF4C7AE2CA50}" destId="{D5C32FC2-C6B7-4328-BD7E-3405C58E7540}" srcOrd="0" destOrd="0" presId="urn:microsoft.com/office/officeart/2005/8/layout/process5"/>
    <dgm:cxn modelId="{CAFDE0AB-FE95-4A45-B35B-887003C67771}" type="presParOf" srcId="{AE7EEC0A-1422-4A6E-8E50-1ECA9E86C9BE}" destId="{49F68F89-965A-4350-B419-B5C378CD6754}" srcOrd="8" destOrd="0" presId="urn:microsoft.com/office/officeart/2005/8/layout/process5"/>
    <dgm:cxn modelId="{8ED2CF33-D84A-4E65-8572-4615F13E11A6}" type="presParOf" srcId="{AE7EEC0A-1422-4A6E-8E50-1ECA9E86C9BE}" destId="{83B644EE-8E42-4130-97CB-21464A79C267}" srcOrd="9" destOrd="0" presId="urn:microsoft.com/office/officeart/2005/8/layout/process5"/>
    <dgm:cxn modelId="{CF335894-2602-429C-AE9C-100256C52727}" type="presParOf" srcId="{83B644EE-8E42-4130-97CB-21464A79C267}" destId="{2F505614-3B44-47DD-909F-0AB590994DA6}" srcOrd="0" destOrd="0" presId="urn:microsoft.com/office/officeart/2005/8/layout/process5"/>
    <dgm:cxn modelId="{E073111D-653D-4334-85D5-9F50234D280F}" type="presParOf" srcId="{AE7EEC0A-1422-4A6E-8E50-1ECA9E86C9BE}" destId="{5B04DC0A-3898-4731-8E75-34E866758EE6}" srcOrd="10" destOrd="0" presId="urn:microsoft.com/office/officeart/2005/8/layout/process5"/>
    <dgm:cxn modelId="{BF76A951-9FFE-4901-8F34-0538B18F3592}" type="presParOf" srcId="{AE7EEC0A-1422-4A6E-8E50-1ECA9E86C9BE}" destId="{1E7AFD5A-A6F5-451A-ABB9-EBE292DBD54D}" srcOrd="11" destOrd="0" presId="urn:microsoft.com/office/officeart/2005/8/layout/process5"/>
    <dgm:cxn modelId="{2F916817-8209-446A-A508-876004280FB8}" type="presParOf" srcId="{1E7AFD5A-A6F5-451A-ABB9-EBE292DBD54D}" destId="{9E5D39AC-98A8-43CA-8950-3162637A97BB}" srcOrd="0" destOrd="0" presId="urn:microsoft.com/office/officeart/2005/8/layout/process5"/>
    <dgm:cxn modelId="{B2315454-72AA-4F3D-A5EE-FAE8126C6B5B}" type="presParOf" srcId="{AE7EEC0A-1422-4A6E-8E50-1ECA9E86C9BE}" destId="{110ED921-43B4-4B7F-9AA9-22D9ADDF47D0}" srcOrd="12" destOrd="0" presId="urn:microsoft.com/office/officeart/2005/8/layout/process5"/>
    <dgm:cxn modelId="{E21B7CC6-D4FC-4142-8E53-81F95A270ADB}" type="presParOf" srcId="{AE7EEC0A-1422-4A6E-8E50-1ECA9E86C9BE}" destId="{016A4E66-1570-4583-A628-C098AB7EABDC}" srcOrd="13" destOrd="0" presId="urn:microsoft.com/office/officeart/2005/8/layout/process5"/>
    <dgm:cxn modelId="{906E9510-0A64-4C11-BAAC-80207EF42E66}" type="presParOf" srcId="{016A4E66-1570-4583-A628-C098AB7EABDC}" destId="{023886DB-DFBC-4F66-AB1C-0E7DD2426262}" srcOrd="0" destOrd="0" presId="urn:microsoft.com/office/officeart/2005/8/layout/process5"/>
    <dgm:cxn modelId="{33069E7C-23DF-4E66-B326-4FC043AD40AD}" type="presParOf" srcId="{AE7EEC0A-1422-4A6E-8E50-1ECA9E86C9BE}" destId="{7DB8A047-E05E-48F7-B477-DAEDC6E7746A}" srcOrd="14"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C2B5CFE-BACF-494E-9C86-36E8B11E587F}">
      <dsp:nvSpPr>
        <dsp:cNvPr id="0" name=""/>
        <dsp:cNvSpPr/>
      </dsp:nvSpPr>
      <dsp:spPr>
        <a:xfrm>
          <a:off x="0" y="431481"/>
          <a:ext cx="8229600" cy="6300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3FEBA7-ED2F-4981-8A83-9BE6A52160E0}">
      <dsp:nvSpPr>
        <dsp:cNvPr id="0" name=""/>
        <dsp:cNvSpPr/>
      </dsp:nvSpPr>
      <dsp:spPr>
        <a:xfrm>
          <a:off x="411480" y="62481"/>
          <a:ext cx="5760720" cy="738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066800">
            <a:lnSpc>
              <a:spcPct val="90000"/>
            </a:lnSpc>
            <a:spcBef>
              <a:spcPct val="0"/>
            </a:spcBef>
            <a:spcAft>
              <a:spcPct val="35000"/>
            </a:spcAft>
          </a:pPr>
          <a:r>
            <a:rPr lang="el-GR" sz="2400" kern="1200" dirty="0" smtClean="0"/>
            <a:t>Χάραξη στρατηγικής για τον εντοπισμό των ερευνών</a:t>
          </a:r>
          <a:endParaRPr lang="el-GR" sz="2400" kern="1200" dirty="0"/>
        </a:p>
      </dsp:txBody>
      <dsp:txXfrm>
        <a:off x="411480" y="62481"/>
        <a:ext cx="5760720" cy="738000"/>
      </dsp:txXfrm>
    </dsp:sp>
    <dsp:sp modelId="{63DE5398-69E2-4480-B33B-2D45D37206CF}">
      <dsp:nvSpPr>
        <dsp:cNvPr id="0" name=""/>
        <dsp:cNvSpPr/>
      </dsp:nvSpPr>
      <dsp:spPr>
        <a:xfrm>
          <a:off x="0" y="1565481"/>
          <a:ext cx="8229600" cy="630000"/>
        </a:xfrm>
        <a:prstGeom prst="rect">
          <a:avLst/>
        </a:prstGeom>
        <a:solidFill>
          <a:schemeClr val="lt1">
            <a:alpha val="90000"/>
            <a:hueOff val="0"/>
            <a:satOff val="0"/>
            <a:lumOff val="0"/>
            <a:alphaOff val="0"/>
          </a:schemeClr>
        </a:solidFill>
        <a:ln w="25400" cap="flat" cmpd="sng" algn="ctr">
          <a:solidFill>
            <a:schemeClr val="accent4">
              <a:hueOff val="-1488257"/>
              <a:satOff val="8966"/>
              <a:lumOff val="719"/>
              <a:alphaOff val="0"/>
            </a:schemeClr>
          </a:solidFill>
          <a:prstDash val="solid"/>
        </a:ln>
        <a:effectLst/>
      </dsp:spPr>
      <dsp:style>
        <a:lnRef idx="2">
          <a:scrgbClr r="0" g="0" b="0"/>
        </a:lnRef>
        <a:fillRef idx="1">
          <a:scrgbClr r="0" g="0" b="0"/>
        </a:fillRef>
        <a:effectRef idx="0">
          <a:scrgbClr r="0" g="0" b="0"/>
        </a:effectRef>
        <a:fontRef idx="minor"/>
      </dsp:style>
    </dsp:sp>
    <dsp:sp modelId="{06345F7E-24EA-4FE6-B8C0-6D8EF3808628}">
      <dsp:nvSpPr>
        <dsp:cNvPr id="0" name=""/>
        <dsp:cNvSpPr/>
      </dsp:nvSpPr>
      <dsp:spPr>
        <a:xfrm>
          <a:off x="411480" y="1196481"/>
          <a:ext cx="5760720" cy="738000"/>
        </a:xfrm>
        <a:prstGeom prst="round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066800">
            <a:lnSpc>
              <a:spcPct val="90000"/>
            </a:lnSpc>
            <a:spcBef>
              <a:spcPct val="0"/>
            </a:spcBef>
            <a:spcAft>
              <a:spcPct val="35000"/>
            </a:spcAft>
          </a:pPr>
          <a:r>
            <a:rPr lang="el-GR" sz="2400" kern="1200" dirty="0" smtClean="0"/>
            <a:t>Εφαρμογή κριτηρίων αποδοχής/αποκλεισμού των ερευνών</a:t>
          </a:r>
          <a:endParaRPr lang="el-GR" sz="2400" kern="1200" dirty="0"/>
        </a:p>
      </dsp:txBody>
      <dsp:txXfrm>
        <a:off x="411480" y="1196481"/>
        <a:ext cx="5760720" cy="738000"/>
      </dsp:txXfrm>
    </dsp:sp>
    <dsp:sp modelId="{1AFEDD01-E763-446D-BB98-BD09F9AF19B8}">
      <dsp:nvSpPr>
        <dsp:cNvPr id="0" name=""/>
        <dsp:cNvSpPr/>
      </dsp:nvSpPr>
      <dsp:spPr>
        <a:xfrm>
          <a:off x="0" y="2699481"/>
          <a:ext cx="8229600" cy="630000"/>
        </a:xfrm>
        <a:prstGeom prst="rect">
          <a:avLst/>
        </a:prstGeom>
        <a:solidFill>
          <a:schemeClr val="lt1">
            <a:alpha val="90000"/>
            <a:hueOff val="0"/>
            <a:satOff val="0"/>
            <a:lumOff val="0"/>
            <a:alphaOff val="0"/>
          </a:schemeClr>
        </a:solidFill>
        <a:ln w="25400" cap="flat" cmpd="sng" algn="ctr">
          <a:solidFill>
            <a:schemeClr val="accent4">
              <a:hueOff val="-2976513"/>
              <a:satOff val="17933"/>
              <a:lumOff val="14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520700" rIns="638708" bIns="170688" numCol="1" spcCol="1270" anchor="t" anchorCtr="0">
          <a:noAutofit/>
        </a:bodyPr>
        <a:lstStyle/>
        <a:p>
          <a:pPr marL="228600" lvl="1" indent="-228600" algn="l" defTabSz="1066800">
            <a:lnSpc>
              <a:spcPct val="90000"/>
            </a:lnSpc>
            <a:spcBef>
              <a:spcPct val="0"/>
            </a:spcBef>
            <a:spcAft>
              <a:spcPct val="15000"/>
            </a:spcAft>
            <a:buChar char="••"/>
          </a:pPr>
          <a:endParaRPr lang="el-GR" sz="2400" kern="1200"/>
        </a:p>
      </dsp:txBody>
      <dsp:txXfrm>
        <a:off x="0" y="2699481"/>
        <a:ext cx="8229600" cy="630000"/>
      </dsp:txXfrm>
    </dsp:sp>
    <dsp:sp modelId="{FC66C0DA-5410-4DBD-877C-66399750AB6E}">
      <dsp:nvSpPr>
        <dsp:cNvPr id="0" name=""/>
        <dsp:cNvSpPr/>
      </dsp:nvSpPr>
      <dsp:spPr>
        <a:xfrm>
          <a:off x="411480" y="2330481"/>
          <a:ext cx="5760720" cy="738000"/>
        </a:xfrm>
        <a:prstGeom prst="round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066800">
            <a:lnSpc>
              <a:spcPct val="90000"/>
            </a:lnSpc>
            <a:spcBef>
              <a:spcPct val="0"/>
            </a:spcBef>
            <a:spcAft>
              <a:spcPct val="35000"/>
            </a:spcAft>
          </a:pPr>
          <a:r>
            <a:rPr lang="el-GR" sz="2400" kern="1200" dirty="0" smtClean="0"/>
            <a:t>Έλεγχος καταλληλότητας των ερευνών</a:t>
          </a:r>
          <a:endParaRPr lang="el-GR" sz="2400" kern="1200" dirty="0"/>
        </a:p>
      </dsp:txBody>
      <dsp:txXfrm>
        <a:off x="411480" y="2330481"/>
        <a:ext cx="5760720" cy="738000"/>
      </dsp:txXfrm>
    </dsp:sp>
    <dsp:sp modelId="{C6DC62CC-CAC4-419F-8F33-336AEDC53EA2}">
      <dsp:nvSpPr>
        <dsp:cNvPr id="0" name=""/>
        <dsp:cNvSpPr/>
      </dsp:nvSpPr>
      <dsp:spPr>
        <a:xfrm>
          <a:off x="0" y="3833481"/>
          <a:ext cx="8229600" cy="630000"/>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 modelId="{8D54CF81-35F4-4721-81ED-DFD75B3F3B21}">
      <dsp:nvSpPr>
        <dsp:cNvPr id="0" name=""/>
        <dsp:cNvSpPr/>
      </dsp:nvSpPr>
      <dsp:spPr>
        <a:xfrm>
          <a:off x="411480" y="3464481"/>
          <a:ext cx="5760720" cy="7380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066800">
            <a:lnSpc>
              <a:spcPct val="90000"/>
            </a:lnSpc>
            <a:spcBef>
              <a:spcPct val="0"/>
            </a:spcBef>
            <a:spcAft>
              <a:spcPct val="35000"/>
            </a:spcAft>
          </a:pPr>
          <a:r>
            <a:rPr lang="el-GR" sz="2400" kern="1200" dirty="0" smtClean="0"/>
            <a:t>Σύνθεση των ερευνητικών δεδομένων</a:t>
          </a:r>
          <a:endParaRPr lang="el-GR" sz="2400" kern="1200" dirty="0"/>
        </a:p>
      </dsp:txBody>
      <dsp:txXfrm>
        <a:off x="411480" y="3464481"/>
        <a:ext cx="5760720" cy="7380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73FD457-6B59-44B3-9FB4-40004FA49369}">
      <dsp:nvSpPr>
        <dsp:cNvPr id="0" name=""/>
        <dsp:cNvSpPr/>
      </dsp:nvSpPr>
      <dsp:spPr>
        <a:xfrm>
          <a:off x="320263" y="2484"/>
          <a:ext cx="1997124" cy="119827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Διατύπωση ερευνητικού ερωτήματος</a:t>
          </a:r>
          <a:endParaRPr lang="el-GR" sz="1100" kern="1200" dirty="0"/>
        </a:p>
      </dsp:txBody>
      <dsp:txXfrm>
        <a:off x="320263" y="2484"/>
        <a:ext cx="1997124" cy="1198274"/>
      </dsp:txXfrm>
    </dsp:sp>
    <dsp:sp modelId="{B4E057E4-C3AA-4197-8844-038BE484E8FC}">
      <dsp:nvSpPr>
        <dsp:cNvPr id="0" name=""/>
        <dsp:cNvSpPr/>
      </dsp:nvSpPr>
      <dsp:spPr>
        <a:xfrm>
          <a:off x="2493134" y="353978"/>
          <a:ext cx="423390" cy="495286"/>
        </a:xfrm>
        <a:prstGeom prst="rightArrow">
          <a:avLst>
            <a:gd name="adj1" fmla="val 60000"/>
            <a:gd name="adj2" fmla="val 50000"/>
          </a:avLst>
        </a:prstGeom>
        <a:solidFill>
          <a:schemeClr val="dk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a:off x="2493134" y="353978"/>
        <a:ext cx="423390" cy="495286"/>
      </dsp:txXfrm>
    </dsp:sp>
    <dsp:sp modelId="{99634B34-3552-4ABE-A9E1-CD93822A0A61}">
      <dsp:nvSpPr>
        <dsp:cNvPr id="0" name=""/>
        <dsp:cNvSpPr/>
      </dsp:nvSpPr>
      <dsp:spPr>
        <a:xfrm>
          <a:off x="3116237" y="2484"/>
          <a:ext cx="1997124" cy="119827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Αναζήτηση σε ΒΔ &amp; ελεύθερη αναζήτηση σε βιβλιοθήκες και στο διαδίκτυο</a:t>
          </a:r>
          <a:endParaRPr lang="el-GR" sz="1100" kern="1200" dirty="0"/>
        </a:p>
      </dsp:txBody>
      <dsp:txXfrm>
        <a:off x="3116237" y="2484"/>
        <a:ext cx="1997124" cy="1198274"/>
      </dsp:txXfrm>
    </dsp:sp>
    <dsp:sp modelId="{4DC4E173-3F01-445B-89A6-B4E55EA891C4}">
      <dsp:nvSpPr>
        <dsp:cNvPr id="0" name=""/>
        <dsp:cNvSpPr/>
      </dsp:nvSpPr>
      <dsp:spPr>
        <a:xfrm>
          <a:off x="5289109" y="353978"/>
          <a:ext cx="423390" cy="495286"/>
        </a:xfrm>
        <a:prstGeom prst="rightArrow">
          <a:avLst>
            <a:gd name="adj1" fmla="val 60000"/>
            <a:gd name="adj2" fmla="val 50000"/>
          </a:avLst>
        </a:prstGeom>
        <a:solidFill>
          <a:schemeClr val="dk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a:off x="5289109" y="353978"/>
        <a:ext cx="423390" cy="495286"/>
      </dsp:txXfrm>
    </dsp:sp>
    <dsp:sp modelId="{6DCFFF6B-82CB-4388-AB17-067DBEB27D03}">
      <dsp:nvSpPr>
        <dsp:cNvPr id="0" name=""/>
        <dsp:cNvSpPr/>
      </dsp:nvSpPr>
      <dsp:spPr>
        <a:xfrm>
          <a:off x="5912212" y="2484"/>
          <a:ext cx="1997124" cy="119827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Αρχικός κατάλογος με τις έρευνες/μελέτες που εντοπίστηκαν </a:t>
          </a:r>
        </a:p>
        <a:p>
          <a:pPr lvl="0" algn="ctr" defTabSz="488950">
            <a:lnSpc>
              <a:spcPct val="90000"/>
            </a:lnSpc>
            <a:spcBef>
              <a:spcPct val="0"/>
            </a:spcBef>
            <a:spcAft>
              <a:spcPct val="35000"/>
            </a:spcAft>
          </a:pPr>
          <a:r>
            <a:rPr lang="el-GR" sz="1100" kern="1200" dirty="0" smtClean="0"/>
            <a:t>(Ν = 1153)</a:t>
          </a:r>
          <a:endParaRPr lang="el-GR" sz="1100" kern="1200" dirty="0"/>
        </a:p>
      </dsp:txBody>
      <dsp:txXfrm>
        <a:off x="5912212" y="2484"/>
        <a:ext cx="1997124" cy="1198274"/>
      </dsp:txXfrm>
    </dsp:sp>
    <dsp:sp modelId="{B66195FF-1125-457E-9871-5EFA54CDA4BF}">
      <dsp:nvSpPr>
        <dsp:cNvPr id="0" name=""/>
        <dsp:cNvSpPr/>
      </dsp:nvSpPr>
      <dsp:spPr>
        <a:xfrm rot="5400000">
          <a:off x="6699079" y="1340557"/>
          <a:ext cx="423390" cy="495286"/>
        </a:xfrm>
        <a:prstGeom prst="rightArrow">
          <a:avLst>
            <a:gd name="adj1" fmla="val 60000"/>
            <a:gd name="adj2" fmla="val 50000"/>
          </a:avLst>
        </a:prstGeom>
        <a:solidFill>
          <a:schemeClr val="dk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rot="5400000">
        <a:off x="6699079" y="1340557"/>
        <a:ext cx="423390" cy="495286"/>
      </dsp:txXfrm>
    </dsp:sp>
    <dsp:sp modelId="{DA6694F8-9BD3-4147-AB35-EC280C55A81E}">
      <dsp:nvSpPr>
        <dsp:cNvPr id="0" name=""/>
        <dsp:cNvSpPr/>
      </dsp:nvSpPr>
      <dsp:spPr>
        <a:xfrm>
          <a:off x="5912212" y="1999609"/>
          <a:ext cx="1997124" cy="119827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Εντοπισμός των ποιοτικών ερευνών</a:t>
          </a:r>
        </a:p>
        <a:p>
          <a:pPr lvl="0" algn="ctr" defTabSz="488950">
            <a:lnSpc>
              <a:spcPct val="90000"/>
            </a:lnSpc>
            <a:spcBef>
              <a:spcPct val="0"/>
            </a:spcBef>
            <a:spcAft>
              <a:spcPct val="35000"/>
            </a:spcAft>
          </a:pPr>
          <a:r>
            <a:rPr lang="el-GR" sz="1100" kern="1200" dirty="0" smtClean="0"/>
            <a:t>(Ν = 366)</a:t>
          </a:r>
          <a:endParaRPr lang="el-GR" sz="1100" kern="1200" dirty="0"/>
        </a:p>
      </dsp:txBody>
      <dsp:txXfrm>
        <a:off x="5912212" y="1999609"/>
        <a:ext cx="1997124" cy="1198274"/>
      </dsp:txXfrm>
    </dsp:sp>
    <dsp:sp modelId="{EEA33DE7-4CD3-434C-8526-DF4C7AE2CA50}">
      <dsp:nvSpPr>
        <dsp:cNvPr id="0" name=""/>
        <dsp:cNvSpPr/>
      </dsp:nvSpPr>
      <dsp:spPr>
        <a:xfrm rot="10800000">
          <a:off x="5313074" y="2351103"/>
          <a:ext cx="423390" cy="495286"/>
        </a:xfrm>
        <a:prstGeom prst="rightArrow">
          <a:avLst>
            <a:gd name="adj1" fmla="val 60000"/>
            <a:gd name="adj2" fmla="val 50000"/>
          </a:avLst>
        </a:prstGeom>
        <a:solidFill>
          <a:schemeClr val="dk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rot="10800000">
        <a:off x="5313074" y="2351103"/>
        <a:ext cx="423390" cy="495286"/>
      </dsp:txXfrm>
    </dsp:sp>
    <dsp:sp modelId="{49F68F89-965A-4350-B419-B5C378CD6754}">
      <dsp:nvSpPr>
        <dsp:cNvPr id="0" name=""/>
        <dsp:cNvSpPr/>
      </dsp:nvSpPr>
      <dsp:spPr>
        <a:xfrm>
          <a:off x="3116237" y="1999609"/>
          <a:ext cx="1997124" cy="119827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Έλεγχος βάσει των κριτηρίων αποδοχής ή απόρριψης και διαγραφή </a:t>
          </a:r>
          <a:r>
            <a:rPr lang="el-GR" sz="1100" kern="1200" dirty="0" err="1" smtClean="0"/>
            <a:t>διπλοεγγραφών</a:t>
          </a:r>
          <a:endParaRPr lang="el-GR" sz="1100" kern="1200" dirty="0"/>
        </a:p>
      </dsp:txBody>
      <dsp:txXfrm>
        <a:off x="3116237" y="1999609"/>
        <a:ext cx="1997124" cy="1198274"/>
      </dsp:txXfrm>
    </dsp:sp>
    <dsp:sp modelId="{83B644EE-8E42-4130-97CB-21464A79C267}">
      <dsp:nvSpPr>
        <dsp:cNvPr id="0" name=""/>
        <dsp:cNvSpPr/>
      </dsp:nvSpPr>
      <dsp:spPr>
        <a:xfrm rot="10800000">
          <a:off x="2517100" y="2351103"/>
          <a:ext cx="423390" cy="495286"/>
        </a:xfrm>
        <a:prstGeom prst="rightArrow">
          <a:avLst>
            <a:gd name="adj1" fmla="val 60000"/>
            <a:gd name="adj2" fmla="val 50000"/>
          </a:avLst>
        </a:prstGeom>
        <a:solidFill>
          <a:schemeClr val="dk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rot="10800000">
        <a:off x="2517100" y="2351103"/>
        <a:ext cx="423390" cy="495286"/>
      </dsp:txXfrm>
    </dsp:sp>
    <dsp:sp modelId="{5B04DC0A-3898-4731-8E75-34E866758EE6}">
      <dsp:nvSpPr>
        <dsp:cNvPr id="0" name=""/>
        <dsp:cNvSpPr/>
      </dsp:nvSpPr>
      <dsp:spPr>
        <a:xfrm>
          <a:off x="320263" y="1999609"/>
          <a:ext cx="1997124" cy="119827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Τελικός κατάλογος με έρευνες/μελέτες που υποβλήθηκαν σε έλεγχο καταλληλότητας</a:t>
          </a:r>
        </a:p>
        <a:p>
          <a:pPr lvl="0" algn="ctr" defTabSz="488950">
            <a:lnSpc>
              <a:spcPct val="90000"/>
            </a:lnSpc>
            <a:spcBef>
              <a:spcPct val="0"/>
            </a:spcBef>
            <a:spcAft>
              <a:spcPct val="35000"/>
            </a:spcAft>
          </a:pPr>
          <a:r>
            <a:rPr lang="el-GR" sz="1100" kern="1200" dirty="0" smtClean="0"/>
            <a:t>(Ν=116)</a:t>
          </a:r>
          <a:endParaRPr lang="el-GR" sz="1100" kern="1200" dirty="0"/>
        </a:p>
      </dsp:txBody>
      <dsp:txXfrm>
        <a:off x="320263" y="1999609"/>
        <a:ext cx="1997124" cy="1198274"/>
      </dsp:txXfrm>
    </dsp:sp>
    <dsp:sp modelId="{1E7AFD5A-A6F5-451A-ABB9-EBE292DBD54D}">
      <dsp:nvSpPr>
        <dsp:cNvPr id="0" name=""/>
        <dsp:cNvSpPr/>
      </dsp:nvSpPr>
      <dsp:spPr>
        <a:xfrm rot="5400000">
          <a:off x="1107130" y="3337682"/>
          <a:ext cx="423390" cy="495286"/>
        </a:xfrm>
        <a:prstGeom prst="rightArrow">
          <a:avLst>
            <a:gd name="adj1" fmla="val 60000"/>
            <a:gd name="adj2" fmla="val 50000"/>
          </a:avLst>
        </a:prstGeom>
        <a:solidFill>
          <a:schemeClr val="dk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rot="5400000">
        <a:off x="1107130" y="3337682"/>
        <a:ext cx="423390" cy="495286"/>
      </dsp:txXfrm>
    </dsp:sp>
    <dsp:sp modelId="{110ED921-43B4-4B7F-9AA9-22D9ADDF47D0}">
      <dsp:nvSpPr>
        <dsp:cNvPr id="0" name=""/>
        <dsp:cNvSpPr/>
      </dsp:nvSpPr>
      <dsp:spPr>
        <a:xfrm>
          <a:off x="320263" y="3996733"/>
          <a:ext cx="1997124" cy="119827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Επιλογή ερευνών για πιλοτική εφαρμογή του μοντέλου μετά-σύνθεσης</a:t>
          </a:r>
          <a:endParaRPr lang="el-GR" sz="1100" kern="1200" dirty="0"/>
        </a:p>
      </dsp:txBody>
      <dsp:txXfrm>
        <a:off x="320263" y="3996733"/>
        <a:ext cx="1997124" cy="1198274"/>
      </dsp:txXfrm>
    </dsp:sp>
    <dsp:sp modelId="{016A4E66-1570-4583-A628-C098AB7EABDC}">
      <dsp:nvSpPr>
        <dsp:cNvPr id="0" name=""/>
        <dsp:cNvSpPr/>
      </dsp:nvSpPr>
      <dsp:spPr>
        <a:xfrm>
          <a:off x="2493134" y="4348227"/>
          <a:ext cx="423390" cy="495286"/>
        </a:xfrm>
        <a:prstGeom prst="rightArrow">
          <a:avLst>
            <a:gd name="adj1" fmla="val 60000"/>
            <a:gd name="adj2" fmla="val 50000"/>
          </a:avLst>
        </a:prstGeom>
        <a:solidFill>
          <a:schemeClr val="dk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l-GR" sz="900" kern="1200"/>
        </a:p>
      </dsp:txBody>
      <dsp:txXfrm>
        <a:off x="2493134" y="4348227"/>
        <a:ext cx="423390" cy="495286"/>
      </dsp:txXfrm>
    </dsp:sp>
    <dsp:sp modelId="{7DB8A047-E05E-48F7-B477-DAEDC6E7746A}">
      <dsp:nvSpPr>
        <dsp:cNvPr id="0" name=""/>
        <dsp:cNvSpPr/>
      </dsp:nvSpPr>
      <dsp:spPr>
        <a:xfrm>
          <a:off x="3116237" y="3996733"/>
          <a:ext cx="1997124" cy="1198274"/>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Έλεγχος καταλληλότητας των ερευνών/μελετών και διαμόρφωση οριστικής λίστας καταλόγου</a:t>
          </a:r>
        </a:p>
        <a:p>
          <a:pPr lvl="0" algn="ctr" defTabSz="488950">
            <a:lnSpc>
              <a:spcPct val="90000"/>
            </a:lnSpc>
            <a:spcBef>
              <a:spcPct val="0"/>
            </a:spcBef>
            <a:spcAft>
              <a:spcPct val="35000"/>
            </a:spcAft>
          </a:pPr>
          <a:r>
            <a:rPr lang="el-GR" sz="1100" kern="1200" dirty="0" smtClean="0"/>
            <a:t>(35-40% του τελικού καταλόγου)</a:t>
          </a:r>
        </a:p>
      </dsp:txBody>
      <dsp:txXfrm>
        <a:off x="3116237" y="3996733"/>
        <a:ext cx="1997124" cy="119827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4AAF755C-2BED-4B20-BAF4-B18A12FE07C2}" type="datetimeFigureOut">
              <a:rPr lang="el-GR"/>
              <a:pPr>
                <a:defRPr/>
              </a:pPr>
              <a:t>27/6/2013</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F0E18BCD-C2A3-4AC6-9E77-2326F46E8BB0}"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E3A70AB8-3263-49E7-BBBF-1BDA17F35D6A}" type="datetimeFigureOut">
              <a:rPr lang="el-GR"/>
              <a:pPr>
                <a:defRPr/>
              </a:pPr>
              <a:t>27/6/2013</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3165C03-EAFD-4464-9E54-CF8EADEA8624}"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E98F211A-1D17-40C0-B10D-3A0B060BF4AB}" type="datetimeFigureOut">
              <a:rPr lang="el-GR"/>
              <a:pPr>
                <a:defRPr/>
              </a:pPr>
              <a:t>27/6/2013</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5784AFF-2D03-4DF7-974F-F8EEDA021148}"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1E46D20-1F57-4F4F-B9B0-9A6B917A08B2}" type="datetimeFigureOut">
              <a:rPr lang="el-GR"/>
              <a:pPr>
                <a:defRPr/>
              </a:pPr>
              <a:t>27/6/2013</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75B6269-892B-48A4-ADF9-DFB75365B5E8}"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CDA7E384-15BF-43D4-9BA2-685B44A1BB96}" type="datetimeFigureOut">
              <a:rPr lang="el-GR"/>
              <a:pPr>
                <a:defRPr/>
              </a:pPr>
              <a:t>27/6/2013</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C9ABF8B-27E2-4BB1-AFD5-11352245A87F}"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EDD23AB2-95F7-489B-8A32-FA0C9B66DB3E}" type="datetimeFigureOut">
              <a:rPr lang="el-GR"/>
              <a:pPr>
                <a:defRPr/>
              </a:pPr>
              <a:t>27/6/2013</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E0AA31A-DCFF-4138-8E7B-3642ED503456}"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C4454A5E-E8F2-4A84-BCCB-FBA14914F264}" type="datetimeFigureOut">
              <a:rPr lang="el-GR"/>
              <a:pPr>
                <a:defRPr/>
              </a:pPr>
              <a:t>27/6/2013</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CE6869A1-0D44-413A-B25A-B1C0CF1A66B8}"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A5DFC4D2-85CA-4BBF-8DD2-9678E9D983A1}" type="datetimeFigureOut">
              <a:rPr lang="el-GR"/>
              <a:pPr>
                <a:defRPr/>
              </a:pPr>
              <a:t>27/6/2013</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EA13079B-2C98-4465-81AF-C3BFF3E8EAA9}"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D02F55B7-B790-40B7-B81E-477A18369F9D}" type="datetimeFigureOut">
              <a:rPr lang="el-GR"/>
              <a:pPr>
                <a:defRPr/>
              </a:pPr>
              <a:t>27/6/2013</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3F7F0185-E618-4856-B2EF-C1DEA8CCEEC9}"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B4411937-1621-4F25-AC1D-6A592020CE3F}" type="datetimeFigureOut">
              <a:rPr lang="el-GR"/>
              <a:pPr>
                <a:defRPr/>
              </a:pPr>
              <a:t>27/6/2013</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92B56924-FDF2-4651-A51C-97448EF7C898}"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F149987-8CA2-4DBD-9B27-DE554B1563E5}" type="datetimeFigureOut">
              <a:rPr lang="el-GR"/>
              <a:pPr>
                <a:defRPr/>
              </a:pPr>
              <a:t>27/6/2013</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C7FC0688-94D8-4951-A66A-274C6CBC7473}"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2051"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A9C80A1-BDF5-43F4-B013-AB496C31FD4E}" type="datetimeFigureOut">
              <a:rPr lang="el-GR"/>
              <a:pPr>
                <a:defRPr/>
              </a:pPr>
              <a:t>27/6/2013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50BC95C-11CB-4B61-8AB4-05EC8D21A13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500174"/>
            <a:ext cx="7772400" cy="3714764"/>
          </a:xfrm>
        </p:spPr>
        <p:txBody>
          <a:bodyPr rtlCol="0">
            <a:normAutofit fontScale="90000"/>
          </a:bodyPr>
          <a:lstStyle/>
          <a:p>
            <a:r>
              <a:rPr lang="en-US" sz="1200" dirty="0" smtClean="0"/>
              <a:t/>
            </a:r>
            <a:br>
              <a:rPr lang="en-US" sz="1200" dirty="0" smtClean="0"/>
            </a:br>
            <a:r>
              <a:rPr lang="en-US" sz="1200" dirty="0" smtClean="0"/>
              <a:t/>
            </a:r>
            <a:br>
              <a:rPr lang="en-US" sz="1200" dirty="0" smtClean="0"/>
            </a:br>
            <a:r>
              <a:rPr lang="el-GR" sz="1200" dirty="0" smtClean="0"/>
              <a:t/>
            </a:r>
            <a:br>
              <a:rPr lang="el-GR" sz="1200" dirty="0" smtClean="0"/>
            </a:br>
            <a:r>
              <a:rPr lang="el-GR" sz="1200" dirty="0" smtClean="0"/>
              <a:t/>
            </a:r>
            <a:br>
              <a:rPr lang="el-GR" sz="1200" dirty="0" smtClean="0"/>
            </a:br>
            <a:r>
              <a:rPr lang="el-GR" sz="1200" dirty="0" smtClean="0"/>
              <a:t/>
            </a:r>
            <a:br>
              <a:rPr lang="el-GR" sz="1200" dirty="0" smtClean="0"/>
            </a:br>
            <a:r>
              <a:rPr lang="el-GR" sz="1200" dirty="0" smtClean="0"/>
              <a:t/>
            </a:r>
            <a:br>
              <a:rPr lang="el-GR" sz="1200" dirty="0" smtClean="0"/>
            </a:br>
            <a:r>
              <a:rPr lang="el-GR" sz="1200" dirty="0" smtClean="0"/>
              <a:t/>
            </a:r>
            <a:br>
              <a:rPr lang="el-GR" sz="1200" dirty="0" smtClean="0"/>
            </a:br>
            <a:r>
              <a:rPr lang="el-GR" sz="1200" dirty="0" smtClean="0"/>
              <a:t/>
            </a:r>
            <a:br>
              <a:rPr lang="el-GR" sz="1200" dirty="0" smtClean="0"/>
            </a:br>
            <a:r>
              <a:rPr lang="el-GR" sz="1200" dirty="0" smtClean="0"/>
              <a:t/>
            </a:r>
            <a:br>
              <a:rPr lang="el-GR" sz="1200" dirty="0" smtClean="0"/>
            </a:br>
            <a:r>
              <a:rPr lang="el-GR" sz="1200" dirty="0" smtClean="0"/>
              <a:t/>
            </a:r>
            <a:br>
              <a:rPr lang="el-GR" sz="1200" dirty="0" smtClean="0"/>
            </a:br>
            <a:r>
              <a:rPr lang="el-GR" sz="1200" dirty="0" smtClean="0"/>
              <a:t/>
            </a:r>
            <a:br>
              <a:rPr lang="el-GR" sz="1200" dirty="0" smtClean="0"/>
            </a:br>
            <a:r>
              <a:rPr lang="el-GR" sz="1200" dirty="0" smtClean="0"/>
              <a:t/>
            </a:r>
            <a:br>
              <a:rPr lang="el-GR" sz="1200" dirty="0" smtClean="0"/>
            </a:br>
            <a:r>
              <a:rPr lang="el-GR" sz="2200" b="1" i="1" dirty="0" err="1" smtClean="0">
                <a:solidFill>
                  <a:schemeClr val="tx2">
                    <a:lumMod val="75000"/>
                  </a:schemeClr>
                </a:solidFill>
              </a:rPr>
              <a:t>Μετα</a:t>
            </a:r>
            <a:r>
              <a:rPr lang="el-GR" sz="2200" b="1" i="1" dirty="0" smtClean="0">
                <a:solidFill>
                  <a:schemeClr val="tx2">
                    <a:lumMod val="75000"/>
                  </a:schemeClr>
                </a:solidFill>
              </a:rPr>
              <a:t>-ανάλυση ερευνών για την κοινωνική ένταξη </a:t>
            </a:r>
            <a:r>
              <a:rPr lang="el-GR" sz="2200" dirty="0" smtClean="0">
                <a:solidFill>
                  <a:schemeClr val="tx2">
                    <a:lumMod val="75000"/>
                  </a:schemeClr>
                </a:solidFill>
              </a:rPr>
              <a:t/>
            </a:r>
            <a:br>
              <a:rPr lang="el-GR" sz="2200" dirty="0" smtClean="0">
                <a:solidFill>
                  <a:schemeClr val="tx2">
                    <a:lumMod val="75000"/>
                  </a:schemeClr>
                </a:solidFill>
              </a:rPr>
            </a:br>
            <a:r>
              <a:rPr lang="el-GR" sz="2200" b="1" i="1" dirty="0" smtClean="0">
                <a:solidFill>
                  <a:schemeClr val="tx2">
                    <a:lumMod val="75000"/>
                  </a:schemeClr>
                </a:solidFill>
              </a:rPr>
              <a:t>των Υπηκόων Τρίτων Χωρών στην ελληνική κοινωνία</a:t>
            </a:r>
            <a:r>
              <a:rPr lang="el-GR" sz="2400" dirty="0" smtClean="0">
                <a:solidFill>
                  <a:schemeClr val="tx2">
                    <a:lumMod val="75000"/>
                  </a:schemeClr>
                </a:solidFill>
              </a:rPr>
              <a:t/>
            </a:r>
            <a:br>
              <a:rPr lang="el-GR" sz="2400" dirty="0" smtClean="0">
                <a:solidFill>
                  <a:schemeClr val="tx2">
                    <a:lumMod val="75000"/>
                  </a:schemeClr>
                </a:solidFill>
              </a:rPr>
            </a:br>
            <a:r>
              <a:rPr lang="el-GR" sz="2400" dirty="0" smtClean="0">
                <a:solidFill>
                  <a:schemeClr val="tx2">
                    <a:lumMod val="75000"/>
                  </a:schemeClr>
                </a:solidFill>
              </a:rPr>
              <a:t> </a:t>
            </a:r>
            <a:br>
              <a:rPr lang="el-GR" sz="2400" dirty="0" smtClean="0">
                <a:solidFill>
                  <a:schemeClr val="tx2">
                    <a:lumMod val="75000"/>
                  </a:schemeClr>
                </a:solidFill>
              </a:rPr>
            </a:br>
            <a:r>
              <a:rPr lang="el-GR" sz="1600" b="1" dirty="0" smtClean="0">
                <a:solidFill>
                  <a:schemeClr val="tx2">
                    <a:lumMod val="75000"/>
                  </a:schemeClr>
                </a:solidFill>
              </a:rPr>
              <a:t>27 ΙΟΥΝΙΟΥ 2013</a:t>
            </a:r>
            <a:r>
              <a:rPr lang="en-US" sz="1600" b="1" dirty="0" smtClean="0">
                <a:solidFill>
                  <a:schemeClr val="tx2">
                    <a:lumMod val="75000"/>
                  </a:schemeClr>
                </a:solidFill>
              </a:rPr>
              <a:t/>
            </a:r>
            <a:br>
              <a:rPr lang="en-US" sz="1600" b="1" dirty="0" smtClean="0">
                <a:solidFill>
                  <a:schemeClr val="tx2">
                    <a:lumMod val="75000"/>
                  </a:schemeClr>
                </a:solidFill>
              </a:rPr>
            </a:br>
            <a:r>
              <a:rPr lang="el-GR" sz="1600" b="1" dirty="0" smtClean="0">
                <a:solidFill>
                  <a:schemeClr val="tx2">
                    <a:lumMod val="75000"/>
                  </a:schemeClr>
                </a:solidFill>
              </a:rPr>
              <a:t/>
            </a:r>
            <a:br>
              <a:rPr lang="el-GR" sz="1600" b="1" dirty="0" smtClean="0">
                <a:solidFill>
                  <a:schemeClr val="tx2">
                    <a:lumMod val="75000"/>
                  </a:schemeClr>
                </a:solidFill>
              </a:rPr>
            </a:br>
            <a:r>
              <a:rPr lang="el-GR" sz="1600" b="1" dirty="0" err="1" smtClean="0">
                <a:solidFill>
                  <a:schemeClr val="tx2">
                    <a:lumMod val="75000"/>
                  </a:schemeClr>
                </a:solidFill>
              </a:rPr>
              <a:t>Μανίνα</a:t>
            </a:r>
            <a:r>
              <a:rPr lang="el-GR" sz="1600" b="1" dirty="0" smtClean="0">
                <a:solidFill>
                  <a:schemeClr val="tx2">
                    <a:lumMod val="75000"/>
                  </a:schemeClr>
                </a:solidFill>
              </a:rPr>
              <a:t> </a:t>
            </a:r>
            <a:r>
              <a:rPr lang="el-GR" sz="1600" b="1" dirty="0" err="1" smtClean="0">
                <a:solidFill>
                  <a:schemeClr val="tx2">
                    <a:lumMod val="75000"/>
                  </a:schemeClr>
                </a:solidFill>
              </a:rPr>
              <a:t>Κακεπάκη</a:t>
            </a:r>
            <a:r>
              <a:rPr lang="el-GR" sz="1600" b="1" dirty="0" smtClean="0">
                <a:solidFill>
                  <a:schemeClr val="tx2">
                    <a:lumMod val="75000"/>
                  </a:schemeClr>
                </a:solidFill>
              </a:rPr>
              <a:t>, ερευνήτρια ΕΚΚΕ</a:t>
            </a:r>
            <a:br>
              <a:rPr lang="el-GR" sz="1600" b="1" dirty="0" smtClean="0">
                <a:solidFill>
                  <a:schemeClr val="tx2">
                    <a:lumMod val="75000"/>
                  </a:schemeClr>
                </a:solidFill>
              </a:rPr>
            </a:br>
            <a:r>
              <a:rPr lang="el-GR" sz="1600" b="1" dirty="0" smtClean="0">
                <a:solidFill>
                  <a:schemeClr val="tx2">
                    <a:lumMod val="75000"/>
                  </a:schemeClr>
                </a:solidFill>
              </a:rPr>
              <a:t/>
            </a:r>
            <a:br>
              <a:rPr lang="el-GR" sz="1600" b="1" dirty="0" smtClean="0">
                <a:solidFill>
                  <a:schemeClr val="tx2">
                    <a:lumMod val="75000"/>
                  </a:schemeClr>
                </a:solidFill>
              </a:rPr>
            </a:br>
            <a:r>
              <a:rPr lang="el-GR" sz="1600" b="1" dirty="0" smtClean="0">
                <a:solidFill>
                  <a:schemeClr val="tx2">
                    <a:lumMod val="75000"/>
                  </a:schemeClr>
                </a:solidFill>
              </a:rPr>
              <a:t/>
            </a:r>
            <a:br>
              <a:rPr lang="el-GR" sz="1600" b="1" dirty="0" smtClean="0">
                <a:solidFill>
                  <a:schemeClr val="tx2">
                    <a:lumMod val="75000"/>
                  </a:schemeClr>
                </a:solidFill>
              </a:rPr>
            </a:br>
            <a:r>
              <a:rPr lang="el-GR" sz="2200" b="1" i="1" dirty="0" smtClean="0">
                <a:solidFill>
                  <a:schemeClr val="tx2">
                    <a:lumMod val="75000"/>
                  </a:schemeClr>
                </a:solidFill>
              </a:rPr>
              <a:t>Η </a:t>
            </a:r>
            <a:r>
              <a:rPr lang="el-GR" sz="2200" b="1" i="1" dirty="0" err="1" smtClean="0">
                <a:solidFill>
                  <a:schemeClr val="tx2">
                    <a:lumMod val="75000"/>
                  </a:schemeClr>
                </a:solidFill>
              </a:rPr>
              <a:t>μετα</a:t>
            </a:r>
            <a:r>
              <a:rPr lang="el-GR" sz="2200" b="1" i="1" dirty="0" smtClean="0">
                <a:solidFill>
                  <a:schemeClr val="tx2">
                    <a:lumMod val="75000"/>
                  </a:schemeClr>
                </a:solidFill>
              </a:rPr>
              <a:t>-ανάλυση των ποιοτικών ερευνών:</a:t>
            </a:r>
            <a:br>
              <a:rPr lang="el-GR" sz="2200" b="1" i="1" dirty="0" smtClean="0">
                <a:solidFill>
                  <a:schemeClr val="tx2">
                    <a:lumMod val="75000"/>
                  </a:schemeClr>
                </a:solidFill>
              </a:rPr>
            </a:br>
            <a:r>
              <a:rPr lang="el-GR" sz="2200" b="1" i="1" dirty="0" smtClean="0">
                <a:solidFill>
                  <a:schemeClr val="tx2">
                    <a:lumMod val="75000"/>
                  </a:schemeClr>
                </a:solidFill>
              </a:rPr>
              <a:t>διαδικασία ‐ προκλήσεις‐ αποτελέσματα</a:t>
            </a:r>
            <a:r>
              <a:rPr lang="el-GR" sz="1600" b="1" dirty="0" smtClean="0">
                <a:solidFill>
                  <a:schemeClr val="tx2">
                    <a:lumMod val="75000"/>
                  </a:schemeClr>
                </a:solidFill>
              </a:rPr>
              <a:t/>
            </a:r>
            <a:br>
              <a:rPr lang="el-GR" sz="1600" b="1" dirty="0" smtClean="0">
                <a:solidFill>
                  <a:schemeClr val="tx2">
                    <a:lumMod val="75000"/>
                  </a:schemeClr>
                </a:solidFill>
              </a:rPr>
            </a:br>
            <a:r>
              <a:rPr lang="el-GR" sz="1600" b="1" dirty="0" smtClean="0">
                <a:solidFill>
                  <a:schemeClr val="tx2">
                    <a:lumMod val="75000"/>
                  </a:schemeClr>
                </a:solidFill>
              </a:rPr>
              <a:t/>
            </a:r>
            <a:br>
              <a:rPr lang="el-GR" sz="1600" b="1" dirty="0" smtClean="0">
                <a:solidFill>
                  <a:schemeClr val="tx2">
                    <a:lumMod val="75000"/>
                  </a:schemeClr>
                </a:solidFill>
              </a:rPr>
            </a:br>
            <a:r>
              <a:rPr lang="el-GR" sz="1600" b="1" dirty="0" smtClean="0">
                <a:solidFill>
                  <a:schemeClr val="tx2">
                    <a:lumMod val="75000"/>
                  </a:schemeClr>
                </a:solidFill>
              </a:rPr>
              <a:t/>
            </a:r>
            <a:br>
              <a:rPr lang="el-GR" sz="1600" b="1" dirty="0" smtClean="0">
                <a:solidFill>
                  <a:schemeClr val="tx2">
                    <a:lumMod val="75000"/>
                  </a:schemeClr>
                </a:solidFill>
              </a:rPr>
            </a:br>
            <a:r>
              <a:rPr lang="el-GR" sz="1600" b="1" dirty="0" smtClean="0">
                <a:solidFill>
                  <a:schemeClr val="tx2">
                    <a:lumMod val="75000"/>
                  </a:schemeClr>
                </a:solidFill>
              </a:rPr>
              <a:t/>
            </a:r>
            <a:br>
              <a:rPr lang="el-GR" sz="1600" b="1" dirty="0" smtClean="0">
                <a:solidFill>
                  <a:schemeClr val="tx2">
                    <a:lumMod val="75000"/>
                  </a:schemeClr>
                </a:solidFill>
              </a:rPr>
            </a:br>
            <a:r>
              <a:rPr lang="el-GR" sz="1600" b="1" dirty="0" smtClean="0"/>
              <a:t/>
            </a:r>
            <a:br>
              <a:rPr lang="el-GR" sz="1600" b="1" dirty="0" smtClean="0"/>
            </a:br>
            <a:r>
              <a:rPr lang="el-GR" sz="1300" b="1" dirty="0" smtClean="0"/>
              <a:t/>
            </a:r>
            <a:br>
              <a:rPr lang="el-GR" sz="1300" b="1" dirty="0" smtClean="0"/>
            </a:br>
            <a:r>
              <a:rPr lang="el-GR" sz="1200" dirty="0" smtClean="0"/>
              <a:t/>
            </a:r>
            <a:br>
              <a:rPr lang="el-GR" sz="1200" dirty="0" smtClean="0"/>
            </a:br>
            <a:r>
              <a:rPr lang="en-US" sz="1200" dirty="0" smtClean="0"/>
              <a:t/>
            </a:r>
            <a:br>
              <a:rPr lang="en-US" sz="1200" dirty="0" smtClean="0"/>
            </a:br>
            <a:r>
              <a:rPr lang="en-US" sz="1200" dirty="0" smtClean="0"/>
              <a:t/>
            </a:r>
            <a:br>
              <a:rPr lang="en-US" sz="1200" dirty="0" smtClean="0"/>
            </a:br>
            <a:r>
              <a:rPr lang="en-US" sz="1800" b="1" dirty="0" smtClean="0"/>
              <a:t/>
            </a:r>
            <a:br>
              <a:rPr lang="en-US" sz="1800" b="1" dirty="0" smtClean="0"/>
            </a:br>
            <a:r>
              <a:rPr lang="el-GR" sz="1200" dirty="0" smtClean="0"/>
              <a:t/>
            </a:r>
            <a:br>
              <a:rPr lang="el-GR" sz="1200" dirty="0" smtClean="0"/>
            </a:br>
            <a:r>
              <a:rPr lang="el-GR" sz="1200" dirty="0" smtClean="0"/>
              <a:t> </a:t>
            </a:r>
            <a:br>
              <a:rPr lang="el-GR" sz="1200" dirty="0" smtClean="0"/>
            </a:br>
            <a:r>
              <a:rPr lang="el-GR" sz="1200" b="1" dirty="0" smtClean="0"/>
              <a:t/>
            </a:r>
            <a:br>
              <a:rPr lang="el-GR" sz="1200" b="1" dirty="0" smtClean="0"/>
            </a:br>
            <a:endParaRPr lang="el-GR" sz="1200" b="1" dirty="0"/>
          </a:p>
        </p:txBody>
      </p:sp>
      <p:sp>
        <p:nvSpPr>
          <p:cNvPr id="3" name="2 - Υπότιτλος"/>
          <p:cNvSpPr>
            <a:spLocks noGrp="1"/>
          </p:cNvSpPr>
          <p:nvPr>
            <p:ph type="subTitle" idx="1"/>
          </p:nvPr>
        </p:nvSpPr>
        <p:spPr>
          <a:xfrm>
            <a:off x="785813" y="4714884"/>
            <a:ext cx="7858125" cy="857256"/>
          </a:xfrm>
        </p:spPr>
        <p:txBody>
          <a:bodyPr rtlCol="0">
            <a:normAutofit fontScale="47500" lnSpcReduction="20000"/>
          </a:bodyPr>
          <a:lstStyle/>
          <a:p>
            <a:pPr eaLnBrk="1" fontAlgn="auto" hangingPunct="1">
              <a:spcAft>
                <a:spcPts val="0"/>
              </a:spcAft>
              <a:buFont typeface="Arial" pitchFamily="34" charset="0"/>
              <a:buNone/>
              <a:defRPr/>
            </a:pPr>
            <a:endParaRPr lang="el-GR" dirty="0" smtClean="0"/>
          </a:p>
          <a:p>
            <a:pPr eaLnBrk="1" fontAlgn="auto" hangingPunct="1">
              <a:spcAft>
                <a:spcPts val="0"/>
              </a:spcAft>
              <a:buFont typeface="Arial" pitchFamily="34" charset="0"/>
              <a:buNone/>
              <a:defRPr/>
            </a:pPr>
            <a:r>
              <a:rPr lang="el-GR" b="1" dirty="0" smtClean="0"/>
              <a:t> </a:t>
            </a:r>
            <a:endParaRPr lang="el-GR" dirty="0" smtClean="0"/>
          </a:p>
          <a:p>
            <a:pPr eaLnBrk="1" fontAlgn="auto" hangingPunct="1">
              <a:spcAft>
                <a:spcPts val="0"/>
              </a:spcAft>
              <a:buFont typeface="Arial" pitchFamily="34" charset="0"/>
              <a:buNone/>
              <a:defRPr/>
            </a:pPr>
            <a:r>
              <a:rPr lang="el-GR" b="1" dirty="0" smtClean="0"/>
              <a:t> </a:t>
            </a:r>
            <a:endParaRPr lang="el-GR" dirty="0" smtClean="0"/>
          </a:p>
        </p:txBody>
      </p:sp>
      <p:pic>
        <p:nvPicPr>
          <p:cNvPr id="1030" name="Picture 5" descr="ete-square-m"/>
          <p:cNvPicPr>
            <a:picLocks noChangeAspect="1" noChangeArrowheads="1"/>
          </p:cNvPicPr>
          <p:nvPr/>
        </p:nvPicPr>
        <p:blipFill>
          <a:blip r:embed="rId3" cstate="print"/>
          <a:srcRect/>
          <a:stretch>
            <a:fillRect/>
          </a:stretch>
        </p:blipFill>
        <p:spPr bwMode="auto">
          <a:xfrm>
            <a:off x="4071934" y="4929198"/>
            <a:ext cx="1238250" cy="476250"/>
          </a:xfrm>
          <a:prstGeom prst="rect">
            <a:avLst/>
          </a:prstGeom>
          <a:noFill/>
          <a:ln w="9525">
            <a:noFill/>
            <a:miter lim="800000"/>
            <a:headEnd/>
            <a:tailEnd/>
          </a:ln>
        </p:spPr>
      </p:pic>
      <p:sp>
        <p:nvSpPr>
          <p:cNvPr id="103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latin typeface="Calibri" pitchFamily="34" charset="0"/>
            </a:endParaRPr>
          </a:p>
        </p:txBody>
      </p:sp>
      <p:graphicFrame>
        <p:nvGraphicFramePr>
          <p:cNvPr id="1026" name="Object 1"/>
          <p:cNvGraphicFramePr>
            <a:graphicFrameLocks noChangeAspect="1"/>
          </p:cNvGraphicFramePr>
          <p:nvPr/>
        </p:nvGraphicFramePr>
        <p:xfrm>
          <a:off x="1071538" y="4643446"/>
          <a:ext cx="638175" cy="762000"/>
        </p:xfrm>
        <a:graphic>
          <a:graphicData uri="http://schemas.openxmlformats.org/presentationml/2006/ole">
            <p:oleObj spid="_x0000_s1026" name="Bitmap Image" r:id="rId4" imgW="1714739" imgH="1714739" progId="PBrush">
              <p:embed/>
            </p:oleObj>
          </a:graphicData>
        </a:graphic>
      </p:graphicFrame>
      <p:pic>
        <p:nvPicPr>
          <p:cNvPr id="1032" name="Picture 6" descr="eu_flag_2colors"/>
          <p:cNvPicPr>
            <a:picLocks noChangeAspect="1" noChangeArrowheads="1"/>
          </p:cNvPicPr>
          <p:nvPr/>
        </p:nvPicPr>
        <p:blipFill>
          <a:blip r:embed="rId5" cstate="print"/>
          <a:srcRect/>
          <a:stretch>
            <a:fillRect/>
          </a:stretch>
        </p:blipFill>
        <p:spPr bwMode="auto">
          <a:xfrm>
            <a:off x="7286644" y="4929198"/>
            <a:ext cx="714375" cy="485775"/>
          </a:xfrm>
          <a:prstGeom prst="rect">
            <a:avLst/>
          </a:prstGeom>
          <a:noFill/>
          <a:ln w="9525">
            <a:noFill/>
            <a:miter lim="800000"/>
            <a:headEnd/>
            <a:tailEnd/>
          </a:ln>
        </p:spPr>
      </p:pic>
      <p:sp>
        <p:nvSpPr>
          <p:cNvPr id="103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latin typeface="Calibri" pitchFamily="34" charset="0"/>
            </a:endParaRPr>
          </a:p>
        </p:txBody>
      </p:sp>
      <p:graphicFrame>
        <p:nvGraphicFramePr>
          <p:cNvPr id="1027" name="Object 3"/>
          <p:cNvGraphicFramePr>
            <a:graphicFrameLocks noChangeAspect="1"/>
          </p:cNvGraphicFramePr>
          <p:nvPr/>
        </p:nvGraphicFramePr>
        <p:xfrm>
          <a:off x="4143372" y="214290"/>
          <a:ext cx="706438" cy="714375"/>
        </p:xfrm>
        <a:graphic>
          <a:graphicData uri="http://schemas.openxmlformats.org/presentationml/2006/ole">
            <p:oleObj spid="_x0000_s1027" name="Picture" r:id="rId6" imgW="781585" imgH="857816" progId="Word.Picture.8">
              <p:embed/>
            </p:oleObj>
          </a:graphicData>
        </a:graphic>
      </p:graphicFrame>
      <p:grpSp>
        <p:nvGrpSpPr>
          <p:cNvPr id="1034" name="Group 5"/>
          <p:cNvGrpSpPr>
            <a:grpSpLocks/>
          </p:cNvGrpSpPr>
          <p:nvPr/>
        </p:nvGrpSpPr>
        <p:grpSpPr bwMode="auto">
          <a:xfrm>
            <a:off x="571500" y="285750"/>
            <a:ext cx="714375" cy="714375"/>
            <a:chOff x="1824" y="633"/>
            <a:chExt cx="2834" cy="2849"/>
          </a:xfrm>
        </p:grpSpPr>
        <p:sp>
          <p:nvSpPr>
            <p:cNvPr id="1040" name="Puzzle3"/>
            <p:cNvSpPr>
              <a:spLocks noEditPoints="1" noChangeArrowheads="1"/>
            </p:cNvSpPr>
            <p:nvPr/>
          </p:nvSpPr>
          <p:spPr bwMode="auto">
            <a:xfrm>
              <a:off x="3204" y="633"/>
              <a:ext cx="1114" cy="151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943634"/>
            </a:solidFill>
            <a:ln w="28575">
              <a:solidFill>
                <a:srgbClr val="000000"/>
              </a:solidFill>
              <a:miter lim="800000"/>
              <a:headEnd/>
              <a:tailEnd/>
            </a:ln>
          </p:spPr>
          <p:txBody>
            <a:bodyPr/>
            <a:lstStyle/>
            <a:p>
              <a:endParaRPr lang="el-GR">
                <a:latin typeface="Calibri" pitchFamily="34" charset="0"/>
              </a:endParaRPr>
            </a:p>
          </p:txBody>
        </p:sp>
        <p:sp>
          <p:nvSpPr>
            <p:cNvPr id="1041" name="Puzzle2"/>
            <p:cNvSpPr>
              <a:spLocks noEditPoints="1" noChangeArrowheads="1"/>
            </p:cNvSpPr>
            <p:nvPr/>
          </p:nvSpPr>
          <p:spPr bwMode="auto">
            <a:xfrm>
              <a:off x="2880" y="1736"/>
              <a:ext cx="1778" cy="13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B2A1C7"/>
            </a:solidFill>
            <a:ln w="28575">
              <a:solidFill>
                <a:srgbClr val="000000"/>
              </a:solidFill>
              <a:miter lim="800000"/>
              <a:headEnd/>
              <a:tailEnd/>
            </a:ln>
          </p:spPr>
          <p:txBody>
            <a:bodyPr/>
            <a:lstStyle/>
            <a:p>
              <a:endParaRPr lang="el-GR">
                <a:latin typeface="Calibri" pitchFamily="34" charset="0"/>
              </a:endParaRPr>
            </a:p>
          </p:txBody>
        </p:sp>
        <p:sp>
          <p:nvSpPr>
            <p:cNvPr id="1042" name="Puzzle4"/>
            <p:cNvSpPr>
              <a:spLocks noEditPoints="1" noChangeArrowheads="1"/>
            </p:cNvSpPr>
            <p:nvPr/>
          </p:nvSpPr>
          <p:spPr bwMode="auto">
            <a:xfrm>
              <a:off x="2192" y="1719"/>
              <a:ext cx="1072" cy="176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76923C"/>
            </a:solidFill>
            <a:ln w="28575">
              <a:solidFill>
                <a:srgbClr val="000000"/>
              </a:solidFill>
              <a:miter lim="800000"/>
              <a:headEnd/>
              <a:tailEnd/>
            </a:ln>
          </p:spPr>
          <p:txBody>
            <a:bodyPr/>
            <a:lstStyle/>
            <a:p>
              <a:endParaRPr lang="el-GR">
                <a:latin typeface="Calibri" pitchFamily="34" charset="0"/>
              </a:endParaRPr>
            </a:p>
          </p:txBody>
        </p:sp>
        <p:sp>
          <p:nvSpPr>
            <p:cNvPr id="1043" name="Puzzle1"/>
            <p:cNvSpPr>
              <a:spLocks noEditPoints="1" noChangeArrowheads="1"/>
            </p:cNvSpPr>
            <p:nvPr/>
          </p:nvSpPr>
          <p:spPr bwMode="auto">
            <a:xfrm>
              <a:off x="1824" y="1091"/>
              <a:ext cx="1800" cy="105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4F81BD"/>
            </a:solidFill>
            <a:ln w="28575">
              <a:solidFill>
                <a:srgbClr val="000000"/>
              </a:solidFill>
              <a:miter lim="800000"/>
              <a:headEnd/>
              <a:tailEnd/>
            </a:ln>
          </p:spPr>
          <p:txBody>
            <a:bodyPr/>
            <a:lstStyle/>
            <a:p>
              <a:endParaRPr lang="el-GR">
                <a:latin typeface="Calibri" pitchFamily="34" charset="0"/>
              </a:endParaRPr>
            </a:p>
          </p:txBody>
        </p:sp>
      </p:grpSp>
      <p:sp>
        <p:nvSpPr>
          <p:cNvPr id="1035" name="WordArt 10"/>
          <p:cNvSpPr>
            <a:spLocks noChangeArrowheads="1" noChangeShapeType="1" noTextEdit="1"/>
          </p:cNvSpPr>
          <p:nvPr/>
        </p:nvSpPr>
        <p:spPr bwMode="auto">
          <a:xfrm>
            <a:off x="571500" y="1000125"/>
            <a:ext cx="1428750" cy="214313"/>
          </a:xfrm>
          <a:prstGeom prst="rect">
            <a:avLst/>
          </a:prstGeom>
        </p:spPr>
        <p:txBody>
          <a:bodyPr wrap="none" fromWordArt="1">
            <a:prstTxWarp prst="textPlain">
              <a:avLst>
                <a:gd name="adj" fmla="val 50000"/>
              </a:avLst>
            </a:prstTxWarp>
          </a:bodyPr>
          <a:lstStyle/>
          <a:p>
            <a:r>
              <a:rPr lang="en-US" sz="1600" b="1" kern="10" spc="-80">
                <a:ln w="12700">
                  <a:solidFill>
                    <a:srgbClr val="000000"/>
                  </a:solidFill>
                  <a:round/>
                  <a:headEnd/>
                  <a:tailEnd/>
                </a:ln>
                <a:solidFill>
                  <a:srgbClr val="C00000"/>
                </a:solidFill>
                <a:latin typeface="Lucida Bright"/>
              </a:rPr>
              <a:t>MetaResIm</a:t>
            </a:r>
            <a:endParaRPr lang="el-GR" sz="1600" b="1" kern="10" spc="-80">
              <a:ln w="12700">
                <a:solidFill>
                  <a:srgbClr val="000000"/>
                </a:solidFill>
                <a:round/>
                <a:headEnd/>
                <a:tailEnd/>
              </a:ln>
              <a:solidFill>
                <a:srgbClr val="C00000"/>
              </a:solidFill>
            </a:endParaRPr>
          </a:p>
        </p:txBody>
      </p:sp>
      <p:graphicFrame>
        <p:nvGraphicFramePr>
          <p:cNvPr id="17" name="16 - Πίνακας"/>
          <p:cNvGraphicFramePr>
            <a:graphicFrameLocks noGrp="1"/>
          </p:cNvGraphicFramePr>
          <p:nvPr/>
        </p:nvGraphicFramePr>
        <p:xfrm>
          <a:off x="571500" y="5429264"/>
          <a:ext cx="8143933" cy="500066"/>
        </p:xfrm>
        <a:graphic>
          <a:graphicData uri="http://schemas.openxmlformats.org/drawingml/2006/table">
            <a:tbl>
              <a:tblPr firstRow="1" bandRow="1">
                <a:tableStyleId>{2D5ABB26-0587-4C30-8999-92F81FD0307C}</a:tableStyleId>
              </a:tblPr>
              <a:tblGrid>
                <a:gridCol w="2494538"/>
                <a:gridCol w="3448332"/>
                <a:gridCol w="2201063"/>
              </a:tblGrid>
              <a:tr h="500066">
                <a:tc>
                  <a:txBody>
                    <a:bodyPr/>
                    <a:lstStyle/>
                    <a:p>
                      <a:r>
                        <a:rPr lang="el-GR" sz="1200" b="1" kern="1200" dirty="0" smtClean="0">
                          <a:solidFill>
                            <a:schemeClr val="tx1"/>
                          </a:solidFill>
                          <a:latin typeface="+mn-lt"/>
                          <a:ea typeface="+mn-ea"/>
                          <a:cs typeface="+mn-cs"/>
                        </a:rPr>
                        <a:t>ΕΛΛΗΝΙΚΗ ΔΗΜΟΚΡΑΤΙΑ</a:t>
                      </a:r>
                      <a:endParaRPr lang="el-GR" sz="1200" kern="1200" dirty="0" smtClean="0">
                        <a:solidFill>
                          <a:schemeClr val="tx1"/>
                        </a:solidFill>
                        <a:latin typeface="+mn-lt"/>
                        <a:ea typeface="+mn-ea"/>
                        <a:cs typeface="+mn-cs"/>
                      </a:endParaRPr>
                    </a:p>
                    <a:p>
                      <a:r>
                        <a:rPr lang="el-GR" sz="1200" b="1" kern="1200" dirty="0" smtClean="0">
                          <a:solidFill>
                            <a:schemeClr val="tx1"/>
                          </a:solidFill>
                          <a:latin typeface="+mn-lt"/>
                          <a:ea typeface="+mn-ea"/>
                          <a:cs typeface="+mn-cs"/>
                        </a:rPr>
                        <a:t>ΥΠΟΥΡΓΕΙΟ ΕΣΩΤΕΡΙΚΩΝ</a:t>
                      </a:r>
                      <a:endParaRPr lang="el-GR" sz="12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200" b="1" kern="1200" dirty="0" smtClean="0">
                          <a:solidFill>
                            <a:schemeClr val="tx1"/>
                          </a:solidFill>
                          <a:latin typeface="+mn-lt"/>
                          <a:ea typeface="+mn-ea"/>
                          <a:cs typeface="+mn-cs"/>
                        </a:rPr>
                        <a:t>ΕΥΡΩΠΑΪΚΟ ΤΑΜΕΙΟ ΕΝΤΑΞΗΣ </a:t>
                      </a:r>
                      <a:endParaRPr lang="el-GR" sz="12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200" b="1" kern="1200" dirty="0" smtClean="0">
                          <a:solidFill>
                            <a:schemeClr val="tx1"/>
                          </a:solidFill>
                          <a:latin typeface="+mn-lt"/>
                          <a:ea typeface="+mn-ea"/>
                          <a:cs typeface="+mn-cs"/>
                        </a:rPr>
                        <a:t>ΕΥΡΩΠΑΪΚΗ ΕΝΩΣΗ</a:t>
                      </a:r>
                      <a:endParaRPr lang="el-GR" sz="1200" kern="1200" dirty="0" smtClean="0">
                        <a:solidFill>
                          <a:schemeClr val="tx1"/>
                        </a:solidFill>
                        <a:latin typeface="+mn-lt"/>
                        <a:ea typeface="+mn-ea"/>
                        <a:cs typeface="+mn-cs"/>
                      </a:endParaRPr>
                    </a:p>
                    <a:p>
                      <a:endParaRPr lang="el-GR" sz="12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028" name="Picture 3" descr="Description: intraway"/>
          <p:cNvPicPr>
            <a:picLocks noChangeAspect="1" noChangeArrowheads="1"/>
          </p:cNvPicPr>
          <p:nvPr/>
        </p:nvPicPr>
        <p:blipFill>
          <a:blip r:embed="rId7" cstate="print"/>
          <a:srcRect/>
          <a:stretch>
            <a:fillRect/>
          </a:stretch>
        </p:blipFill>
        <p:spPr bwMode="auto">
          <a:xfrm>
            <a:off x="7286644" y="142852"/>
            <a:ext cx="1577975" cy="503238"/>
          </a:xfrm>
          <a:prstGeom prst="rect">
            <a:avLst/>
          </a:prstGeom>
          <a:noFill/>
          <a:ln w="9525">
            <a:noFill/>
            <a:miter lim="800000"/>
            <a:headEnd/>
            <a:tailEnd/>
          </a:ln>
        </p:spPr>
      </p:pic>
      <p:sp>
        <p:nvSpPr>
          <p:cNvPr id="18" name="17 - Ορθογώνιο"/>
          <p:cNvSpPr/>
          <p:nvPr/>
        </p:nvSpPr>
        <p:spPr>
          <a:xfrm>
            <a:off x="7500958" y="642918"/>
            <a:ext cx="1357322" cy="215444"/>
          </a:xfrm>
          <a:prstGeom prst="rect">
            <a:avLst/>
          </a:prstGeom>
        </p:spPr>
        <p:txBody>
          <a:bodyPr wrap="square">
            <a:spAutoFit/>
          </a:bodyPr>
          <a:lstStyle/>
          <a:p>
            <a:pPr algn="ctr"/>
            <a:r>
              <a:rPr lang="en-US" sz="800" b="1" dirty="0" smtClean="0">
                <a:solidFill>
                  <a:schemeClr val="tx2">
                    <a:lumMod val="60000"/>
                    <a:lumOff val="40000"/>
                  </a:schemeClr>
                </a:solidFill>
              </a:rPr>
              <a:t>INTRAWAY </a:t>
            </a:r>
            <a:r>
              <a:rPr lang="el-GR" sz="800" b="1" dirty="0" smtClean="0">
                <a:solidFill>
                  <a:schemeClr val="tx2">
                    <a:lumMod val="60000"/>
                    <a:lumOff val="40000"/>
                  </a:schemeClr>
                </a:solidFill>
              </a:rPr>
              <a:t>Ε.Π.Ε</a:t>
            </a:r>
            <a:endParaRPr lang="el-GR" dirty="0">
              <a:solidFill>
                <a:schemeClr val="tx2">
                  <a:lumMod val="60000"/>
                  <a:lumOff val="40000"/>
                </a:schemeClr>
              </a:solidFill>
            </a:endParaRPr>
          </a:p>
        </p:txBody>
      </p:sp>
      <p:sp>
        <p:nvSpPr>
          <p:cNvPr id="1029" name="Rectangle 5"/>
          <p:cNvSpPr>
            <a:spLocks noChangeArrowheads="1"/>
          </p:cNvSpPr>
          <p:nvPr/>
        </p:nvSpPr>
        <p:spPr bwMode="auto">
          <a:xfrm>
            <a:off x="571472" y="5857892"/>
            <a:ext cx="821537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l-GR" sz="10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Η Δράση 2.1./11, Έργο 2.1.β./11 με τίτλο: </a:t>
            </a:r>
            <a:r>
              <a:rPr kumimoji="0" lang="el-GR" sz="1000" b="1" i="1"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a:t>
            </a:r>
            <a:r>
              <a:rPr kumimoji="0" lang="el-GR" sz="1000" b="1" i="1" u="none" strike="noStrike" cap="none" normalizeH="0" baseline="0" dirty="0" err="1" smtClean="0">
                <a:ln>
                  <a:noFill/>
                </a:ln>
                <a:solidFill>
                  <a:schemeClr val="tx1"/>
                </a:solidFill>
                <a:effectLst/>
                <a:latin typeface="Cambria" pitchFamily="18" charset="0"/>
                <a:ea typeface="Times New Roman" pitchFamily="18" charset="0"/>
                <a:cs typeface="Arial" pitchFamily="34" charset="0"/>
              </a:rPr>
              <a:t>Μετα</a:t>
            </a:r>
            <a:r>
              <a:rPr kumimoji="0" lang="el-GR" sz="1000" b="1" i="1"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-ανάλυση των ερευνών που έχουν διεξαχθεί για τη μετανάστευση</a:t>
            </a:r>
            <a:endParaRPr kumimoji="0" lang="el-G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l-GR" sz="1000" b="1" i="1"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σε σημαντικά και σχετικά με την ένταξη πεδία (υγεία, κοινωνική ασφάλιση, εργασία, εκπαίδευση κ.λπ.)»</a:t>
            </a:r>
            <a:r>
              <a:rPr kumimoji="0" lang="el-GR" sz="10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 </a:t>
            </a:r>
            <a:endParaRPr kumimoji="0" lang="el-GR" altLang="ja-JP" sz="1000" b="0" i="0" u="none" strike="noStrike" cap="none" normalizeH="0" baseline="0" dirty="0" smtClean="0">
              <a:ln>
                <a:noFill/>
              </a:ln>
              <a:solidFill>
                <a:schemeClr val="tx1"/>
              </a:solidFill>
              <a:effectLst/>
              <a:latin typeface="Cambria" pitchFamily="18" charset="0"/>
              <a:ea typeface="MS Mincho" pitchFamily="49" charset="-128"/>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l-GR" altLang="ja-JP" sz="1000" b="0" i="0" u="none" strike="noStrike" cap="none" normalizeH="0" baseline="0" dirty="0" smtClean="0">
                <a:ln>
                  <a:noFill/>
                </a:ln>
                <a:solidFill>
                  <a:schemeClr val="tx1"/>
                </a:solidFill>
                <a:effectLst/>
                <a:latin typeface="Cambria" pitchFamily="18" charset="0"/>
                <a:ea typeface="MS Mincho" pitchFamily="49" charset="-128"/>
                <a:cs typeface="Times New Roman" pitchFamily="18" charset="0"/>
              </a:rPr>
              <a:t>συνολικού προϋπολογισμού €150.000,00 χρηματοδοτείται από το Ευρωπαϊκό Ταμείο Ένταξης (75% Κοινοτικοί Πόροι και 25% Εθνικοί Πόροι).</a:t>
            </a:r>
            <a:r>
              <a:rPr kumimoji="0" lang="el-GR" altLang="ja-JP" sz="1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lstStyle/>
          <a:p>
            <a:pPr eaLnBrk="1" hangingPunct="1"/>
            <a:endParaRPr lang="el-GR" smtClean="0"/>
          </a:p>
        </p:txBody>
      </p:sp>
      <p:graphicFrame>
        <p:nvGraphicFramePr>
          <p:cNvPr id="4" name="3 - Θέση περιεχομένου"/>
          <p:cNvGraphicFramePr>
            <a:graphicFrameLocks noGrp="1"/>
          </p:cNvGraphicFramePr>
          <p:nvPr>
            <p:ph idx="1"/>
          </p:nvPr>
        </p:nvGraphicFramePr>
        <p:xfrm>
          <a:off x="457200" y="642938"/>
          <a:ext cx="8229600" cy="5857916"/>
        </p:xfrm>
        <a:graphic>
          <a:graphicData uri="http://schemas.openxmlformats.org/drawingml/2006/table">
            <a:tbl>
              <a:tblPr firstRow="1" bandRow="1">
                <a:tableStyleId>{5C22544A-7EE6-4342-B048-85BDC9FD1C3A}</a:tableStyleId>
              </a:tblPr>
              <a:tblGrid>
                <a:gridCol w="2743200"/>
                <a:gridCol w="2743200"/>
                <a:gridCol w="2743200"/>
              </a:tblGrid>
              <a:tr h="708804">
                <a:tc>
                  <a:txBody>
                    <a:bodyPr/>
                    <a:lstStyle/>
                    <a:p>
                      <a:pPr algn="ctr">
                        <a:lnSpc>
                          <a:spcPct val="115000"/>
                        </a:lnSpc>
                        <a:spcAft>
                          <a:spcPts val="0"/>
                        </a:spcAft>
                        <a:tabLst>
                          <a:tab pos="457200" algn="l"/>
                        </a:tabLst>
                      </a:pPr>
                      <a:r>
                        <a:rPr lang="el-GR" sz="1400" b="1" dirty="0">
                          <a:latin typeface="Times New Roman"/>
                          <a:ea typeface="Times New Roman"/>
                          <a:cs typeface="Calibri"/>
                        </a:rPr>
                        <a:t>Κεντρικά ζητήματα </a:t>
                      </a:r>
                      <a:endParaRPr lang="en-US" sz="1400" b="1" dirty="0" smtClean="0">
                        <a:latin typeface="Times New Roman"/>
                        <a:ea typeface="Times New Roman"/>
                        <a:cs typeface="Calibri"/>
                      </a:endParaRPr>
                    </a:p>
                    <a:p>
                      <a:pPr algn="ctr">
                        <a:lnSpc>
                          <a:spcPct val="115000"/>
                        </a:lnSpc>
                        <a:spcAft>
                          <a:spcPts val="0"/>
                        </a:spcAft>
                        <a:tabLst>
                          <a:tab pos="457200" algn="l"/>
                        </a:tabLst>
                      </a:pPr>
                      <a:r>
                        <a:rPr lang="el-GR" sz="1400" b="1" dirty="0" smtClean="0">
                          <a:latin typeface="Times New Roman"/>
                          <a:ea typeface="Times New Roman"/>
                          <a:cs typeface="Calibri"/>
                        </a:rPr>
                        <a:t>(</a:t>
                      </a:r>
                      <a:r>
                        <a:rPr lang="en-US" sz="1400" b="1" dirty="0">
                          <a:latin typeface="Times New Roman"/>
                          <a:ea typeface="Times New Roman"/>
                          <a:cs typeface="Calibri"/>
                        </a:rPr>
                        <a:t>central topics</a:t>
                      </a:r>
                      <a:r>
                        <a:rPr lang="el-GR" sz="1400" b="1" dirty="0">
                          <a:latin typeface="Times New Roman"/>
                          <a:ea typeface="Times New Roman"/>
                          <a:cs typeface="Calibri"/>
                        </a:rPr>
                        <a:t>)</a:t>
                      </a:r>
                      <a:endParaRPr lang="el-GR" sz="1400" dirty="0">
                        <a:latin typeface="Times New Roman"/>
                        <a:ea typeface="Times New Roman"/>
                        <a:cs typeface="Times New Roman"/>
                      </a:endParaRPr>
                    </a:p>
                  </a:txBody>
                  <a:tcPr marL="68580" marR="68580" marT="0" marB="0"/>
                </a:tc>
                <a:tc>
                  <a:txBody>
                    <a:bodyPr/>
                    <a:lstStyle/>
                    <a:p>
                      <a:pPr algn="ctr">
                        <a:lnSpc>
                          <a:spcPct val="115000"/>
                        </a:lnSpc>
                        <a:spcAft>
                          <a:spcPts val="0"/>
                        </a:spcAft>
                        <a:tabLst>
                          <a:tab pos="457200" algn="l"/>
                        </a:tabLst>
                      </a:pPr>
                      <a:r>
                        <a:rPr lang="el-GR" sz="1400" b="1" smtClean="0">
                          <a:latin typeface="Times New Roman"/>
                          <a:ea typeface="Times New Roman"/>
                          <a:cs typeface="Calibri"/>
                        </a:rPr>
                        <a:t>Έννοιες</a:t>
                      </a:r>
                      <a:r>
                        <a:rPr lang="el-GR" sz="1400" b="1" baseline="0" smtClean="0">
                          <a:latin typeface="Times New Roman"/>
                          <a:ea typeface="Times New Roman"/>
                          <a:cs typeface="Calibri"/>
                        </a:rPr>
                        <a:t> </a:t>
                      </a:r>
                      <a:r>
                        <a:rPr lang="el-GR" sz="1400" b="1" baseline="0" dirty="0" smtClean="0">
                          <a:latin typeface="Times New Roman"/>
                          <a:ea typeface="Times New Roman"/>
                          <a:cs typeface="Calibri"/>
                        </a:rPr>
                        <a:t>πορίσματα</a:t>
                      </a:r>
                      <a:endParaRPr lang="el-GR" sz="1400" dirty="0">
                        <a:latin typeface="Times New Roman"/>
                        <a:ea typeface="Times New Roman"/>
                        <a:cs typeface="Times New Roman"/>
                      </a:endParaRPr>
                    </a:p>
                  </a:txBody>
                  <a:tcPr marL="68580" marR="68580" marT="0" marB="0"/>
                </a:tc>
                <a:tc>
                  <a:txBody>
                    <a:bodyPr/>
                    <a:lstStyle/>
                    <a:p>
                      <a:pPr algn="ctr">
                        <a:lnSpc>
                          <a:spcPct val="115000"/>
                        </a:lnSpc>
                        <a:spcAft>
                          <a:spcPts val="0"/>
                        </a:spcAft>
                        <a:tabLst>
                          <a:tab pos="457200" algn="l"/>
                        </a:tabLst>
                      </a:pPr>
                      <a:r>
                        <a:rPr lang="el-GR" sz="1400" b="1" dirty="0" smtClean="0">
                          <a:latin typeface="Times New Roman"/>
                          <a:ea typeface="Times New Roman"/>
                          <a:cs typeface="Calibri"/>
                        </a:rPr>
                        <a:t>Κωδικοί</a:t>
                      </a:r>
                      <a:endParaRPr lang="el-GR" sz="1400" dirty="0">
                        <a:latin typeface="Times New Roman"/>
                        <a:ea typeface="Times New Roman"/>
                        <a:cs typeface="Times New Roman"/>
                      </a:endParaRPr>
                    </a:p>
                  </a:txBody>
                  <a:tcPr marL="68580" marR="68580" marT="0" marB="0"/>
                </a:tc>
              </a:tr>
              <a:tr h="5149112">
                <a:tc>
                  <a:txBody>
                    <a:bodyPr/>
                    <a:lstStyle/>
                    <a:p>
                      <a:r>
                        <a:rPr lang="el-GR" sz="1050" b="1" kern="1200" dirty="0" smtClean="0">
                          <a:solidFill>
                            <a:schemeClr val="dk1"/>
                          </a:solidFill>
                          <a:latin typeface="+mn-lt"/>
                          <a:ea typeface="+mn-ea"/>
                          <a:cs typeface="+mn-cs"/>
                        </a:rPr>
                        <a:t>1.ΑΠΑΣΧΟΛΗΣΗ – ΑΓΟΡΑ ΕΡΓΑΣΙΑΣ</a:t>
                      </a:r>
                      <a:endParaRPr lang="el-GR" sz="1050" kern="1200" dirty="0" smtClean="0">
                        <a:solidFill>
                          <a:schemeClr val="dk1"/>
                        </a:solidFill>
                        <a:latin typeface="+mn-lt"/>
                        <a:ea typeface="+mn-ea"/>
                        <a:cs typeface="+mn-cs"/>
                      </a:endParaRPr>
                    </a:p>
                    <a:p>
                      <a:r>
                        <a:rPr lang="el-GR" sz="1050" b="1" kern="1200" dirty="0" smtClean="0">
                          <a:solidFill>
                            <a:schemeClr val="dk1"/>
                          </a:solidFill>
                          <a:latin typeface="+mn-lt"/>
                          <a:ea typeface="+mn-ea"/>
                          <a:cs typeface="+mn-cs"/>
                        </a:rPr>
                        <a:t>α) Τριτογενής τομέας υπηρεσιών</a:t>
                      </a:r>
                      <a:br>
                        <a:rPr lang="el-GR" sz="1050" b="1" kern="1200" dirty="0" smtClean="0">
                          <a:solidFill>
                            <a:schemeClr val="dk1"/>
                          </a:solidFill>
                          <a:latin typeface="+mn-lt"/>
                          <a:ea typeface="+mn-ea"/>
                          <a:cs typeface="+mn-cs"/>
                        </a:rPr>
                      </a:br>
                      <a:r>
                        <a:rPr lang="el-GR" sz="1050" b="1" kern="1200" dirty="0" smtClean="0">
                          <a:solidFill>
                            <a:schemeClr val="dk1"/>
                          </a:solidFill>
                          <a:latin typeface="+mn-lt"/>
                          <a:ea typeface="+mn-ea"/>
                          <a:cs typeface="+mn-cs"/>
                        </a:rPr>
                        <a:t>Οικιακές υπηρεσίες</a:t>
                      </a:r>
                      <a:endParaRPr lang="el-GR" sz="1050" dirty="0"/>
                    </a:p>
                  </a:txBody>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tab pos="457200" algn="l"/>
                        </a:tabLst>
                        <a:defRPr/>
                      </a:pPr>
                      <a:r>
                        <a:rPr lang="el-GR" sz="1050" kern="1200" dirty="0" smtClean="0">
                          <a:solidFill>
                            <a:schemeClr val="dk1"/>
                          </a:solidFill>
                          <a:latin typeface="+mn-lt"/>
                          <a:ea typeface="+mn-ea"/>
                          <a:cs typeface="+mn-cs"/>
                        </a:rPr>
                        <a:t>- Εσωτερική οικιακή εργασία: Οικονομική εργασιακή σχέση επικαλύπτεται από δήθεν οικογενειακές λογικές,  </a:t>
                      </a:r>
                    </a:p>
                    <a:p>
                      <a:pPr marL="0" marR="0" indent="0" algn="l" defTabSz="914400" rtl="0" eaLnBrk="1" fontAlgn="auto" latinLnBrk="0" hangingPunct="1">
                        <a:lnSpc>
                          <a:spcPct val="115000"/>
                        </a:lnSpc>
                        <a:spcBef>
                          <a:spcPts val="0"/>
                        </a:spcBef>
                        <a:spcAft>
                          <a:spcPts val="1000"/>
                        </a:spcAft>
                        <a:buClrTx/>
                        <a:buSzTx/>
                        <a:buFontTx/>
                        <a:buNone/>
                        <a:tabLst>
                          <a:tab pos="457200" algn="l"/>
                        </a:tabLst>
                        <a:defRPr/>
                      </a:pPr>
                      <a:r>
                        <a:rPr lang="el-GR" sz="1050" kern="1200" dirty="0" err="1" smtClean="0">
                          <a:solidFill>
                            <a:schemeClr val="dk1"/>
                          </a:solidFill>
                          <a:latin typeface="+mn-lt"/>
                          <a:ea typeface="+mn-ea"/>
                          <a:cs typeface="+mn-cs"/>
                        </a:rPr>
                        <a:t>Memo</a:t>
                      </a:r>
                      <a:r>
                        <a:rPr lang="el-GR" sz="1050" kern="1200" dirty="0" smtClean="0">
                          <a:solidFill>
                            <a:schemeClr val="dk1"/>
                          </a:solidFill>
                          <a:latin typeface="+mn-lt"/>
                          <a:ea typeface="+mn-ea"/>
                          <a:cs typeface="+mn-cs"/>
                        </a:rPr>
                        <a:t>:  Συναισθηματικός εκβιασμός των μεταναστριών. Αυτή η λογική συναντάται και στις οικογενειακές ελληνικές επιχειρήσεις. Η οικογενειακή δομή υπερέχει των ατομικών αναγκών/δικαιωμάτων  </a:t>
                      </a:r>
                      <a:endParaRPr lang="en-US" sz="1050" kern="1200" dirty="0" smtClean="0">
                        <a:solidFill>
                          <a:schemeClr val="dk1"/>
                        </a:solidFill>
                        <a:latin typeface="+mn-lt"/>
                        <a:ea typeface="+mn-ea"/>
                        <a:cs typeface="+mn-cs"/>
                      </a:endParaRPr>
                    </a:p>
                    <a:p>
                      <a:pPr marL="0" marR="0" indent="0" algn="l" defTabSz="914400" rtl="0" eaLnBrk="1" fontAlgn="auto" latinLnBrk="0" hangingPunct="1">
                        <a:lnSpc>
                          <a:spcPct val="115000"/>
                        </a:lnSpc>
                        <a:spcBef>
                          <a:spcPts val="0"/>
                        </a:spcBef>
                        <a:spcAft>
                          <a:spcPts val="1000"/>
                        </a:spcAft>
                        <a:buClrTx/>
                        <a:buSzTx/>
                        <a:buFontTx/>
                        <a:buNone/>
                        <a:tabLst>
                          <a:tab pos="457200" algn="l"/>
                        </a:tabLst>
                        <a:defRPr/>
                      </a:pPr>
                      <a:r>
                        <a:rPr lang="el-GR" sz="1050" kern="1200" dirty="0" smtClean="0">
                          <a:solidFill>
                            <a:schemeClr val="dk1"/>
                          </a:solidFill>
                          <a:latin typeface="+mn-lt"/>
                          <a:ea typeface="+mn-ea"/>
                          <a:cs typeface="+mn-cs"/>
                        </a:rPr>
                        <a:t>- Επικαλύπτει την καταστρατήγηση των εργασιακών δικαιωμάτων των μεταναστριών</a:t>
                      </a:r>
                    </a:p>
                    <a:p>
                      <a:pPr>
                        <a:lnSpc>
                          <a:spcPct val="115000"/>
                        </a:lnSpc>
                        <a:spcAft>
                          <a:spcPts val="1000"/>
                        </a:spcAft>
                        <a:tabLst>
                          <a:tab pos="457200" algn="l"/>
                        </a:tabLst>
                      </a:pPr>
                      <a:r>
                        <a:rPr lang="en-US" sz="1050" kern="1200" dirty="0" smtClean="0">
                          <a:solidFill>
                            <a:schemeClr val="dk1"/>
                          </a:solidFill>
                          <a:latin typeface="+mn-lt"/>
                          <a:ea typeface="+mn-ea"/>
                          <a:cs typeface="+mn-cs"/>
                        </a:rPr>
                        <a:t>Memo</a:t>
                      </a:r>
                      <a:r>
                        <a:rPr lang="el-GR" sz="1050" kern="1200" dirty="0" smtClean="0">
                          <a:solidFill>
                            <a:schemeClr val="dk1"/>
                          </a:solidFill>
                          <a:latin typeface="+mn-lt"/>
                          <a:ea typeface="+mn-ea"/>
                          <a:cs typeface="+mn-cs"/>
                        </a:rPr>
                        <a:t>:  Καταστρατηγούνται τα δικαιώματά τους χωρίς πολλές φορές να το αντιληφθούν</a:t>
                      </a:r>
                      <a:endParaRPr lang="en-US" sz="1050" kern="1200" dirty="0" smtClean="0">
                        <a:solidFill>
                          <a:schemeClr val="dk1"/>
                        </a:solidFill>
                        <a:latin typeface="+mn-lt"/>
                        <a:ea typeface="+mn-ea"/>
                        <a:cs typeface="+mn-cs"/>
                      </a:endParaRPr>
                    </a:p>
                    <a:p>
                      <a:pPr>
                        <a:lnSpc>
                          <a:spcPct val="115000"/>
                        </a:lnSpc>
                        <a:spcAft>
                          <a:spcPts val="1000"/>
                        </a:spcAft>
                        <a:tabLst>
                          <a:tab pos="457200" algn="l"/>
                        </a:tabLst>
                      </a:pPr>
                      <a:endParaRPr lang="en-US" sz="1050" kern="1200" dirty="0" smtClean="0">
                        <a:solidFill>
                          <a:schemeClr val="dk1"/>
                        </a:solidFill>
                        <a:latin typeface="+mn-lt"/>
                        <a:ea typeface="+mn-ea"/>
                        <a:cs typeface="+mn-cs"/>
                      </a:endParaRPr>
                    </a:p>
                    <a:p>
                      <a:pPr>
                        <a:lnSpc>
                          <a:spcPct val="115000"/>
                        </a:lnSpc>
                        <a:spcAft>
                          <a:spcPts val="1000"/>
                        </a:spcAft>
                        <a:tabLst>
                          <a:tab pos="457200" algn="l"/>
                        </a:tabLst>
                      </a:pPr>
                      <a:r>
                        <a:rPr lang="el-GR" sz="1050" kern="1200" dirty="0" smtClean="0">
                          <a:solidFill>
                            <a:schemeClr val="dk1"/>
                          </a:solidFill>
                          <a:latin typeface="+mn-lt"/>
                          <a:ea typeface="+mn-ea"/>
                          <a:cs typeface="+mn-cs"/>
                        </a:rPr>
                        <a:t>Σημαντικό σημείο αλλαγής  είναι το πέρασμα από την εργασία από εσωτερική σε εξωτερική</a:t>
                      </a:r>
                      <a:endParaRPr lang="en-US" sz="1050" kern="1200" dirty="0" smtClean="0">
                        <a:solidFill>
                          <a:schemeClr val="dk1"/>
                        </a:solidFill>
                        <a:latin typeface="+mn-lt"/>
                        <a:ea typeface="+mn-ea"/>
                        <a:cs typeface="+mn-cs"/>
                      </a:endParaRPr>
                    </a:p>
                    <a:p>
                      <a:pPr>
                        <a:lnSpc>
                          <a:spcPct val="115000"/>
                        </a:lnSpc>
                        <a:spcAft>
                          <a:spcPts val="1000"/>
                        </a:spcAft>
                        <a:tabLst>
                          <a:tab pos="457200" algn="l"/>
                        </a:tabLst>
                      </a:pPr>
                      <a:r>
                        <a:rPr lang="en-US" sz="1050" kern="1200" dirty="0" smtClean="0">
                          <a:solidFill>
                            <a:schemeClr val="dk1"/>
                          </a:solidFill>
                          <a:latin typeface="+mn-lt"/>
                          <a:ea typeface="+mn-ea"/>
                          <a:cs typeface="+mn-cs"/>
                        </a:rPr>
                        <a:t>Memo</a:t>
                      </a:r>
                      <a:r>
                        <a:rPr lang="el-GR" sz="1050" kern="1200" dirty="0" smtClean="0">
                          <a:solidFill>
                            <a:schemeClr val="dk1"/>
                          </a:solidFill>
                          <a:latin typeface="+mn-lt"/>
                          <a:ea typeface="+mn-ea"/>
                          <a:cs typeface="+mn-cs"/>
                        </a:rPr>
                        <a:t>: Πορεία σχετικής αυτονόμησης της μετανάστριας. Εσωτερική οικιακή εργασία καταπατά και προσωπικές ελευθερίες όπως η αυτοδιαχείριση του ελεύθερου χρόνου. Ταυτίζεται η προσωπική με την επαγγελματική ζωή. Συναντάται σήμερα και στα χωριά για την φροντίδα ηλικιωμένων</a:t>
                      </a:r>
                      <a:endParaRPr lang="el-GR" sz="1050" dirty="0">
                        <a:latin typeface="Times New Roman"/>
                        <a:ea typeface="Times New Roman"/>
                        <a:cs typeface="Times New Roman"/>
                      </a:endParaRPr>
                    </a:p>
                  </a:txBody>
                  <a:tcPr marL="68580" marR="68580" marT="0" marB="0"/>
                </a:tc>
                <a:tc>
                  <a:txBody>
                    <a:bodyPr/>
                    <a:lstStyle/>
                    <a:p>
                      <a:r>
                        <a:rPr lang="el-GR" sz="1050" kern="1200" dirty="0" smtClean="0">
                          <a:solidFill>
                            <a:schemeClr val="dk1"/>
                          </a:solidFill>
                          <a:latin typeface="+mn-lt"/>
                          <a:ea typeface="+mn-ea"/>
                          <a:cs typeface="+mn-cs"/>
                        </a:rPr>
                        <a:t>Α. Τομέας οικιακών υπηρεσιών σημείο εκκίνησης και επανεκκίνησης στην αγορά εργασίας.</a:t>
                      </a:r>
                    </a:p>
                    <a:p>
                      <a:r>
                        <a:rPr lang="el-GR" sz="1050" kern="1200" dirty="0" smtClean="0">
                          <a:solidFill>
                            <a:schemeClr val="dk1"/>
                          </a:solidFill>
                          <a:latin typeface="+mn-lt"/>
                          <a:ea typeface="+mn-ea"/>
                          <a:cs typeface="+mn-cs"/>
                        </a:rPr>
                        <a:t> </a:t>
                      </a:r>
                    </a:p>
                    <a:p>
                      <a:r>
                        <a:rPr lang="el-GR" sz="1050" kern="1200" dirty="0" smtClean="0">
                          <a:solidFill>
                            <a:schemeClr val="dk1"/>
                          </a:solidFill>
                          <a:latin typeface="+mn-lt"/>
                          <a:ea typeface="+mn-ea"/>
                          <a:cs typeface="+mn-cs"/>
                        </a:rPr>
                        <a:t>Β. Εσωτερική οικιακή εργασία αποτελεί χώρο μακρόχρονης εργασιακής παραμονής, περιχαράκωσης και περιθωριοποίησης. </a:t>
                      </a:r>
                    </a:p>
                    <a:p>
                      <a:endParaRPr lang="el-GR" sz="105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8229600" cy="428628"/>
          </a:xfrm>
        </p:spPr>
        <p:txBody>
          <a:bodyPr/>
          <a:lstStyle/>
          <a:p>
            <a:r>
              <a:rPr lang="el-GR" sz="1400" b="1" dirty="0" smtClean="0"/>
              <a:t>Στο πεδίο της ΑΓΟΡΑΣ ΕΡΓΑΣΙΑΣ η ποιοτική αφήγηση υποδεικνύει τα εξής:</a:t>
            </a:r>
            <a:r>
              <a:rPr lang="el-GR" sz="1400" dirty="0" smtClean="0"/>
              <a:t/>
            </a:r>
            <a:br>
              <a:rPr lang="el-GR" sz="1400" dirty="0" smtClean="0"/>
            </a:br>
            <a:endParaRPr lang="el-GR" sz="1400" dirty="0"/>
          </a:p>
        </p:txBody>
      </p:sp>
      <p:sp>
        <p:nvSpPr>
          <p:cNvPr id="3" name="2 - Θέση περιεχομένου"/>
          <p:cNvSpPr>
            <a:spLocks noGrp="1"/>
          </p:cNvSpPr>
          <p:nvPr>
            <p:ph idx="1"/>
          </p:nvPr>
        </p:nvSpPr>
        <p:spPr>
          <a:xfrm>
            <a:off x="457200" y="785794"/>
            <a:ext cx="8229600" cy="5340369"/>
          </a:xfrm>
        </p:spPr>
        <p:txBody>
          <a:bodyPr/>
          <a:lstStyle/>
          <a:p>
            <a:pPr>
              <a:buNone/>
            </a:pPr>
            <a:r>
              <a:rPr lang="el-GR" sz="1400" b="1" dirty="0" smtClean="0"/>
              <a:t> </a:t>
            </a:r>
            <a:endParaRPr lang="el-GR" sz="1400" dirty="0" smtClean="0"/>
          </a:p>
          <a:p>
            <a:r>
              <a:rPr lang="el-GR" sz="1400" dirty="0" smtClean="0"/>
              <a:t>Οι μεταναστευτικές ροές της χώρας κατευθύνονται κυρίως στις δομές της άτυπης αγοράς εργασίας με ένταση στα πεδία της οικιακής εργασίας την πρωτογενή αγροτική παραγωγή και τον κατασκευαστικό κλάδο. Σε μικρότερο βαθμό διαπιστώνεται η τυπική ή άτυπη ένταξη μεταναστών στον τριτογενή τομέα, τις υπηρεσίες (όπως ενδεικτικά ο τουρισμός) και την άσκηση μικρών επιχειρηματικών δραστηριοτήτων.  </a:t>
            </a:r>
          </a:p>
          <a:p>
            <a:pPr>
              <a:buNone/>
            </a:pPr>
            <a:r>
              <a:rPr lang="el-GR" sz="1400" dirty="0" smtClean="0"/>
              <a:t> </a:t>
            </a:r>
          </a:p>
          <a:p>
            <a:r>
              <a:rPr lang="el-GR" sz="1400" dirty="0" smtClean="0"/>
              <a:t>Η μεταναστευτική εμπειρία έχει οδηγήσει στην ανάδειξη συγκεκριμένων στρατηγικών επιβίωσης οι οποίες εξαρτώνται, από την ασκούμενη μεταναστευτική πολιτική, από τις πρακτικές στρατολόγησης εργαζομένων μεταναστών, τις αντιλήψεις και τα στερεότυπα των Ελλήνων επιχειρηματιών και εργοδοτών αλλά και από τους λόγους, τις αιτίες και αυτήν την ίδια την «κουλτούρα» της μετανάστευσης.  Η δε παρούσα κρίση επηρέασε και επηρεάζει σε σημαντικό βαθμό τόσο τις στρατηγικές επιβίωσης ντόπιων και μεταναστών όσο και τη χάραξη και την άσκηση της μεταναστευτικής πολιτικής στη χώρα.  Εν μέσω κρίσης στρατηγικές επιβίωσης από προηγούμενες κρίσεις στη ζωή των μεταναστών αναδύονται και αναπροσδιορίζουν την καθημερινότητά τους ενώ οι </a:t>
            </a:r>
            <a:r>
              <a:rPr lang="el-GR" sz="1400" dirty="0" err="1" smtClean="0"/>
              <a:t>μνημονιακές</a:t>
            </a:r>
            <a:r>
              <a:rPr lang="el-GR" sz="1400" dirty="0" smtClean="0"/>
              <a:t> πολιτικές αναστέλλουν την ενασχόληση με σημαντικές πτυχές του μεταναστευτικού ζητήματος. </a:t>
            </a:r>
          </a:p>
          <a:p>
            <a:pPr>
              <a:buNone/>
            </a:pPr>
            <a:endParaRPr lang="el-GR" sz="1400" dirty="0" smtClean="0"/>
          </a:p>
          <a:p>
            <a:r>
              <a:rPr lang="el-GR" sz="1400" dirty="0" smtClean="0"/>
              <a:t> Η κατά κύριο λόγο ένταξη των μεταναστών στην άτυπη αγορά εργασίας μέσα από ένα πλέγμα παραβάσεων και παραβιάσεων έχει συνέπειες εκτός από τον «άτυπο» χαρακτήρα της συμμετοχής τους στον εγχώριο καταμερισμό της εργασίας, και στην συγκρότηση της αυτό-εικόνας και αυτό-εκτίμησής τους καθώς και τις ιδέες και αντιλήψεις, στερεότυπα και στάσεις «ντόπιων» και «ξένων» απέναντι στο μεταναστευτικό ζήτημα.    </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sz="1800" b="1" dirty="0" smtClean="0"/>
              <a:t>Ειδικότερα: </a:t>
            </a:r>
            <a:endParaRPr lang="el-GR" sz="1800" dirty="0"/>
          </a:p>
        </p:txBody>
      </p:sp>
      <p:sp>
        <p:nvSpPr>
          <p:cNvPr id="3" name="2 - Θέση περιεχομένου"/>
          <p:cNvSpPr>
            <a:spLocks noGrp="1"/>
          </p:cNvSpPr>
          <p:nvPr>
            <p:ph idx="1"/>
          </p:nvPr>
        </p:nvSpPr>
        <p:spPr>
          <a:xfrm>
            <a:off x="457200" y="1142984"/>
            <a:ext cx="8229600" cy="4983179"/>
          </a:xfrm>
        </p:spPr>
        <p:txBody>
          <a:bodyPr/>
          <a:lstStyle/>
          <a:p>
            <a:pPr>
              <a:buNone/>
            </a:pPr>
            <a:r>
              <a:rPr lang="el-GR" b="1" dirty="0" smtClean="0"/>
              <a:t> </a:t>
            </a:r>
            <a:r>
              <a:rPr lang="el-GR" sz="1400" dirty="0" smtClean="0"/>
              <a:t>Η φύση της οικιακής εργασίας </a:t>
            </a:r>
          </a:p>
          <a:p>
            <a:pPr lvl="0">
              <a:buFont typeface="Wingdings" pitchFamily="2" charset="2"/>
              <a:buChar char="Ø"/>
            </a:pPr>
            <a:r>
              <a:rPr lang="en-US" sz="1400" dirty="0" smtClean="0"/>
              <a:t>A</a:t>
            </a:r>
            <a:r>
              <a:rPr lang="el-GR" sz="1400" dirty="0" smtClean="0"/>
              <a:t>φορά γυναίκες</a:t>
            </a:r>
          </a:p>
          <a:p>
            <a:pPr lvl="0">
              <a:buFont typeface="Wingdings" pitchFamily="2" charset="2"/>
              <a:buChar char="Ø"/>
            </a:pPr>
            <a:r>
              <a:rPr lang="el-GR" sz="1400" dirty="0" smtClean="0"/>
              <a:t>Χαρακτηρίζεται από κατακερματισμένο ωράριο, πολλαπλούς εργοδότες, παροδικότητα και αοριστία ως προς τα χρονικά όρια της εργασιακής σχέσης αλλά και ως περιεχόμενο, την  παροχή της εργασίας</a:t>
            </a:r>
          </a:p>
          <a:p>
            <a:pPr lvl="0">
              <a:buFont typeface="Wingdings" pitchFamily="2" charset="2"/>
              <a:buChar char="Ø"/>
            </a:pPr>
            <a:r>
              <a:rPr lang="el-GR" sz="1400" dirty="0" smtClean="0"/>
              <a:t>Διαπιστώνεται αδυναμία απεγκλωβισμού από τη μετακίνηση σε άλλο εργασιακό χώρο,  η οποία συνδέεται με ουσιαστική αδυναμία εργασιακής κινητικότητας και αυτό-αποκλεισμού από δυνητικές εργασιακές θέσεις της ελληνικής αγοράς εργασίας ανάλογες με τα επαγγελματικά προσόντα των μεταναστών και την εμπρόθετη δράση τους.  Επίσης συνδέεται με συναισθήματα </a:t>
            </a:r>
            <a:r>
              <a:rPr lang="el-GR" sz="1400" dirty="0" err="1" smtClean="0"/>
              <a:t>αυτο</a:t>
            </a:r>
            <a:r>
              <a:rPr lang="el-GR" sz="1400" dirty="0" smtClean="0"/>
              <a:t>-απομόνωσης, αποτυχίας, μειονεξίας και κατωτερότητας</a:t>
            </a:r>
          </a:p>
          <a:p>
            <a:pPr lvl="0">
              <a:buFont typeface="Wingdings" pitchFamily="2" charset="2"/>
              <a:buChar char="Ø"/>
            </a:pPr>
            <a:r>
              <a:rPr lang="el-GR" sz="1400" dirty="0" smtClean="0"/>
              <a:t>Βασική προϋπόθεση για την εξασφάλιση καλύτερων εργασιακών όρων τόσο από την πλευρά των εργοδοτών όσο και από την πλευρά των μεταναστών είναι η απόκτηση νομιμοποιητικών εγγράφων. </a:t>
            </a:r>
            <a:r>
              <a:rPr lang="el-GR" sz="1400" b="1" dirty="0" smtClean="0"/>
              <a:t>Δηλαδή η νομική ένταξη συνιστά </a:t>
            </a:r>
            <a:r>
              <a:rPr lang="en-US" sz="1400" b="1" dirty="0" smtClean="0"/>
              <a:t>sine qua non</a:t>
            </a:r>
            <a:r>
              <a:rPr lang="el-GR" sz="1400" b="1" dirty="0" smtClean="0"/>
              <a:t> όρο για την ομαλή ένταξη των μεταναστών στην αγορά εργασίας και απομάκρυνσή τους από την άτυπη και εκμεταλλευτική εργασία.</a:t>
            </a:r>
            <a:endParaRPr lang="el-GR" sz="1400" dirty="0" smtClean="0"/>
          </a:p>
          <a:p>
            <a:pPr lvl="0">
              <a:buFont typeface="Wingdings" pitchFamily="2" charset="2"/>
              <a:buChar char="Ø"/>
            </a:pPr>
            <a:r>
              <a:rPr lang="el-GR" sz="1400" dirty="0" smtClean="0"/>
              <a:t>Η εθνικότητα διαδραματίζει σημαντικό ρόλο στις εργασιακές στρατηγικές που υιοθετούνται από τους μεταναστευτικούς πληθυσμούς. </a:t>
            </a:r>
          </a:p>
          <a:p>
            <a:pPr lvl="0">
              <a:buFont typeface="Wingdings" pitchFamily="2" charset="2"/>
              <a:buChar char="Ø"/>
            </a:pPr>
            <a:r>
              <a:rPr lang="el-GR" sz="1400" dirty="0" smtClean="0"/>
              <a:t>Σημαντικό ρόλο επίσης διαδραματίζει η οικογενειακή κατάσταση του μεταναστευτικού πληθυσμού </a:t>
            </a:r>
            <a:endParaRPr lang="el-GR"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8229600" cy="500066"/>
          </a:xfrm>
        </p:spPr>
        <p:txBody>
          <a:bodyPr/>
          <a:lstStyle/>
          <a:p>
            <a:r>
              <a:rPr lang="el-GR" sz="1600" b="1" dirty="0" smtClean="0"/>
              <a:t/>
            </a:r>
            <a:br>
              <a:rPr lang="el-GR" sz="1600" b="1" dirty="0" smtClean="0"/>
            </a:br>
            <a:r>
              <a:rPr lang="el-GR" sz="1600" b="1" dirty="0" smtClean="0"/>
              <a:t/>
            </a:r>
            <a:br>
              <a:rPr lang="el-GR" sz="1600" b="1" dirty="0" smtClean="0"/>
            </a:br>
            <a:r>
              <a:rPr lang="el-GR" sz="1600" b="1" dirty="0" smtClean="0"/>
              <a:t/>
            </a:r>
            <a:br>
              <a:rPr lang="el-GR" sz="1600" b="1" dirty="0" smtClean="0"/>
            </a:br>
            <a:r>
              <a:rPr lang="el-GR" sz="1600" b="1" dirty="0" smtClean="0"/>
              <a:t/>
            </a:r>
            <a:br>
              <a:rPr lang="el-GR" sz="1600" b="1" dirty="0" smtClean="0"/>
            </a:br>
            <a:r>
              <a:rPr lang="el-GR" sz="1600" b="1" dirty="0" smtClean="0"/>
              <a:t/>
            </a:r>
            <a:br>
              <a:rPr lang="el-GR" sz="1600" b="1" dirty="0" smtClean="0"/>
            </a:br>
            <a:r>
              <a:rPr lang="el-GR" sz="1600" b="1" dirty="0" smtClean="0"/>
              <a:t>Στο πεδίο  της ΕΚΠΑΙΔΕΥΣΗΣ η ποιοτική αφήγηση υποδεικνύει τα εξής: </a:t>
            </a:r>
            <a:r>
              <a:rPr lang="el-GR" dirty="0" smtClean="0"/>
              <a:t/>
            </a:r>
            <a:br>
              <a:rPr lang="el-GR" dirty="0" smtClean="0"/>
            </a:br>
            <a:r>
              <a:rPr lang="el-GR" dirty="0" smtClean="0"/>
              <a:t> </a:t>
            </a:r>
            <a:br>
              <a:rPr lang="el-GR" dirty="0" smtClean="0"/>
            </a:br>
            <a:endParaRPr lang="el-GR" dirty="0"/>
          </a:p>
        </p:txBody>
      </p:sp>
      <p:sp>
        <p:nvSpPr>
          <p:cNvPr id="3" name="2 - Θέση περιεχομένου"/>
          <p:cNvSpPr>
            <a:spLocks noGrp="1"/>
          </p:cNvSpPr>
          <p:nvPr>
            <p:ph idx="1"/>
          </p:nvPr>
        </p:nvSpPr>
        <p:spPr>
          <a:xfrm>
            <a:off x="457200" y="928670"/>
            <a:ext cx="8229600" cy="5197493"/>
          </a:xfrm>
        </p:spPr>
        <p:txBody>
          <a:bodyPr/>
          <a:lstStyle/>
          <a:p>
            <a:pPr lvl="0"/>
            <a:r>
              <a:rPr lang="el-GR" sz="2400" dirty="0" smtClean="0"/>
              <a:t>Η θεσμική ανεπάρκεια της επίσημης προσχολικής φροντίδας δρα ανασταλτικά ως προς την ένταξη κυρίως των μεταναστριών που φέρουν το βάρος της φροντίδας των παιδιών. </a:t>
            </a:r>
          </a:p>
          <a:p>
            <a:pPr lvl="0">
              <a:buNone/>
            </a:pPr>
            <a:endParaRPr lang="el-GR" sz="2400" dirty="0" smtClean="0"/>
          </a:p>
          <a:p>
            <a:pPr lvl="0"/>
            <a:r>
              <a:rPr lang="el-GR" sz="2400" dirty="0" smtClean="0"/>
              <a:t>Εγκλωβίζει τις μετανάστριες στη διακριτική ευχέρεια των εργοδοτών και της ύπαρξης ή μη άτυπων δικτύων φύλαξης και φροντίδας</a:t>
            </a:r>
            <a:r>
              <a:rPr lang="el-GR" dirty="0" smtClean="0"/>
              <a:t>. </a:t>
            </a: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14422"/>
            <a:ext cx="8229600" cy="4911741"/>
          </a:xfrm>
        </p:spPr>
        <p:txBody>
          <a:bodyPr/>
          <a:lstStyle/>
          <a:p>
            <a:pPr algn="ctr">
              <a:buNone/>
            </a:pPr>
            <a:r>
              <a:rPr lang="el-GR" sz="1800" dirty="0" smtClean="0"/>
              <a:t>Αναφορικά με τις </a:t>
            </a:r>
            <a:r>
              <a:rPr lang="el-GR" sz="1800" b="1" dirty="0" smtClean="0"/>
              <a:t>πρακτικές </a:t>
            </a:r>
            <a:r>
              <a:rPr lang="el-GR" sz="1800" dirty="0" smtClean="0"/>
              <a:t>που αναπτύσσονται εντός του σχολικού περιβάλλοντος προκύπτει ότι: </a:t>
            </a:r>
          </a:p>
          <a:p>
            <a:pPr algn="ctr">
              <a:buNone/>
            </a:pPr>
            <a:r>
              <a:rPr lang="el-GR" sz="1800" dirty="0" smtClean="0"/>
              <a:t> </a:t>
            </a:r>
          </a:p>
          <a:p>
            <a:pPr lvl="0">
              <a:buFont typeface="Wingdings" pitchFamily="2" charset="2"/>
              <a:buChar char="Ø"/>
            </a:pPr>
            <a:r>
              <a:rPr lang="el-GR" sz="1800" dirty="0" smtClean="0"/>
              <a:t>Αναπτύσσονται στρατηγικές αφομοίωσης εντός του σχολικού περιβάλλοντος, οι οποίες υιοθετούν τη μίμηση των κυρίαρχων </a:t>
            </a:r>
            <a:r>
              <a:rPr lang="el-GR" sz="1800" dirty="0" err="1" smtClean="0"/>
              <a:t>αξιακών</a:t>
            </a:r>
            <a:r>
              <a:rPr lang="el-GR" sz="1800" dirty="0" smtClean="0"/>
              <a:t> προτύπων και συμπεριφορών καθώς ως ενσωμάτωση προσλαμβάνεται κυρίως, η αφομοίωση των παιδιών στο κυρίαρχο μοντέλο κοινωνικοποίησης</a:t>
            </a:r>
          </a:p>
          <a:p>
            <a:pPr lvl="0">
              <a:buFont typeface="Wingdings" pitchFamily="2" charset="2"/>
              <a:buChar char="Ø"/>
            </a:pPr>
            <a:r>
              <a:rPr lang="el-GR" sz="1800" dirty="0" smtClean="0"/>
              <a:t>Η γλώσσα αποτελεί πεδίο διαπραγμάτευσης και σύγκρουσης αλλά και αποκλεισμού</a:t>
            </a:r>
          </a:p>
          <a:p>
            <a:pPr lvl="0">
              <a:buFont typeface="Wingdings" pitchFamily="2" charset="2"/>
              <a:buChar char="Ø"/>
            </a:pPr>
            <a:r>
              <a:rPr lang="el-GR" sz="1800" dirty="0" smtClean="0"/>
              <a:t>Ορισμένες φορές υιοθετούνται μεροληπτικές πρακτικές από μέρους της γηγενούς σχολικής κοινότητας ως αποτέλεσμα της έλλειψης οργάνωσης του κράτους</a:t>
            </a:r>
          </a:p>
          <a:p>
            <a:pPr lvl="0">
              <a:buFont typeface="Wingdings" pitchFamily="2" charset="2"/>
              <a:buChar char="Ø"/>
            </a:pPr>
            <a:r>
              <a:rPr lang="el-GR" sz="1800" dirty="0" smtClean="0"/>
              <a:t>Ενεργοποιούνται στρατηγικές άτυπης εκπαίδευσης (</a:t>
            </a:r>
            <a:r>
              <a:rPr lang="el-GR" sz="1800" dirty="0" err="1" smtClean="0"/>
              <a:t>γονεϊκή</a:t>
            </a:r>
            <a:r>
              <a:rPr lang="el-GR" sz="1800" dirty="0" smtClean="0"/>
              <a:t> παρέμβαση) προκειμένου να καλυφθούν τα κενά μιας μη οργανωμένης και </a:t>
            </a:r>
            <a:r>
              <a:rPr lang="el-GR" sz="1800" dirty="0" err="1" smtClean="0"/>
              <a:t>στοχευμένης</a:t>
            </a:r>
            <a:r>
              <a:rPr lang="el-GR" sz="1800" dirty="0" smtClean="0"/>
              <a:t> εκπαιδευτικής πολιτικής</a:t>
            </a:r>
          </a:p>
          <a:p>
            <a:pPr>
              <a:buFont typeface="Wingdings" pitchFamily="2" charset="2"/>
              <a:buChar char="Ø"/>
            </a:pPr>
            <a:endParaRPr lang="el-GR"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lstStyle/>
          <a:p>
            <a:r>
              <a:rPr lang="el-GR" sz="2800" b="1" dirty="0" smtClean="0"/>
              <a:t/>
            </a:r>
            <a:br>
              <a:rPr lang="el-GR" sz="2800" b="1" dirty="0" smtClean="0"/>
            </a:br>
            <a:r>
              <a:rPr lang="el-GR" sz="2800" b="1" dirty="0" smtClean="0"/>
              <a:t>Τέλος, στο πεδίο των συμβόλων</a:t>
            </a:r>
            <a:r>
              <a:rPr lang="el-GR" sz="2800" dirty="0" smtClean="0"/>
              <a:t>: </a:t>
            </a:r>
            <a:br>
              <a:rPr lang="el-GR" sz="2800" dirty="0" smtClean="0"/>
            </a:br>
            <a:endParaRPr lang="el-GR" sz="2800" dirty="0"/>
          </a:p>
        </p:txBody>
      </p:sp>
      <p:sp>
        <p:nvSpPr>
          <p:cNvPr id="3" name="2 - Θέση περιεχομένου"/>
          <p:cNvSpPr>
            <a:spLocks noGrp="1"/>
          </p:cNvSpPr>
          <p:nvPr>
            <p:ph idx="1"/>
          </p:nvPr>
        </p:nvSpPr>
        <p:spPr>
          <a:xfrm>
            <a:off x="457200" y="1285860"/>
            <a:ext cx="8229600" cy="4840303"/>
          </a:xfrm>
        </p:spPr>
        <p:txBody>
          <a:bodyPr/>
          <a:lstStyle/>
          <a:p>
            <a:pPr>
              <a:buNone/>
            </a:pPr>
            <a:endParaRPr lang="el-GR" sz="2400" dirty="0" smtClean="0"/>
          </a:p>
          <a:p>
            <a:pPr lvl="0">
              <a:buFont typeface="Wingdings" pitchFamily="2" charset="2"/>
              <a:buChar char="Ø"/>
            </a:pPr>
            <a:r>
              <a:rPr lang="el-GR" sz="2400" dirty="0" smtClean="0"/>
              <a:t>το σχολείο εμφανίζεται ως ανοίκειο περιβάλλον για τους γονείς μετανάστες, αποτρέποντας την ενεργό συμμετοχή και παρέμβασή τους</a:t>
            </a:r>
          </a:p>
          <a:p>
            <a:pPr lvl="0">
              <a:buFont typeface="Wingdings" pitchFamily="2" charset="2"/>
              <a:buChar char="Ø"/>
            </a:pPr>
            <a:r>
              <a:rPr lang="el-GR" sz="2400" dirty="0" smtClean="0"/>
              <a:t>παράλληλα λειτουργεί και ως περιβάλλον απλής συνύπαρξης μεταξύ ελλήνων και αλλοδαπών μαθητών, αλλά και  διαπραγμάτευσης της νέας ταυτότητας των παιδιών δεύτερης γενιάς μεταναστών</a:t>
            </a:r>
          </a:p>
          <a:p>
            <a:pPr lvl="0">
              <a:buFont typeface="Wingdings" pitchFamily="2" charset="2"/>
              <a:buChar char="Ø"/>
            </a:pPr>
            <a:r>
              <a:rPr lang="el-GR" sz="2400" dirty="0" smtClean="0"/>
              <a:t>ο χώρος του σχολείου συστήνει έναν τρόπο εξέλιξης του εαυτού ο οποίος δεν συνδέεται άμεσα με το μέλλον του ατόμου στην χώρα υποδοχής </a:t>
            </a:r>
          </a:p>
          <a:p>
            <a:pPr>
              <a:buNone/>
            </a:pPr>
            <a:endParaRPr lang="el-G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b="1" dirty="0" smtClean="0"/>
              <a:t>Στα πεδία της  ΥΓΕΙΑΣ- ΚΟΙΝΩΝΙΚΗΣ ΠΡΟΝΟΙΑΣ η ποιοτική αφήγηση υποδεικνύει τα εξής:</a:t>
            </a:r>
            <a:r>
              <a:rPr lang="el-GR" sz="2400" dirty="0" smtClean="0"/>
              <a:t/>
            </a:r>
            <a:br>
              <a:rPr lang="el-GR" sz="2400" dirty="0" smtClean="0"/>
            </a:br>
            <a:endParaRPr lang="el-GR" sz="2400" dirty="0"/>
          </a:p>
        </p:txBody>
      </p:sp>
      <p:sp>
        <p:nvSpPr>
          <p:cNvPr id="3" name="2 - Θέση περιεχομένου"/>
          <p:cNvSpPr>
            <a:spLocks noGrp="1"/>
          </p:cNvSpPr>
          <p:nvPr>
            <p:ph idx="1"/>
          </p:nvPr>
        </p:nvSpPr>
        <p:spPr/>
        <p:txBody>
          <a:bodyPr/>
          <a:lstStyle/>
          <a:p>
            <a:pPr>
              <a:buNone/>
            </a:pPr>
            <a:r>
              <a:rPr lang="el-GR" dirty="0" smtClean="0"/>
              <a:t> </a:t>
            </a:r>
            <a:r>
              <a:rPr lang="el-GR" sz="2000" b="1" dirty="0" smtClean="0"/>
              <a:t>Δομές: </a:t>
            </a:r>
            <a:endParaRPr lang="el-GR" sz="2000" dirty="0" smtClean="0"/>
          </a:p>
          <a:p>
            <a:pPr lvl="0">
              <a:buFont typeface="Wingdings" pitchFamily="2" charset="2"/>
              <a:buChar char="Ø"/>
            </a:pPr>
            <a:r>
              <a:rPr lang="el-GR" sz="1800" dirty="0" smtClean="0"/>
              <a:t>Καταγράφονται δυσκολίες πρόσβασης στο πεδίο της υγείας/πρόνοιας οι οποίες οφείλονται στην αποσπασματική λειτουργία του συστήματος υγείας</a:t>
            </a:r>
          </a:p>
          <a:p>
            <a:pPr lvl="0">
              <a:buFont typeface="Wingdings" pitchFamily="2" charset="2"/>
              <a:buChar char="Ø"/>
            </a:pPr>
            <a:r>
              <a:rPr lang="el-GR" sz="1800" dirty="0" smtClean="0"/>
              <a:t>Κατά συνέπεια δημιουργείται έλλειψη πληροφόρησης για τα παρεχόμενα δικαιώματα/αγαθά του συστήματος Υγείας/Πρόνοιας </a:t>
            </a:r>
          </a:p>
          <a:p>
            <a:pPr lvl="0">
              <a:buFont typeface="Wingdings" pitchFamily="2" charset="2"/>
              <a:buChar char="Ø"/>
            </a:pPr>
            <a:r>
              <a:rPr lang="el-GR" sz="1800" dirty="0" smtClean="0"/>
              <a:t>Η πρόσβαση στην κοινωνική ασφάλιση προσλαμβάνεται </a:t>
            </a:r>
            <a:r>
              <a:rPr lang="el-GR" sz="1800" dirty="0" err="1" smtClean="0"/>
              <a:t>εργαλειακά</a:t>
            </a:r>
            <a:r>
              <a:rPr lang="el-GR" sz="1800" dirty="0" smtClean="0"/>
              <a:t> ως μέσο νομιμοποίησης και όχι ως κεκτημένο εργασιακό δικαίωμα</a:t>
            </a:r>
          </a:p>
          <a:p>
            <a:pPr lvl="0">
              <a:buFont typeface="Wingdings" pitchFamily="2" charset="2"/>
              <a:buChar char="Ø"/>
            </a:pPr>
            <a:r>
              <a:rPr lang="el-GR" sz="1800" dirty="0" smtClean="0"/>
              <a:t>ως εκ τούτου δεν καταγράφεται ουσιαστική εμπιστοσύνη στη λειτουργία των επίσημων οργανισμών και φορέων δυσχεραίνοντας μια πιθανή μελλοντική ένταξη σε ένα επίσημο φορέα ασφάλισης</a:t>
            </a:r>
          </a:p>
          <a:p>
            <a:pPr>
              <a:buFont typeface="Wingdings" pitchFamily="2" charset="2"/>
              <a:buChar char="Ø"/>
            </a:pP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sz="2000" b="1" dirty="0" smtClean="0"/>
              <a:t>Πρακτικές: </a:t>
            </a:r>
            <a:endParaRPr lang="el-GR" sz="2000" dirty="0" smtClean="0"/>
          </a:p>
          <a:p>
            <a:pPr lvl="0"/>
            <a:r>
              <a:rPr lang="el-GR" sz="1800" dirty="0" smtClean="0"/>
              <a:t>Ενεργοποίηση άτυπων "σεναρίων" ασφάλισης και μη θεσμικών μορφών προστασίας της υγείας (διαχείριση άτυπων διακρίσεων στα νοσοκομειακά ιδρύματα, προσφυγή σε φιλανθρωπικές οργανώσεις)  ως απάντηση σε μεροληπτικές συμπεριφορές, άτυπες ομαδοποιήσεις  και αξιολογικές κρίσεις από πλευράς των υπαλλήλων που εργάζονται στους αντίστοιχους φορείς υγείας και πρόνοιας. </a:t>
            </a:r>
          </a:p>
          <a:p>
            <a:pPr lvl="0"/>
            <a:r>
              <a:rPr lang="el-GR" sz="1800" dirty="0" smtClean="0"/>
              <a:t>Η άλλη πλευρά του νομίσματος είναι η ανάπτυξη "αμυντικών μηχανισμών" από μέρους των εργαζομένων στις δομές πρόνοιας (παράδειγμα ΙΚΑ) ως αποτέλεσμα των ολοένα αυξανόμενων αναγκών της μεταναστευτικής κοινότητας. </a:t>
            </a:r>
            <a:endParaRPr lang="el-GR" dirty="0" smtClean="0"/>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714356"/>
            <a:ext cx="8229600" cy="5411807"/>
          </a:xfrm>
        </p:spPr>
        <p:txBody>
          <a:bodyPr/>
          <a:lstStyle/>
          <a:p>
            <a:pPr>
              <a:buNone/>
            </a:pPr>
            <a:endParaRPr lang="el-GR" sz="2000" dirty="0" smtClean="0"/>
          </a:p>
          <a:p>
            <a:pPr>
              <a:buNone/>
            </a:pPr>
            <a:endParaRPr lang="el-GR" sz="2000" dirty="0" smtClean="0"/>
          </a:p>
          <a:p>
            <a:pPr>
              <a:buNone/>
            </a:pPr>
            <a:r>
              <a:rPr lang="el-GR" sz="2000" dirty="0" smtClean="0"/>
              <a:t>Αναφορικά με την έμφυλη διάσταση: </a:t>
            </a:r>
          </a:p>
          <a:p>
            <a:pPr>
              <a:buNone/>
            </a:pPr>
            <a:r>
              <a:rPr lang="el-GR" sz="2000" dirty="0" smtClean="0"/>
              <a:t> </a:t>
            </a:r>
          </a:p>
          <a:p>
            <a:pPr lvl="0">
              <a:buFont typeface="Wingdings" pitchFamily="2" charset="2"/>
              <a:buChar char="Ø"/>
            </a:pPr>
            <a:r>
              <a:rPr lang="el-GR" sz="1800" dirty="0" smtClean="0"/>
              <a:t>Λόγω της αυξημένης παρουσίας των γυναικών μεταναστριών στην άτυπη αγορά εργασίας, το δικαίωμα στην κοινωνική ασφάλιση εκχωρείται στους συζύγους, ενώ παράλληλα καταγράφεται άγνοια πολλών γυναικών όσων αφορά τα δικαιώματά τους.  </a:t>
            </a:r>
          </a:p>
          <a:p>
            <a:pPr>
              <a:buNone/>
            </a:pPr>
            <a:r>
              <a:rPr lang="el-GR" sz="1800" dirty="0" smtClean="0"/>
              <a:t> </a:t>
            </a:r>
          </a:p>
          <a:p>
            <a:pPr>
              <a:buNone/>
            </a:pPr>
            <a:r>
              <a:rPr lang="el-GR" sz="1800" b="1" dirty="0" smtClean="0"/>
              <a:t>Σύμβολα:</a:t>
            </a:r>
            <a:endParaRPr lang="el-GR" sz="1800" dirty="0" smtClean="0"/>
          </a:p>
          <a:p>
            <a:pPr lvl="0">
              <a:buFont typeface="Wingdings" pitchFamily="2" charset="2"/>
              <a:buChar char="Ø"/>
            </a:pPr>
            <a:r>
              <a:rPr lang="el-GR" sz="1800" dirty="0" smtClean="0"/>
              <a:t>Στο συμβολικό επίπεδο το σύστημα υγείας εγγράφεται ως αναξιόπιστο.</a:t>
            </a:r>
          </a:p>
          <a:p>
            <a:pPr lvl="0">
              <a:buFont typeface="Wingdings" pitchFamily="2" charset="2"/>
              <a:buChar char="Ø"/>
            </a:pPr>
            <a:r>
              <a:rPr lang="el-GR" sz="1800" dirty="0" smtClean="0"/>
              <a:t>Στερεοτυπικές αντιλήψεις αναφορικά με τα δικαιώματα και την συμπεριφορά των μεταναστευτικών ομάδων, από την πλευρά των γηγενών</a:t>
            </a:r>
          </a:p>
          <a:p>
            <a:pPr lvl="0">
              <a:buFont typeface="Wingdings" pitchFamily="2" charset="2"/>
              <a:buChar char="Ø"/>
            </a:pPr>
            <a:r>
              <a:rPr lang="el-GR" sz="1800" dirty="0" smtClean="0"/>
              <a:t>Κοινωνική ασφάλιση ταυτίζεται με το ατομικό δικαίωμα νόμιμης παρουσίας στη χώρα </a:t>
            </a:r>
            <a:endParaRPr lang="el-GR"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ctrTitle"/>
          </p:nvPr>
        </p:nvSpPr>
        <p:spPr/>
        <p:txBody>
          <a:bodyPr/>
          <a:lstStyle/>
          <a:p>
            <a:pPr algn="l" eaLnBrk="1" hangingPunct="1"/>
            <a:r>
              <a:rPr lang="en-US" sz="3200" i="1" dirty="0" smtClean="0"/>
              <a:t>There are never enough bricks and there are too few good synthesizers who wish to search out the bricks and thus put the wall together. </a:t>
            </a:r>
            <a:r>
              <a:rPr lang="el-GR" sz="3200" dirty="0" smtClean="0"/>
              <a:t/>
            </a:r>
            <a:br>
              <a:rPr lang="el-GR" sz="3200" dirty="0" smtClean="0"/>
            </a:br>
            <a:r>
              <a:rPr lang="en-US" sz="3200" i="1" dirty="0" smtClean="0"/>
              <a:t>These worthy people are usually too busy working on their own data!</a:t>
            </a:r>
            <a:r>
              <a:rPr lang="el-GR" sz="3200" dirty="0" smtClean="0"/>
              <a:t/>
            </a:r>
            <a:br>
              <a:rPr lang="el-GR" sz="3200" dirty="0" smtClean="0"/>
            </a:br>
            <a:r>
              <a:rPr lang="en-US" sz="3200" dirty="0" smtClean="0"/>
              <a:t> </a:t>
            </a:r>
            <a:r>
              <a:rPr lang="el-GR" sz="3200" dirty="0" smtClean="0"/>
              <a:t/>
            </a:r>
            <a:br>
              <a:rPr lang="el-GR" sz="3200" dirty="0" smtClean="0"/>
            </a:br>
            <a:r>
              <a:rPr lang="en-US" sz="3200" dirty="0" smtClean="0"/>
              <a:t> </a:t>
            </a:r>
            <a:r>
              <a:rPr lang="el-GR" sz="3200" dirty="0" smtClean="0"/>
              <a:t>(</a:t>
            </a:r>
            <a:r>
              <a:rPr lang="en-US" sz="3200" dirty="0" smtClean="0"/>
              <a:t>C</a:t>
            </a:r>
            <a:r>
              <a:rPr lang="el-GR" sz="3200" dirty="0" smtClean="0"/>
              <a:t>. </a:t>
            </a:r>
            <a:r>
              <a:rPr lang="en-US" sz="3200" dirty="0" smtClean="0"/>
              <a:t>Wright Mills</a:t>
            </a:r>
            <a:r>
              <a:rPr lang="el-GR" sz="3200" dirty="0" smtClean="0"/>
              <a:t>, 1959: </a:t>
            </a:r>
            <a:r>
              <a:rPr lang="en-US" sz="3200" dirty="0" smtClean="0"/>
              <a:t>p</a:t>
            </a:r>
            <a:r>
              <a:rPr lang="el-GR" sz="3200" dirty="0" smtClean="0"/>
              <a:t>.9)</a:t>
            </a:r>
            <a:br>
              <a:rPr lang="el-GR" sz="3200" dirty="0" smtClean="0"/>
            </a:br>
            <a:endParaRPr lang="el-GR" sz="3200" dirty="0" smtClean="0"/>
          </a:p>
        </p:txBody>
      </p:sp>
      <p:sp>
        <p:nvSpPr>
          <p:cNvPr id="3" name="2 - Υπότιτλος"/>
          <p:cNvSpPr>
            <a:spLocks noGrp="1"/>
          </p:cNvSpPr>
          <p:nvPr>
            <p:ph type="subTitle" idx="1"/>
          </p:nvPr>
        </p:nvSpPr>
        <p:spPr>
          <a:xfrm>
            <a:off x="1371600" y="4714884"/>
            <a:ext cx="6400800" cy="923916"/>
          </a:xfrm>
        </p:spPr>
        <p:txBody>
          <a:bodyPr rtlCol="0">
            <a:normAutofit/>
          </a:bodyPr>
          <a:lstStyle/>
          <a:p>
            <a:pPr eaLnBrk="1" fontAlgn="auto" hangingPunct="1">
              <a:spcAft>
                <a:spcPts val="0"/>
              </a:spcAft>
              <a:buFont typeface="Arial" pitchFamily="34" charset="0"/>
              <a:buNone/>
              <a:defRPr/>
            </a:pP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 Τίτλος"/>
          <p:cNvSpPr>
            <a:spLocks noGrp="1"/>
          </p:cNvSpPr>
          <p:nvPr>
            <p:ph type="title"/>
          </p:nvPr>
        </p:nvSpPr>
        <p:spPr/>
        <p:txBody>
          <a:bodyPr/>
          <a:lstStyle/>
          <a:p>
            <a:pPr eaLnBrk="1" hangingPunct="1"/>
            <a:r>
              <a:rPr lang="el-GR" smtClean="0"/>
              <a:t>Τα βήματα </a:t>
            </a:r>
          </a:p>
        </p:txBody>
      </p:sp>
      <p:sp>
        <p:nvSpPr>
          <p:cNvPr id="3075" name="2 - Θέση περιεχομένου"/>
          <p:cNvSpPr>
            <a:spLocks noGrp="1"/>
          </p:cNvSpPr>
          <p:nvPr>
            <p:ph idx="1"/>
          </p:nvPr>
        </p:nvSpPr>
        <p:spPr>
          <a:xfrm>
            <a:off x="457200" y="1214422"/>
            <a:ext cx="8229600" cy="4911741"/>
          </a:xfrm>
        </p:spPr>
        <p:txBody>
          <a:bodyPr/>
          <a:lstStyle/>
          <a:p>
            <a:pPr eaLnBrk="1" hangingPunct="1">
              <a:buFont typeface="Courier New" pitchFamily="49" charset="0"/>
              <a:buChar char="o"/>
            </a:pPr>
            <a:r>
              <a:rPr lang="el-GR" sz="2800" dirty="0" smtClean="0"/>
              <a:t>Βιβλιογραφική επισκόπηση και συγκριτική μελέτη των μοντέλων μετά-σύνθεσης</a:t>
            </a:r>
          </a:p>
          <a:p>
            <a:pPr eaLnBrk="1" hangingPunct="1">
              <a:buFont typeface="Courier New" pitchFamily="49" charset="0"/>
              <a:buChar char="o"/>
            </a:pPr>
            <a:r>
              <a:rPr lang="el-GR" sz="2800" dirty="0" smtClean="0"/>
              <a:t>Βιβλιογραφική επισκόπηση και καταγραφή των ερευνών/μελετών</a:t>
            </a:r>
          </a:p>
          <a:p>
            <a:pPr eaLnBrk="1" hangingPunct="1">
              <a:buFont typeface="Courier New" pitchFamily="49" charset="0"/>
              <a:buChar char="o"/>
            </a:pPr>
            <a:r>
              <a:rPr lang="el-GR" sz="2800" dirty="0" smtClean="0"/>
              <a:t>Καθορισμός κριτηρίων και κατάρτιση τελικής λίστας</a:t>
            </a:r>
          </a:p>
          <a:p>
            <a:pPr eaLnBrk="1" hangingPunct="1">
              <a:buFont typeface="Courier New" pitchFamily="49" charset="0"/>
              <a:buChar char="o"/>
            </a:pPr>
            <a:r>
              <a:rPr lang="el-GR" sz="2800" dirty="0" smtClean="0"/>
              <a:t>Πιλοτική εφαρμογή του μοντέλου μετά-σύνθεσης</a:t>
            </a:r>
          </a:p>
          <a:p>
            <a:pPr eaLnBrk="1" hangingPunct="1">
              <a:buFont typeface="Courier New" pitchFamily="49" charset="0"/>
              <a:buChar char="o"/>
            </a:pPr>
            <a:r>
              <a:rPr lang="el-GR" sz="2800" dirty="0" smtClean="0"/>
              <a:t>Μετά-σύνθεση ποιοτικών ερευνών στα πεδία ένταξης και εξαγωγή πορισμάτων</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38"/>
            <a:ext cx="8229600" cy="428625"/>
          </a:xfrm>
        </p:spPr>
        <p:txBody>
          <a:bodyPr rtlCol="0">
            <a:normAutofit fontScale="90000"/>
          </a:bodyPr>
          <a:lstStyle/>
          <a:p>
            <a:pPr eaLnBrk="1" fontAlgn="auto" hangingPunct="1">
              <a:spcAft>
                <a:spcPts val="0"/>
              </a:spcAft>
              <a:defRPr/>
            </a:pPr>
            <a:endParaRPr lang="el-GR" dirty="0"/>
          </a:p>
        </p:txBody>
      </p:sp>
      <p:graphicFrame>
        <p:nvGraphicFramePr>
          <p:cNvPr id="4" name="3 - Θέση περιεχομένου"/>
          <p:cNvGraphicFramePr>
            <a:graphicFrameLocks noGrp="1"/>
          </p:cNvGraphicFramePr>
          <p:nvPr>
            <p:ph idx="1"/>
          </p:nvPr>
        </p:nvGraphicFramePr>
        <p:xfrm>
          <a:off x="500034" y="128586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4000" dirty="0" smtClean="0"/>
              <a:t>1. Στρατηγική εντοπισμού των μελετών</a:t>
            </a:r>
            <a:r>
              <a:rPr lang="el-GR" dirty="0" smtClean="0"/>
              <a:t>: </a:t>
            </a:r>
            <a:br>
              <a:rPr lang="el-GR" dirty="0" smtClean="0"/>
            </a:br>
            <a:endParaRPr lang="el-GR" dirty="0"/>
          </a:p>
        </p:txBody>
      </p:sp>
      <p:sp>
        <p:nvSpPr>
          <p:cNvPr id="14339" name="2 - Θέση περιεχομένου"/>
          <p:cNvSpPr>
            <a:spLocks noGrp="1"/>
          </p:cNvSpPr>
          <p:nvPr>
            <p:ph idx="1"/>
          </p:nvPr>
        </p:nvSpPr>
        <p:spPr>
          <a:xfrm>
            <a:off x="457200" y="1143000"/>
            <a:ext cx="8229600" cy="4983163"/>
          </a:xfrm>
        </p:spPr>
        <p:txBody>
          <a:bodyPr/>
          <a:lstStyle/>
          <a:p>
            <a:pPr eaLnBrk="1" hangingPunct="1">
              <a:buFont typeface="Arial" charset="0"/>
              <a:buNone/>
            </a:pPr>
            <a:r>
              <a:rPr lang="el-GR" sz="2800" smtClean="0"/>
              <a:t>1.1 Διαμόρφωση του ερευνητικού ερωτήματος  </a:t>
            </a:r>
          </a:p>
          <a:p>
            <a:pPr eaLnBrk="1" hangingPunct="1">
              <a:buFont typeface="Arial" charset="0"/>
              <a:buNone/>
            </a:pPr>
            <a:r>
              <a:rPr lang="el-GR" sz="2800" smtClean="0"/>
              <a:t>1.2 Διενέργεια βιβλιογραφικής έρευνας</a:t>
            </a:r>
          </a:p>
          <a:p>
            <a:pPr eaLnBrk="1" hangingPunct="1">
              <a:buFont typeface="Arial" charset="0"/>
              <a:buNone/>
            </a:pPr>
            <a:r>
              <a:rPr lang="el-GR" sz="2800" smtClean="0"/>
              <a:t>1.3  Αναζήτηση σε συγκεκριμένες βάσεις δεδομένων</a:t>
            </a:r>
          </a:p>
          <a:p>
            <a:pPr eaLnBrk="1" hangingPunct="1">
              <a:buFont typeface="Arial" charset="0"/>
              <a:buNone/>
            </a:pPr>
            <a:r>
              <a:rPr lang="el-GR" sz="2800" smtClean="0"/>
              <a:t>1.4 Ελεύθερη αναζήτηση στο διαδίκτυο</a:t>
            </a:r>
          </a:p>
          <a:p>
            <a:pPr eaLnBrk="1" hangingPunct="1">
              <a:buFont typeface="Arial" charset="0"/>
              <a:buNone/>
            </a:pPr>
            <a:r>
              <a:rPr lang="el-GR" sz="2800" smtClean="0"/>
              <a:t>1.5. Αναζήτηση σε εντοπισμένα επιστημονικά περιοδικά/συλλογικούς τόμους</a:t>
            </a:r>
          </a:p>
          <a:p>
            <a:pPr eaLnBrk="1" hangingPunct="1">
              <a:buFont typeface="Arial" charset="0"/>
              <a:buNone/>
            </a:pPr>
            <a:r>
              <a:rPr lang="el-GR" sz="2800" smtClean="0"/>
              <a:t>1.6. Λίστα με τα τελικά ευρήματα</a:t>
            </a:r>
          </a:p>
          <a:p>
            <a:pPr eaLnBrk="1" hangingPunct="1"/>
            <a:endParaRPr lang="el-GR" smtClean="0"/>
          </a:p>
          <a:p>
            <a:pPr eaLnBrk="1" hangingPunct="1"/>
            <a:endParaRPr lang="el-GR" smtClean="0"/>
          </a:p>
          <a:p>
            <a:pPr eaLnBrk="1" hangingPunct="1"/>
            <a:endParaRPr lang="el-GR" smtClean="0"/>
          </a:p>
          <a:p>
            <a:pPr eaLnBrk="1" hangingPunct="1"/>
            <a:endParaRPr lang="el-GR" smtClean="0"/>
          </a:p>
          <a:p>
            <a:pPr eaLnBrk="1" hangingPunct="1"/>
            <a:endParaRPr lang="el-G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a:xfrm>
            <a:off x="500063" y="285750"/>
            <a:ext cx="8229600" cy="428625"/>
          </a:xfrm>
        </p:spPr>
        <p:txBody>
          <a:bodyPr/>
          <a:lstStyle/>
          <a:p>
            <a:pPr eaLnBrk="1" hangingPunct="1"/>
            <a:r>
              <a:rPr lang="el-GR" sz="2000" b="1" smtClean="0"/>
              <a:t/>
            </a:r>
            <a:br>
              <a:rPr lang="el-GR" sz="2000" b="1" smtClean="0"/>
            </a:br>
            <a:r>
              <a:rPr lang="el-GR" sz="2000" b="1" smtClean="0"/>
              <a:t/>
            </a:r>
            <a:br>
              <a:rPr lang="el-GR" sz="2000" b="1" smtClean="0"/>
            </a:br>
            <a:r>
              <a:rPr lang="el-GR" sz="2000" b="1" smtClean="0"/>
              <a:t>Διάγραμμα 1</a:t>
            </a:r>
            <a:r>
              <a:rPr lang="el-GR" sz="2000" smtClean="0"/>
              <a:t>: Τα στάδια αναζήτησης και επιλογής των ερευνών</a:t>
            </a:r>
            <a:r>
              <a:rPr lang="el-GR" smtClean="0"/>
              <a:t/>
            </a:r>
            <a:br>
              <a:rPr lang="el-GR" smtClean="0"/>
            </a:br>
            <a:endParaRPr lang="el-GR" smtClean="0"/>
          </a:p>
        </p:txBody>
      </p:sp>
      <p:graphicFrame>
        <p:nvGraphicFramePr>
          <p:cNvPr id="4" name="3 - Θέση περιεχομένου"/>
          <p:cNvGraphicFramePr>
            <a:graphicFrameLocks noGrp="1"/>
          </p:cNvGraphicFramePr>
          <p:nvPr>
            <p:ph idx="1"/>
          </p:nvPr>
        </p:nvGraphicFramePr>
        <p:xfrm>
          <a:off x="457200" y="928670"/>
          <a:ext cx="8229600" cy="5197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800"/>
          </a:xfrm>
        </p:spPr>
        <p:txBody>
          <a:bodyPr rtlCol="0">
            <a:normAutofit fontScale="90000"/>
          </a:bodyPr>
          <a:lstStyle/>
          <a:p>
            <a:pPr eaLnBrk="1" fontAlgn="auto" hangingPunct="1">
              <a:spcAft>
                <a:spcPts val="0"/>
              </a:spcAft>
              <a:defRPr/>
            </a:pPr>
            <a:r>
              <a:rPr lang="el-GR" sz="3100" dirty="0" smtClean="0"/>
              <a:t/>
            </a:r>
            <a:br>
              <a:rPr lang="el-GR" sz="3100" dirty="0" smtClean="0"/>
            </a:br>
            <a:r>
              <a:rPr lang="el-GR" sz="3100" dirty="0" smtClean="0"/>
              <a:t>2</a:t>
            </a:r>
            <a:r>
              <a:rPr lang="el-GR" sz="3100" dirty="0"/>
              <a:t>. Εφαρμογή κριτηρίων αποδοχής/αποκλεισμών των μελετών που προέκυψαν από τη λίστα: </a:t>
            </a:r>
            <a:r>
              <a:rPr lang="el-GR" dirty="0"/>
              <a:t/>
            </a:r>
            <a:br>
              <a:rPr lang="el-GR" dirty="0"/>
            </a:br>
            <a:endParaRPr lang="el-GR" dirty="0"/>
          </a:p>
        </p:txBody>
      </p:sp>
      <p:graphicFrame>
        <p:nvGraphicFramePr>
          <p:cNvPr id="4" name="3 - Θέση περιεχομένου"/>
          <p:cNvGraphicFramePr>
            <a:graphicFrameLocks noGrp="1"/>
          </p:cNvGraphicFramePr>
          <p:nvPr>
            <p:ph idx="1"/>
          </p:nvPr>
        </p:nvGraphicFramePr>
        <p:xfrm>
          <a:off x="457200" y="1600200"/>
          <a:ext cx="8229600" cy="4939430"/>
        </p:xfrm>
        <a:graphic>
          <a:graphicData uri="http://schemas.openxmlformats.org/drawingml/2006/table">
            <a:tbl>
              <a:tblPr firstRow="1" bandRow="1">
                <a:tableStyleId>{5C22544A-7EE6-4342-B048-85BDC9FD1C3A}</a:tableStyleId>
              </a:tblPr>
              <a:tblGrid>
                <a:gridCol w="2114536"/>
                <a:gridCol w="3371864"/>
                <a:gridCol w="2743200"/>
              </a:tblGrid>
              <a:tr h="600329">
                <a:tc>
                  <a:txBody>
                    <a:bodyPr/>
                    <a:lstStyle/>
                    <a:p>
                      <a:pPr marL="0" algn="ctr">
                        <a:lnSpc>
                          <a:spcPct val="100000"/>
                        </a:lnSpc>
                        <a:spcBef>
                          <a:spcPts val="600"/>
                        </a:spcBef>
                        <a:spcAft>
                          <a:spcPts val="600"/>
                        </a:spcAft>
                      </a:pPr>
                      <a:r>
                        <a:rPr lang="el-GR" sz="1400" b="1" dirty="0">
                          <a:solidFill>
                            <a:srgbClr val="FFFFFF"/>
                          </a:solidFill>
                          <a:latin typeface="+mn-lt"/>
                          <a:ea typeface="Calibri"/>
                          <a:cs typeface="Times New Roman"/>
                        </a:rPr>
                        <a:t>Παράμετρος</a:t>
                      </a:r>
                      <a:endParaRPr lang="el-GR" sz="1400" dirty="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b="1" dirty="0">
                          <a:solidFill>
                            <a:srgbClr val="FFFFFF"/>
                          </a:solidFill>
                          <a:latin typeface="+mn-lt"/>
                          <a:ea typeface="Calibri"/>
                          <a:cs typeface="Times New Roman"/>
                        </a:rPr>
                        <a:t>Κριτήριο αποδοχής</a:t>
                      </a:r>
                      <a:endParaRPr lang="el-GR" sz="1400" dirty="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b="1">
                          <a:solidFill>
                            <a:srgbClr val="FFFFFF"/>
                          </a:solidFill>
                          <a:latin typeface="+mn-lt"/>
                          <a:ea typeface="Calibri"/>
                          <a:cs typeface="Times New Roman"/>
                        </a:rPr>
                        <a:t>Κριτήριο απόρριψης</a:t>
                      </a:r>
                      <a:endParaRPr lang="el-GR" sz="1400">
                        <a:latin typeface="+mn-lt"/>
                        <a:ea typeface="Calibri"/>
                        <a:cs typeface="Times New Roman"/>
                      </a:endParaRPr>
                    </a:p>
                  </a:txBody>
                  <a:tcPr marL="68580" marR="68580" marT="0" marB="0"/>
                </a:tc>
              </a:tr>
              <a:tr h="600329">
                <a:tc>
                  <a:txBody>
                    <a:bodyPr/>
                    <a:lstStyle/>
                    <a:p>
                      <a:pPr marL="0" algn="ctr">
                        <a:lnSpc>
                          <a:spcPct val="100000"/>
                        </a:lnSpc>
                        <a:spcBef>
                          <a:spcPts val="600"/>
                        </a:spcBef>
                        <a:spcAft>
                          <a:spcPts val="600"/>
                        </a:spcAft>
                      </a:pPr>
                      <a:r>
                        <a:rPr lang="el-GR" sz="1400" b="1" dirty="0">
                          <a:latin typeface="+mn-lt"/>
                          <a:ea typeface="Calibri"/>
                          <a:cs typeface="Times New Roman"/>
                        </a:rPr>
                        <a:t>Γεωγραφική</a:t>
                      </a:r>
                      <a:endParaRPr lang="el-GR" sz="1400" dirty="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Μελέτη για την Ελλάδα</a:t>
                      </a:r>
                    </a:p>
                  </a:txBody>
                  <a:tcPr marL="68580" marR="68580" marT="0" marB="0"/>
                </a:tc>
                <a:tc>
                  <a:txBody>
                    <a:bodyPr/>
                    <a:lstStyle/>
                    <a:p>
                      <a:pPr marL="0" algn="ctr">
                        <a:lnSpc>
                          <a:spcPct val="100000"/>
                        </a:lnSpc>
                        <a:spcBef>
                          <a:spcPts val="600"/>
                        </a:spcBef>
                        <a:spcAft>
                          <a:spcPts val="600"/>
                        </a:spcAft>
                      </a:pPr>
                      <a:r>
                        <a:rPr lang="el-GR" sz="1400">
                          <a:latin typeface="+mn-lt"/>
                          <a:ea typeface="Calibri"/>
                          <a:cs typeface="Times New Roman"/>
                        </a:rPr>
                        <a:t>Μελέτη για άλλες χώρες</a:t>
                      </a:r>
                    </a:p>
                  </a:txBody>
                  <a:tcPr marL="68580" marR="68580" marT="0" marB="0"/>
                </a:tc>
              </a:tr>
              <a:tr h="600329">
                <a:tc>
                  <a:txBody>
                    <a:bodyPr/>
                    <a:lstStyle/>
                    <a:p>
                      <a:pPr marL="0" algn="ctr">
                        <a:lnSpc>
                          <a:spcPct val="100000"/>
                        </a:lnSpc>
                        <a:spcBef>
                          <a:spcPts val="600"/>
                        </a:spcBef>
                        <a:spcAft>
                          <a:spcPts val="600"/>
                        </a:spcAft>
                      </a:pPr>
                      <a:r>
                        <a:rPr lang="el-GR" sz="1400" b="1" dirty="0">
                          <a:latin typeface="+mn-lt"/>
                          <a:ea typeface="Calibri"/>
                          <a:cs typeface="Times New Roman"/>
                        </a:rPr>
                        <a:t>Χρονική</a:t>
                      </a:r>
                      <a:endParaRPr lang="el-GR" sz="1400" dirty="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Μελέτη μετά το 1990</a:t>
                      </a: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Μελέτη πριν το 1990</a:t>
                      </a:r>
                    </a:p>
                  </a:txBody>
                  <a:tcPr marL="68580" marR="68580" marT="0" marB="0"/>
                </a:tc>
              </a:tr>
              <a:tr h="600329">
                <a:tc>
                  <a:txBody>
                    <a:bodyPr/>
                    <a:lstStyle/>
                    <a:p>
                      <a:pPr marL="0" algn="ctr">
                        <a:lnSpc>
                          <a:spcPct val="100000"/>
                        </a:lnSpc>
                        <a:spcBef>
                          <a:spcPts val="600"/>
                        </a:spcBef>
                        <a:spcAft>
                          <a:spcPts val="600"/>
                        </a:spcAft>
                      </a:pPr>
                      <a:r>
                        <a:rPr lang="el-GR" sz="1400" b="1" dirty="0">
                          <a:latin typeface="+mn-lt"/>
                          <a:ea typeface="Calibri"/>
                          <a:cs typeface="Times New Roman"/>
                        </a:rPr>
                        <a:t>Γλωσσική</a:t>
                      </a:r>
                      <a:endParaRPr lang="el-GR" sz="1400" dirty="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Μελέτη </a:t>
                      </a:r>
                      <a:r>
                        <a:rPr lang="el-GR" sz="1400" dirty="0" smtClean="0">
                          <a:latin typeface="+mn-lt"/>
                          <a:ea typeface="Calibri"/>
                          <a:cs typeface="Times New Roman"/>
                        </a:rPr>
                        <a:t>στα ελληνικά</a:t>
                      </a:r>
                      <a:endParaRPr lang="el-GR" sz="1400" dirty="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Μελέτη σε άλλη γλώσσα</a:t>
                      </a:r>
                    </a:p>
                  </a:txBody>
                  <a:tcPr marL="68580" marR="68580" marT="0" marB="0"/>
                </a:tc>
              </a:tr>
              <a:tr h="600329">
                <a:tc>
                  <a:txBody>
                    <a:bodyPr/>
                    <a:lstStyle/>
                    <a:p>
                      <a:pPr marL="0" algn="ctr">
                        <a:lnSpc>
                          <a:spcPct val="100000"/>
                        </a:lnSpc>
                        <a:spcBef>
                          <a:spcPts val="600"/>
                        </a:spcBef>
                        <a:spcAft>
                          <a:spcPts val="600"/>
                        </a:spcAft>
                      </a:pPr>
                      <a:r>
                        <a:rPr lang="el-GR" sz="1400" b="1" dirty="0">
                          <a:latin typeface="+mn-lt"/>
                          <a:ea typeface="Calibri"/>
                          <a:cs typeface="Times New Roman"/>
                        </a:rPr>
                        <a:t>Πληθυσμός έρευνας</a:t>
                      </a:r>
                      <a:endParaRPr lang="el-GR" sz="1400" dirty="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dirty="0" smtClean="0">
                          <a:latin typeface="+mn-lt"/>
                          <a:ea typeface="Calibri"/>
                          <a:cs typeface="Times New Roman"/>
                        </a:rPr>
                        <a:t>Μεταναστευτικός ή γηγενείς</a:t>
                      </a:r>
                      <a:r>
                        <a:rPr lang="el-GR" sz="1400" baseline="0" dirty="0" smtClean="0">
                          <a:latin typeface="+mn-lt"/>
                          <a:ea typeface="Calibri"/>
                          <a:cs typeface="Times New Roman"/>
                        </a:rPr>
                        <a:t> που εμπλέκονται άμεσα με τον μεταναστευτικό πληθυσμό (εργοδότες, εκπαιδευτικοί, φορείς ΤΑ κ.α.)</a:t>
                      </a:r>
                      <a:endParaRPr lang="el-GR" sz="1400" dirty="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Άλλες ομάδες πληθυσμού</a:t>
                      </a:r>
                    </a:p>
                  </a:txBody>
                  <a:tcPr marL="68580" marR="68580" marT="0" marB="0"/>
                </a:tc>
              </a:tr>
              <a:tr h="962671">
                <a:tc>
                  <a:txBody>
                    <a:bodyPr/>
                    <a:lstStyle/>
                    <a:p>
                      <a:pPr marL="0" algn="ctr">
                        <a:lnSpc>
                          <a:spcPct val="100000"/>
                        </a:lnSpc>
                        <a:spcBef>
                          <a:spcPts val="600"/>
                        </a:spcBef>
                        <a:spcAft>
                          <a:spcPts val="600"/>
                        </a:spcAft>
                      </a:pPr>
                      <a:r>
                        <a:rPr lang="el-GR" sz="1400" b="1" dirty="0">
                          <a:latin typeface="+mn-lt"/>
                          <a:ea typeface="Calibri"/>
                          <a:cs typeface="Times New Roman"/>
                        </a:rPr>
                        <a:t>Τύπος έρευνας</a:t>
                      </a:r>
                      <a:endParaRPr lang="el-GR" sz="1400" dirty="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Πρωτογενής έρευνα</a:t>
                      </a: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Δευτερογενής έρευνα (βιβλιογραφική επισκόπηση, κείμενο πολιτικής, κείμενο γνώμης κλπ)</a:t>
                      </a:r>
                    </a:p>
                  </a:txBody>
                  <a:tcPr marL="68580" marR="68580" marT="0" marB="0"/>
                </a:tc>
              </a:tr>
              <a:tr h="722003">
                <a:tc>
                  <a:txBody>
                    <a:bodyPr/>
                    <a:lstStyle/>
                    <a:p>
                      <a:pPr marL="0" algn="ctr">
                        <a:lnSpc>
                          <a:spcPct val="100000"/>
                        </a:lnSpc>
                        <a:spcBef>
                          <a:spcPts val="600"/>
                        </a:spcBef>
                        <a:spcAft>
                          <a:spcPts val="600"/>
                        </a:spcAft>
                      </a:pPr>
                      <a:r>
                        <a:rPr lang="el-GR" sz="1400" b="1">
                          <a:latin typeface="+mn-lt"/>
                          <a:ea typeface="Calibri"/>
                          <a:cs typeface="Times New Roman"/>
                        </a:rPr>
                        <a:t>Μεθοδολογία της έρευνας</a:t>
                      </a:r>
                      <a:endParaRPr lang="el-GR" sz="1400">
                        <a:latin typeface="+mn-lt"/>
                        <a:ea typeface="Calibri"/>
                        <a:cs typeface="Times New Roman"/>
                      </a:endParaRP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Μελέτη που κάνει χρήση ποιοτικών μεθόδων συλλογής και ανάλυσης των δεδομένων</a:t>
                      </a:r>
                    </a:p>
                  </a:txBody>
                  <a:tcPr marL="68580" marR="68580" marT="0" marB="0"/>
                </a:tc>
                <a:tc>
                  <a:txBody>
                    <a:bodyPr/>
                    <a:lstStyle/>
                    <a:p>
                      <a:pPr marL="0" algn="ctr">
                        <a:lnSpc>
                          <a:spcPct val="100000"/>
                        </a:lnSpc>
                        <a:spcBef>
                          <a:spcPts val="600"/>
                        </a:spcBef>
                        <a:spcAft>
                          <a:spcPts val="600"/>
                        </a:spcAft>
                      </a:pPr>
                      <a:r>
                        <a:rPr lang="el-GR" sz="1400" dirty="0">
                          <a:latin typeface="+mn-lt"/>
                          <a:ea typeface="Calibri"/>
                          <a:cs typeface="Times New Roman"/>
                        </a:rPr>
                        <a:t>Μελέτη που δεν κάνει χρήση ποιοτικών μεθόδων συλλογής και ανάλυσης των δεδομένων</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2700" b="1" dirty="0"/>
              <a:t>3. </a:t>
            </a:r>
            <a:r>
              <a:rPr lang="el-GR" sz="2700" b="1" dirty="0" smtClean="0"/>
              <a:t>Έλεγχος καταλληλότητας των </a:t>
            </a:r>
            <a:r>
              <a:rPr lang="el-GR" sz="2700" b="1" dirty="0"/>
              <a:t>υπό εξέταση μελετών</a:t>
            </a:r>
            <a:r>
              <a:rPr lang="el-GR" dirty="0"/>
              <a:t/>
            </a:r>
            <a:br>
              <a:rPr lang="el-GR" dirty="0"/>
            </a:br>
            <a:endParaRPr lang="el-GR" dirty="0"/>
          </a:p>
        </p:txBody>
      </p:sp>
      <p:sp>
        <p:nvSpPr>
          <p:cNvPr id="17411" name="5 - Θέση περιεχομένου"/>
          <p:cNvSpPr>
            <a:spLocks noGrp="1"/>
          </p:cNvSpPr>
          <p:nvPr>
            <p:ph idx="1"/>
          </p:nvPr>
        </p:nvSpPr>
        <p:spPr>
          <a:xfrm>
            <a:off x="457200" y="1143000"/>
            <a:ext cx="8229600" cy="4983163"/>
          </a:xfrm>
        </p:spPr>
        <p:txBody>
          <a:bodyPr/>
          <a:lstStyle/>
          <a:p>
            <a:pPr eaLnBrk="1" fontAlgn="t" hangingPunct="1">
              <a:buFont typeface="Arial" charset="0"/>
              <a:buNone/>
            </a:pPr>
            <a:r>
              <a:rPr lang="el-GR" sz="1200" b="1" dirty="0" smtClean="0"/>
              <a:t>Κριτήρια Καταλληλότητας:</a:t>
            </a:r>
          </a:p>
          <a:p>
            <a:pPr eaLnBrk="1" fontAlgn="t" hangingPunct="1">
              <a:buFont typeface="Wingdings" pitchFamily="2" charset="2"/>
              <a:buChar char="Ø"/>
            </a:pPr>
            <a:endParaRPr lang="el-GR" sz="1200" dirty="0" smtClean="0"/>
          </a:p>
          <a:p>
            <a:pPr eaLnBrk="1" fontAlgn="t" hangingPunct="1">
              <a:buFont typeface="Calibri" pitchFamily="34" charset="0"/>
              <a:buAutoNum type="arabicPeriod"/>
            </a:pPr>
            <a:r>
              <a:rPr lang="el-GR" sz="1200" dirty="0" smtClean="0"/>
              <a:t>Η υπό εξέταση μελέτη κάνει αναφορά στο θεωρητικό πλαίσιο και/ή περιλαμβάνει επαρκή βιβλιογραφική επισκόπηση</a:t>
            </a:r>
          </a:p>
          <a:p>
            <a:pPr eaLnBrk="1" fontAlgn="t" hangingPunct="1">
              <a:buFont typeface="Calibri" pitchFamily="34" charset="0"/>
              <a:buAutoNum type="arabicPeriod"/>
            </a:pPr>
            <a:r>
              <a:rPr lang="el-GR" sz="1200" dirty="0" smtClean="0"/>
              <a:t>Στην υπό εξέταση μελέτη διατυπώνεται με σαφήνεια ο στόχος και το ερευνητικό ερώτημα </a:t>
            </a:r>
          </a:p>
          <a:p>
            <a:pPr eaLnBrk="1" fontAlgn="t" hangingPunct="1">
              <a:buFont typeface="Calibri" pitchFamily="34" charset="0"/>
              <a:buAutoNum type="arabicPeriod"/>
            </a:pPr>
            <a:r>
              <a:rPr lang="el-GR" sz="1200" dirty="0" smtClean="0"/>
              <a:t>Στην υπό εξέταση μελέτη διατυπώνονται  με σαφήνεια οι συνθήκες υπό τις οποίες σχεδιάστηκε και υλοποιήθηκε η έρευνα</a:t>
            </a:r>
          </a:p>
          <a:p>
            <a:pPr eaLnBrk="1" fontAlgn="t" hangingPunct="1">
              <a:buFont typeface="Calibri" pitchFamily="34" charset="0"/>
              <a:buAutoNum type="arabicPeriod"/>
            </a:pPr>
            <a:r>
              <a:rPr lang="el-GR" sz="1200" dirty="0" smtClean="0"/>
              <a:t>Στην υπό εξέταση μελέτη περιγράφεται με σαφήνεια ο τρόπος δειγματοληψίας</a:t>
            </a:r>
          </a:p>
          <a:p>
            <a:pPr eaLnBrk="1" fontAlgn="t" hangingPunct="1">
              <a:buFont typeface="Calibri" pitchFamily="34" charset="0"/>
              <a:buAutoNum type="arabicPeriod"/>
            </a:pPr>
            <a:r>
              <a:rPr lang="el-GR" sz="1200" dirty="0" smtClean="0"/>
              <a:t>Στην υπό εξέταση μελέτη περιγράφεται με σαφήνεια η μεθοδολογία συλλογής και ανάλυσης των δεδομένων</a:t>
            </a:r>
          </a:p>
          <a:p>
            <a:pPr eaLnBrk="1" hangingPunct="1">
              <a:buFont typeface="Calibri" pitchFamily="34" charset="0"/>
              <a:buAutoNum type="arabicPeriod"/>
            </a:pPr>
            <a:r>
              <a:rPr lang="el-GR" sz="1200" dirty="0" smtClean="0"/>
              <a:t>Στην υπό εξέταση μελέτη περιλαμβάνονται επαρκή πρωτογενή δεδομένα (με τη μορφή αποσπασμάτων από συνεντεύξεις </a:t>
            </a:r>
            <a:r>
              <a:rPr lang="el-GR" sz="1200" dirty="0" err="1" smtClean="0"/>
              <a:t>κ.ο.κ</a:t>
            </a:r>
            <a:r>
              <a:rPr lang="el-GR" sz="1200" dirty="0" smtClean="0"/>
              <a:t>) προκειμένου ο/η </a:t>
            </a:r>
            <a:r>
              <a:rPr lang="el-GR" sz="1200" dirty="0" err="1" smtClean="0"/>
              <a:t>αναγνώστρης</a:t>
            </a:r>
            <a:r>
              <a:rPr lang="el-GR" sz="1200" dirty="0" smtClean="0"/>
              <a:t>/</a:t>
            </a:r>
            <a:r>
              <a:rPr lang="el-GR" sz="1200" dirty="0" err="1" smtClean="0"/>
              <a:t>στρια</a:t>
            </a:r>
            <a:r>
              <a:rPr lang="el-GR" sz="1200" dirty="0" smtClean="0"/>
              <a:t> να πιστοποιήσει ότι τα συμπεράσματα βασίζονται στην ανάλυση των δεδομένων αυτών. </a:t>
            </a:r>
          </a:p>
          <a:p>
            <a:pPr eaLnBrk="1" fontAlgn="t" hangingPunct="1">
              <a:buFont typeface="Calibri" pitchFamily="34" charset="0"/>
              <a:buAutoNum type="arabicPeriod"/>
            </a:pPr>
            <a:r>
              <a:rPr lang="el-GR" sz="1200" dirty="0" smtClean="0"/>
              <a:t>Η υπό εξέταση μελέτη συνεισφέρει στον σχεδιασμό πολιτικών</a:t>
            </a:r>
          </a:p>
          <a:p>
            <a:pPr eaLnBrk="1" hangingPunct="1">
              <a:spcBef>
                <a:spcPct val="0"/>
              </a:spcBef>
              <a:buFont typeface="Arial" charset="0"/>
              <a:buNone/>
            </a:pPr>
            <a:endParaRPr lang="el-GR" sz="1200" dirty="0" smtClean="0"/>
          </a:p>
          <a:p>
            <a:pPr eaLnBrk="1" hangingPunct="1">
              <a:spcBef>
                <a:spcPct val="0"/>
              </a:spcBef>
              <a:buFont typeface="Arial" charset="0"/>
              <a:buNone/>
            </a:pPr>
            <a:r>
              <a:rPr lang="el-GR" sz="1200" b="1" dirty="0" smtClean="0">
                <a:ea typeface="Calibri" pitchFamily="34" charset="0"/>
                <a:cs typeface="Times New Roman" pitchFamily="18" charset="0"/>
              </a:rPr>
              <a:t>	Εύρος τιμών: 1 έως 5, όπου: </a:t>
            </a:r>
          </a:p>
          <a:p>
            <a:pPr eaLnBrk="1" hangingPunct="1">
              <a:spcBef>
                <a:spcPct val="0"/>
              </a:spcBef>
              <a:buFont typeface="Arial" charset="0"/>
              <a:buNone/>
            </a:pPr>
            <a:endParaRPr lang="el-GR" sz="1200" dirty="0" smtClean="0">
              <a:ea typeface="Calibri" pitchFamily="34" charset="0"/>
              <a:cs typeface="Times New Roman" pitchFamily="18" charset="0"/>
            </a:endParaRPr>
          </a:p>
          <a:p>
            <a:pPr eaLnBrk="1" hangingPunct="1">
              <a:spcBef>
                <a:spcPct val="0"/>
              </a:spcBef>
              <a:buNone/>
            </a:pPr>
            <a:r>
              <a:rPr lang="el-GR" sz="1200" dirty="0" smtClean="0">
                <a:ea typeface="Calibri" pitchFamily="34" charset="0"/>
                <a:cs typeface="Times New Roman" pitchFamily="18" charset="0"/>
              </a:rPr>
              <a:t>	5= Κατάλληλη για μετά-ανάλυση</a:t>
            </a:r>
          </a:p>
          <a:p>
            <a:pPr eaLnBrk="1" hangingPunct="1">
              <a:spcBef>
                <a:spcPct val="0"/>
              </a:spcBef>
              <a:buNone/>
            </a:pPr>
            <a:endParaRPr lang="el-GR" sz="1200" dirty="0" smtClean="0">
              <a:ea typeface="Calibri" pitchFamily="34" charset="0"/>
              <a:cs typeface="Times New Roman" pitchFamily="18" charset="0"/>
            </a:endParaRPr>
          </a:p>
          <a:p>
            <a:pPr eaLnBrk="1" hangingPunct="1">
              <a:spcBef>
                <a:spcPct val="0"/>
              </a:spcBef>
              <a:buNone/>
            </a:pPr>
            <a:r>
              <a:rPr lang="el-GR" sz="1200" dirty="0" smtClean="0">
                <a:ea typeface="Calibri" pitchFamily="34" charset="0"/>
                <a:cs typeface="Times New Roman" pitchFamily="18" charset="0"/>
              </a:rPr>
              <a:t>	1= Ακατάλληλη για μετά-ανάλυση</a:t>
            </a:r>
          </a:p>
          <a:p>
            <a:pPr eaLnBrk="1" hangingPunct="1">
              <a:spcBef>
                <a:spcPct val="0"/>
              </a:spcBef>
            </a:pPr>
            <a:endParaRPr lang="el-GR" sz="1200" dirty="0" smtClean="0">
              <a:ea typeface="Calibri" pitchFamily="34" charset="0"/>
              <a:cs typeface="Times New Roman" pitchFamily="18" charset="0"/>
            </a:endParaRPr>
          </a:p>
          <a:p>
            <a:pPr eaLnBrk="1" hangingPunct="1">
              <a:spcBef>
                <a:spcPct val="0"/>
              </a:spcBef>
              <a:buFont typeface="Arial" charset="0"/>
              <a:buNone/>
            </a:pPr>
            <a:r>
              <a:rPr lang="el-GR" sz="1200" dirty="0" smtClean="0">
                <a:ea typeface="Calibri" pitchFamily="34" charset="0"/>
                <a:cs typeface="Times New Roman" pitchFamily="18" charset="0"/>
              </a:rPr>
              <a:t>Τελικό «σκορ» : 7 έως 35. Κατώφλι αποδοχής: 2</a:t>
            </a:r>
            <a:r>
              <a:rPr lang="en-US" sz="1200" dirty="0" smtClean="0">
                <a:ea typeface="Calibri" pitchFamily="34" charset="0"/>
                <a:cs typeface="Times New Roman" pitchFamily="18" charset="0"/>
              </a:rPr>
              <a:t>0</a:t>
            </a:r>
            <a:r>
              <a:rPr lang="el-GR" sz="1200" dirty="0" smtClean="0">
                <a:ea typeface="Calibri" pitchFamily="34" charset="0"/>
                <a:cs typeface="Times New Roman" pitchFamily="18" charset="0"/>
              </a:rPr>
              <a:t>. </a:t>
            </a:r>
          </a:p>
          <a:p>
            <a:pPr eaLnBrk="1" hangingPunct="1">
              <a:buFont typeface="Arial" charset="0"/>
              <a:buNone/>
            </a:pPr>
            <a:endParaRPr lang="el-GR" sz="1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lstStyle/>
          <a:p>
            <a:pPr eaLnBrk="1" hangingPunct="1"/>
            <a:r>
              <a:rPr lang="en-US" sz="2800" b="1" smtClean="0"/>
              <a:t>4</a:t>
            </a:r>
            <a:r>
              <a:rPr lang="el-GR" sz="2800" b="1" smtClean="0"/>
              <a:t>. Πιλοτική εφαρμογή της μετά σύνθεσης</a:t>
            </a:r>
          </a:p>
        </p:txBody>
      </p:sp>
      <p:sp>
        <p:nvSpPr>
          <p:cNvPr id="3" name="2 - Θέση περιεχομένου"/>
          <p:cNvSpPr>
            <a:spLocks noGrp="1"/>
          </p:cNvSpPr>
          <p:nvPr>
            <p:ph idx="1"/>
          </p:nvPr>
        </p:nvSpPr>
        <p:spPr/>
        <p:txBody>
          <a:bodyPr rtlCol="0">
            <a:normAutofit fontScale="85000" lnSpcReduction="10000"/>
          </a:bodyPr>
          <a:lstStyle/>
          <a:p>
            <a:pPr marL="0" algn="ctr" eaLnBrk="1" fontAlgn="auto" hangingPunct="1">
              <a:spcBef>
                <a:spcPts val="0"/>
              </a:spcBef>
              <a:spcAft>
                <a:spcPts val="0"/>
              </a:spcAft>
              <a:buFont typeface="Arial" pitchFamily="34" charset="0"/>
              <a:buNone/>
              <a:defRPr/>
            </a:pPr>
            <a:r>
              <a:rPr lang="el-GR" dirty="0" smtClean="0"/>
              <a:t>Η πιλοτική εφαρμογή του προαναφερόμενου μοντέλου </a:t>
            </a:r>
            <a:r>
              <a:rPr lang="el-GR" dirty="0" err="1" smtClean="0"/>
              <a:t>μετα</a:t>
            </a:r>
            <a:r>
              <a:rPr lang="el-GR" dirty="0" smtClean="0"/>
              <a:t>-σύνθεσης είχε ως σκοπό:</a:t>
            </a:r>
          </a:p>
          <a:p>
            <a:pPr marL="0" eaLnBrk="1" fontAlgn="auto" hangingPunct="1">
              <a:spcBef>
                <a:spcPts val="0"/>
              </a:spcBef>
              <a:spcAft>
                <a:spcPts val="0"/>
              </a:spcAft>
              <a:buFont typeface="Arial" pitchFamily="34" charset="0"/>
              <a:buNone/>
              <a:defRPr/>
            </a:pPr>
            <a:endParaRPr lang="el-GR" dirty="0" smtClean="0"/>
          </a:p>
          <a:p>
            <a:pPr eaLnBrk="1" fontAlgn="auto" hangingPunct="1">
              <a:spcAft>
                <a:spcPts val="0"/>
              </a:spcAft>
              <a:buFont typeface="Arial" pitchFamily="34" charset="0"/>
              <a:buChar char="•"/>
              <a:defRPr/>
            </a:pPr>
            <a:r>
              <a:rPr lang="el-GR" dirty="0" smtClean="0"/>
              <a:t>Να αποδώσει μια κατανοητή εικόνα του ίδιου του μοντέλου</a:t>
            </a:r>
          </a:p>
          <a:p>
            <a:pPr eaLnBrk="1" fontAlgn="auto" hangingPunct="1">
              <a:spcAft>
                <a:spcPts val="0"/>
              </a:spcAft>
              <a:buFont typeface="Arial" pitchFamily="34" charset="0"/>
              <a:buChar char="•"/>
              <a:defRPr/>
            </a:pPr>
            <a:r>
              <a:rPr lang="el-GR" dirty="0" smtClean="0"/>
              <a:t>Να καταλήξει σε μια κοινή αποτύπωση των δεδομένων </a:t>
            </a:r>
          </a:p>
          <a:p>
            <a:pPr eaLnBrk="1" fontAlgn="auto" hangingPunct="1">
              <a:spcAft>
                <a:spcPts val="0"/>
              </a:spcAft>
              <a:buFont typeface="Arial" pitchFamily="34" charset="0"/>
              <a:buChar char="•"/>
              <a:defRPr/>
            </a:pPr>
            <a:r>
              <a:rPr lang="el-GR" dirty="0" smtClean="0"/>
              <a:t>Να καταλήξει σε μια σειρά από αποφάσεις για το πώς θα γίνει η διαχείριση των δεδομένων</a:t>
            </a:r>
          </a:p>
          <a:p>
            <a:pPr eaLnBrk="1" fontAlgn="auto" hangingPunct="1">
              <a:spcAft>
                <a:spcPts val="0"/>
              </a:spcAft>
              <a:buFont typeface="Arial" pitchFamily="34" charset="0"/>
              <a:buChar char="•"/>
              <a:defRPr/>
            </a:pPr>
            <a:r>
              <a:rPr lang="el-GR" dirty="0" smtClean="0"/>
              <a:t>Να δοκιμαστεί σε διαφορετικές περιπτώσεις ερευνών, ώστε να τεθεί υπό έλεγχο η ελαστικότητα του ίδιου του μοντέλου</a:t>
            </a:r>
          </a:p>
          <a:p>
            <a:pPr eaLnBrk="1" fontAlgn="auto" hangingPunct="1">
              <a:spcAft>
                <a:spcPts val="0"/>
              </a:spcAft>
              <a:buFont typeface="Arial" pitchFamily="34" charset="0"/>
              <a:buChar char="•"/>
              <a:defRPr/>
            </a:pP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313"/>
            <a:ext cx="8229600" cy="571500"/>
          </a:xfrm>
        </p:spPr>
        <p:txBody>
          <a:bodyPr rtlCol="0">
            <a:normAutofit fontScale="90000"/>
          </a:bodyPr>
          <a:lstStyle/>
          <a:p>
            <a:pPr eaLnBrk="1" fontAlgn="auto" hangingPunct="1">
              <a:spcAft>
                <a:spcPts val="0"/>
              </a:spcAft>
              <a:defRPr/>
            </a:pPr>
            <a:r>
              <a:rPr lang="en-US" sz="1800" b="1" dirty="0" smtClean="0"/>
              <a:t/>
            </a:r>
            <a:br>
              <a:rPr lang="en-US" sz="1800" b="1" dirty="0" smtClean="0"/>
            </a:br>
            <a:r>
              <a:rPr lang="en-US" sz="1800" b="1" dirty="0" smtClean="0"/>
              <a:t/>
            </a:r>
            <a:br>
              <a:rPr lang="en-US" sz="1800" b="1" dirty="0" smtClean="0"/>
            </a:br>
            <a:r>
              <a:rPr lang="el-GR" sz="2000" b="1" dirty="0" smtClean="0"/>
              <a:t>Πιλοτική εφαρμογή – Επιλεχθείσες έρευνες</a:t>
            </a:r>
            <a:br>
              <a:rPr lang="el-GR" sz="2000" b="1" dirty="0" smtClean="0"/>
            </a:br>
            <a:endParaRPr lang="el-GR" sz="2000" dirty="0"/>
          </a:p>
        </p:txBody>
      </p:sp>
      <p:sp>
        <p:nvSpPr>
          <p:cNvPr id="19459" name="2 - Θέση περιεχομένου"/>
          <p:cNvSpPr>
            <a:spLocks noGrp="1"/>
          </p:cNvSpPr>
          <p:nvPr>
            <p:ph idx="1"/>
          </p:nvPr>
        </p:nvSpPr>
        <p:spPr>
          <a:xfrm>
            <a:off x="457200" y="785813"/>
            <a:ext cx="8229600" cy="5340350"/>
          </a:xfrm>
        </p:spPr>
        <p:txBody>
          <a:bodyPr/>
          <a:lstStyle/>
          <a:p>
            <a:pPr indent="0" eaLnBrk="1" hangingPunct="1">
              <a:spcBef>
                <a:spcPct val="0"/>
              </a:spcBef>
              <a:buFont typeface="Arial" charset="0"/>
              <a:buNone/>
            </a:pPr>
            <a:endParaRPr lang="el-GR" sz="1600" smtClean="0"/>
          </a:p>
          <a:p>
            <a:pPr indent="0" eaLnBrk="1" hangingPunct="1">
              <a:spcBef>
                <a:spcPct val="0"/>
              </a:spcBef>
              <a:buFont typeface="Arial" charset="0"/>
              <a:buNone/>
            </a:pPr>
            <a:r>
              <a:rPr lang="el-GR" sz="1600" b="1" smtClean="0"/>
              <a:t>Κέντρο γυναικείων μελετών &amp; ερευνών ΔΙΟΤΙΜΑ,</a:t>
            </a:r>
            <a:r>
              <a:rPr lang="el-GR" sz="1600" b="1" i="1" smtClean="0"/>
              <a:t>. Ποιοτικοί δείκτες ένταξης των μεταναστριών. Βιογραφικές συνεντεύξεις και ομάδες εστιασμένης συζήτησης με μετανάστριες.  </a:t>
            </a:r>
            <a:r>
              <a:rPr lang="el-GR" sz="1600" b="1" smtClean="0"/>
              <a:t>Έκθεση Αποτελεσμάτων, Δράση 2.1/09: Εκπόνηση μελέτης με θέμα «Γυναικεία μετανάστευση στην Ελλάδα» χ.χ.</a:t>
            </a:r>
            <a:endParaRPr lang="el-GR" sz="1600" smtClean="0"/>
          </a:p>
          <a:p>
            <a:pPr indent="0" eaLnBrk="1" hangingPunct="1">
              <a:spcBef>
                <a:spcPct val="0"/>
              </a:spcBef>
              <a:buFont typeface="Arial" charset="0"/>
              <a:buNone/>
            </a:pPr>
            <a:endParaRPr lang="el-GR" sz="1600" smtClean="0"/>
          </a:p>
          <a:p>
            <a:pPr indent="0" eaLnBrk="1" hangingPunct="1">
              <a:spcBef>
                <a:spcPct val="0"/>
              </a:spcBef>
              <a:buFont typeface="Arial" charset="0"/>
              <a:buNone/>
            </a:pPr>
            <a:r>
              <a:rPr lang="el-GR" sz="1600" smtClean="0"/>
              <a:t>Πρόκειται για μια καθαρά ποιοτική μελέτη πάνω στο αντικείμενο της έμφυλης μετανάστευσης και των συνθηκών ένταξης. Οι εκτεταμένη παρουσίαση των αποτελεσμάτων της έρευνας αλλά και ο αυτούσιος ποιοτικός χαρακτήρας της μεθοδολογίας της, αποτέλεσαν τα κριτήρια επιλογής για την χρησιμοποίησή της στο στάδιο της πιλοτικής μελέτης</a:t>
            </a:r>
          </a:p>
          <a:p>
            <a:pPr indent="0" eaLnBrk="1" hangingPunct="1">
              <a:spcBef>
                <a:spcPct val="0"/>
              </a:spcBef>
              <a:buFont typeface="Arial" charset="0"/>
              <a:buNone/>
            </a:pPr>
            <a:r>
              <a:rPr lang="el-GR" sz="1600" smtClean="0"/>
              <a:t> </a:t>
            </a:r>
          </a:p>
          <a:p>
            <a:pPr indent="0" eaLnBrk="1" hangingPunct="1">
              <a:spcBef>
                <a:spcPct val="0"/>
              </a:spcBef>
              <a:buFont typeface="Arial" charset="0"/>
              <a:buNone/>
            </a:pPr>
            <a:r>
              <a:rPr lang="el-GR" sz="1600" b="1" smtClean="0"/>
              <a:t>Χτούρης Σ. κ.α. (επιμ.). </a:t>
            </a:r>
            <a:r>
              <a:rPr lang="el-GR" sz="1600" b="1" i="1" smtClean="0"/>
              <a:t>Κοινωνικές ομάδες με ξενοφοβικές τάσεις</a:t>
            </a:r>
            <a:r>
              <a:rPr lang="el-GR" sz="1600" b="1" smtClean="0"/>
              <a:t>. Πρακτικά Ημερίδας, Ευρωπαϊκό ταμείο ένταξης υπηκόων τρίτων χωρών, Πανεπιστήμιο Αιγαίου 2012</a:t>
            </a:r>
            <a:r>
              <a:rPr lang="el-GR" sz="1600" smtClean="0"/>
              <a:t>.</a:t>
            </a:r>
            <a:br>
              <a:rPr lang="el-GR" sz="1600" smtClean="0"/>
            </a:br>
            <a:endParaRPr lang="el-GR" sz="1600" smtClean="0"/>
          </a:p>
          <a:p>
            <a:pPr indent="0" eaLnBrk="1" hangingPunct="1">
              <a:spcBef>
                <a:spcPct val="0"/>
              </a:spcBef>
              <a:buFont typeface="Arial" charset="0"/>
              <a:buNone/>
            </a:pPr>
            <a:r>
              <a:rPr lang="el-GR" sz="1600" smtClean="0"/>
              <a:t>Πρόκειται για μια μεικτή έρευνα, με ταυτόχρονη δηλαδή εφαρμογή ποσοτικών (εμπειρική έρευνα με κλειστό ερωτηματολόγιο) και ποιοτικών μεθόδων (ομάδες εστίασης). Ο λόγος που χρησιμοποιήθηκε εδώ η μεικτή μέθοδος είναι για την επίτευξη μεγαλύτερης αξιοπιστίας των ερευνητικών πορισμάτων, μέσα από την σύγκλιση των δεδομένων της κάθε μεθόδου (τριγωνοποίηση). Ο ιδιαίτερος χαρακτήρας της μεικτής μεθόδου, με όλες τις δυσκολίες που αυτός συνεπάγεται, αποτέλεσε το βασικό κριτήριο επιλογής της συγκεκριμένης έρευνας για την πιλοτική φάση.</a:t>
            </a:r>
          </a:p>
          <a:p>
            <a:pPr indent="0" eaLnBrk="1" hangingPunct="1">
              <a:spcBef>
                <a:spcPct val="0"/>
              </a:spcBef>
              <a:buFont typeface="Arial" charset="0"/>
              <a:buNone/>
            </a:pPr>
            <a:endParaRPr lang="el-GR" sz="16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1205</Words>
  <Application>Microsoft Office PowerPoint</Application>
  <PresentationFormat>Προβολή στην οθόνη (4:3)</PresentationFormat>
  <Paragraphs>167</Paragraphs>
  <Slides>19</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19</vt:i4>
      </vt:variant>
    </vt:vector>
  </HeadingPairs>
  <TitlesOfParts>
    <vt:vector size="22" baseType="lpstr">
      <vt:lpstr>Θέμα του Office</vt:lpstr>
      <vt:lpstr>Bitmap Image</vt:lpstr>
      <vt:lpstr>Picture</vt:lpstr>
      <vt:lpstr>            Μετα-ανάλυση ερευνών για την κοινωνική ένταξη  των Υπηκόων Τρίτων Χωρών στην ελληνική κοινωνία   27 ΙΟΥΝΙΟΥ 2013  Μανίνα Κακεπάκη, ερευνήτρια ΕΚΚΕ   Η μετα-ανάλυση των ποιοτικών ερευνών: διαδικασία ‐ προκλήσεις‐ αποτελέσματα              </vt:lpstr>
      <vt:lpstr>Τα βήματα </vt:lpstr>
      <vt:lpstr>Διαφάνεια 3</vt:lpstr>
      <vt:lpstr>1. Στρατηγική εντοπισμού των μελετών:  </vt:lpstr>
      <vt:lpstr>  Διάγραμμα 1: Τα στάδια αναζήτησης και επιλογής των ερευνών </vt:lpstr>
      <vt:lpstr> 2. Εφαρμογή κριτηρίων αποδοχής/αποκλεισμών των μελετών που προέκυψαν από τη λίστα:  </vt:lpstr>
      <vt:lpstr>3. Έλεγχος καταλληλότητας των υπό εξέταση μελετών </vt:lpstr>
      <vt:lpstr>4. Πιλοτική εφαρμογή της μετά σύνθεσης</vt:lpstr>
      <vt:lpstr>  Πιλοτική εφαρμογή – Επιλεχθείσες έρευνες </vt:lpstr>
      <vt:lpstr>Διαφάνεια 10</vt:lpstr>
      <vt:lpstr>Στο πεδίο της ΑΓΟΡΑΣ ΕΡΓΑΣΙΑΣ η ποιοτική αφήγηση υποδεικνύει τα εξής: </vt:lpstr>
      <vt:lpstr>Ειδικότερα: </vt:lpstr>
      <vt:lpstr>     Στο πεδίο  της ΕΚΠΑΙΔΕΥΣΗΣ η ποιοτική αφήγηση υποδεικνύει τα εξής:    </vt:lpstr>
      <vt:lpstr>Διαφάνεια 14</vt:lpstr>
      <vt:lpstr> Τέλος, στο πεδίο των συμβόλων:  </vt:lpstr>
      <vt:lpstr>Στα πεδία της  ΥΓΕΙΑΣ- ΚΟΙΝΩΝΙΚΗΣ ΠΡΟΝΟΙΑΣ η ποιοτική αφήγηση υποδεικνύει τα εξής: </vt:lpstr>
      <vt:lpstr>Διαφάνεια 17</vt:lpstr>
      <vt:lpstr>Διαφάνεια 18</vt:lpstr>
      <vt:lpstr>There are never enough bricks and there are too few good synthesizers who wish to search out the bricks and thus put the wall together.  These worthy people are usually too busy working on their own data!    (C. Wright Mills, 1959: p.9)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There are never enough bricks and there are too few good synthesizers  who wish to search out the bricks and thus put the wall together.  These worthy people are usually too busy working on their own data!    (C. Wright Mills, 1959: p.9)</dc:title>
  <dc:creator>Manina</dc:creator>
  <cp:lastModifiedBy>UOA</cp:lastModifiedBy>
  <cp:revision>96</cp:revision>
  <dcterms:created xsi:type="dcterms:W3CDTF">2013-03-28T13:31:17Z</dcterms:created>
  <dcterms:modified xsi:type="dcterms:W3CDTF">2013-06-27T11:15:04Z</dcterms:modified>
</cp:coreProperties>
</file>