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drawing2.xml" ContentType="application/vnd.ms-office.drawingml.diagramDrawing+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diagrams/drawing1.xml" ContentType="application/vnd.ms-office.drawingml.diagramDrawing+xml"/>
  <Override PartName="/ppt/diagrams/quickStyle2.xml" ContentType="application/vnd.openxmlformats-officedocument.drawingml.diagramStyl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diagrams/layout2.xml" ContentType="application/vnd.openxmlformats-officedocument.drawingml.diagramLayout+xml"/>
  <Override PartName="/ppt/diagrams/layout1.xml" ContentType="application/vnd.openxmlformats-officedocument.drawingml.diagramLayout+xml"/>
  <Override PartName="/ppt/diagrams/data2.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Default Extension="bin" ContentType="application/vnd.openxmlformats-officedocument.oleObject"/>
  <Override PartName="/ppt/diagrams/colors2.xml" ContentType="application/vnd.openxmlformats-officedocument.drawingml.diagramColor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3" r:id="rId2"/>
    <p:sldId id="275" r:id="rId3"/>
    <p:sldId id="258" r:id="rId4"/>
    <p:sldId id="259" r:id="rId5"/>
    <p:sldId id="277" r:id="rId6"/>
    <p:sldId id="260" r:id="rId7"/>
    <p:sldId id="261" r:id="rId8"/>
    <p:sldId id="264" r:id="rId9"/>
    <p:sldId id="265" r:id="rId10"/>
    <p:sldId id="276" r:id="rId11"/>
    <p:sldId id="278" r:id="rId12"/>
    <p:sldId id="279" r:id="rId13"/>
    <p:sldId id="280" r:id="rId14"/>
    <p:sldId id="281" r:id="rId15"/>
    <p:sldId id="282" r:id="rId16"/>
    <p:sldId id="283" r:id="rId17"/>
    <p:sldId id="284" r:id="rId18"/>
    <p:sldId id="285" r:id="rId19"/>
    <p:sldId id="256" r:id="rId20"/>
  </p:sldIdLst>
  <p:sldSz cx="9144000" cy="6858000" type="screen4x3"/>
  <p:notesSz cx="6858000" cy="9144000"/>
  <p:defaultTextStyle>
    <a:defPPr>
      <a:defRPr lang="el-GR"/>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Χωρίς στυλ, πλέγμα πίνακα">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Χωρίς στυλ, χωρίς πλέγμα">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713" autoAdjust="0"/>
  </p:normalViewPr>
  <p:slideViewPr>
    <p:cSldViewPr>
      <p:cViewPr>
        <p:scale>
          <a:sx n="70" d="100"/>
          <a:sy n="70" d="100"/>
        </p:scale>
        <p:origin x="-126" y="-72"/>
      </p:cViewPr>
      <p:guideLst>
        <p:guide orient="horz" pos="2160"/>
        <p:guide pos="2880"/>
      </p:guideLst>
    </p:cSldViewPr>
  </p:slideViewPr>
  <p:outlineViewPr>
    <p:cViewPr>
      <p:scale>
        <a:sx n="33" d="100"/>
        <a:sy n="33" d="100"/>
      </p:scale>
      <p:origin x="0" y="1008"/>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A475DD9-7D4D-499A-9C80-080EB66C2DB5}" type="doc">
      <dgm:prSet loTypeId="urn:microsoft.com/office/officeart/2005/8/layout/list1" loCatId="list" qsTypeId="urn:microsoft.com/office/officeart/2005/8/quickstyle/simple1" qsCatId="simple" csTypeId="urn:microsoft.com/office/officeart/2005/8/colors/colorful4" csCatId="colorful" phldr="1"/>
      <dgm:spPr/>
      <dgm:t>
        <a:bodyPr/>
        <a:lstStyle/>
        <a:p>
          <a:endParaRPr lang="el-GR"/>
        </a:p>
      </dgm:t>
    </dgm:pt>
    <dgm:pt modelId="{991417A4-2CB8-4850-85E8-7929412DC56B}">
      <dgm:prSet phldrT="[Κείμενο]" custT="1"/>
      <dgm:spPr/>
      <dgm:t>
        <a:bodyPr/>
        <a:lstStyle/>
        <a:p>
          <a:r>
            <a:rPr lang="el-GR" sz="2400" dirty="0" smtClean="0"/>
            <a:t>Χάραξη στρατηγικής για τον εντοπισμό των ερευνών</a:t>
          </a:r>
          <a:endParaRPr lang="el-GR" sz="2400" dirty="0"/>
        </a:p>
      </dgm:t>
    </dgm:pt>
    <dgm:pt modelId="{AC960C08-2876-47E0-871A-158CDC2F99E2}" type="parTrans" cxnId="{E462C2E0-8AC1-4B19-AFE9-B3CCC79887E5}">
      <dgm:prSet/>
      <dgm:spPr/>
      <dgm:t>
        <a:bodyPr/>
        <a:lstStyle/>
        <a:p>
          <a:endParaRPr lang="el-GR" sz="2400"/>
        </a:p>
      </dgm:t>
    </dgm:pt>
    <dgm:pt modelId="{007F3D02-9808-4389-913F-B798597030FE}" type="sibTrans" cxnId="{E462C2E0-8AC1-4B19-AFE9-B3CCC79887E5}">
      <dgm:prSet/>
      <dgm:spPr/>
      <dgm:t>
        <a:bodyPr/>
        <a:lstStyle/>
        <a:p>
          <a:endParaRPr lang="el-GR" sz="2400"/>
        </a:p>
      </dgm:t>
    </dgm:pt>
    <dgm:pt modelId="{AE4135C3-B414-4D3C-ADEA-468657295222}">
      <dgm:prSet phldrT="[Κείμενο]" custT="1"/>
      <dgm:spPr/>
      <dgm:t>
        <a:bodyPr/>
        <a:lstStyle/>
        <a:p>
          <a:r>
            <a:rPr lang="el-GR" sz="2400" dirty="0" smtClean="0"/>
            <a:t>Εφαρμογή κριτηρίων αποδοχής/αποκλεισμού των ερευνών</a:t>
          </a:r>
          <a:endParaRPr lang="el-GR" sz="2400" dirty="0"/>
        </a:p>
      </dgm:t>
    </dgm:pt>
    <dgm:pt modelId="{AE3C522E-8606-4405-AF43-37AEE04E95C7}" type="parTrans" cxnId="{B2FB1869-87B6-4403-8790-DCD0837E0D8A}">
      <dgm:prSet/>
      <dgm:spPr/>
      <dgm:t>
        <a:bodyPr/>
        <a:lstStyle/>
        <a:p>
          <a:endParaRPr lang="el-GR" sz="2400"/>
        </a:p>
      </dgm:t>
    </dgm:pt>
    <dgm:pt modelId="{B1E5D91F-E032-42B0-A7E3-E91E6A221431}" type="sibTrans" cxnId="{B2FB1869-87B6-4403-8790-DCD0837E0D8A}">
      <dgm:prSet/>
      <dgm:spPr/>
      <dgm:t>
        <a:bodyPr/>
        <a:lstStyle/>
        <a:p>
          <a:endParaRPr lang="el-GR" sz="2400"/>
        </a:p>
      </dgm:t>
    </dgm:pt>
    <dgm:pt modelId="{6F0CA3C7-8386-44CA-9A34-7C82E1D77788}">
      <dgm:prSet phldrT="[Κείμενο]" custT="1"/>
      <dgm:spPr/>
      <dgm:t>
        <a:bodyPr/>
        <a:lstStyle/>
        <a:p>
          <a:r>
            <a:rPr lang="el-GR" sz="2400" dirty="0" smtClean="0"/>
            <a:t>Έλεγχος καταλληλότητας των ερευνών</a:t>
          </a:r>
          <a:endParaRPr lang="el-GR" sz="2400" dirty="0"/>
        </a:p>
      </dgm:t>
    </dgm:pt>
    <dgm:pt modelId="{1EFDEE96-B347-434C-922A-30292EAA5928}" type="parTrans" cxnId="{FA13BDE4-B11B-4C27-AF94-D13087706676}">
      <dgm:prSet/>
      <dgm:spPr/>
      <dgm:t>
        <a:bodyPr/>
        <a:lstStyle/>
        <a:p>
          <a:endParaRPr lang="el-GR" sz="2400"/>
        </a:p>
      </dgm:t>
    </dgm:pt>
    <dgm:pt modelId="{31547664-A86A-4DAE-8553-239203099574}" type="sibTrans" cxnId="{FA13BDE4-B11B-4C27-AF94-D13087706676}">
      <dgm:prSet/>
      <dgm:spPr/>
      <dgm:t>
        <a:bodyPr/>
        <a:lstStyle/>
        <a:p>
          <a:endParaRPr lang="el-GR" sz="2400"/>
        </a:p>
      </dgm:t>
    </dgm:pt>
    <dgm:pt modelId="{16414E7F-5D35-4285-A3BD-B2CD0CEF4306}">
      <dgm:prSet custT="1"/>
      <dgm:spPr/>
      <dgm:t>
        <a:bodyPr/>
        <a:lstStyle/>
        <a:p>
          <a:endParaRPr lang="el-GR" sz="2400"/>
        </a:p>
      </dgm:t>
    </dgm:pt>
    <dgm:pt modelId="{7F21CF29-48DA-44E7-8E20-04A00D2B3E9D}" type="parTrans" cxnId="{4610CBDD-DF28-499D-A880-C328A87F3A21}">
      <dgm:prSet/>
      <dgm:spPr/>
      <dgm:t>
        <a:bodyPr/>
        <a:lstStyle/>
        <a:p>
          <a:endParaRPr lang="el-GR" sz="2400"/>
        </a:p>
      </dgm:t>
    </dgm:pt>
    <dgm:pt modelId="{3E92C5B2-DA0B-4C85-8661-BB8FA55D6307}" type="sibTrans" cxnId="{4610CBDD-DF28-499D-A880-C328A87F3A21}">
      <dgm:prSet/>
      <dgm:spPr/>
      <dgm:t>
        <a:bodyPr/>
        <a:lstStyle/>
        <a:p>
          <a:endParaRPr lang="el-GR" sz="2400"/>
        </a:p>
      </dgm:t>
    </dgm:pt>
    <dgm:pt modelId="{18D283F5-1289-4A53-953B-D7D33DD89056}">
      <dgm:prSet custT="1"/>
      <dgm:spPr/>
      <dgm:t>
        <a:bodyPr/>
        <a:lstStyle/>
        <a:p>
          <a:r>
            <a:rPr lang="el-GR" sz="2400" dirty="0" smtClean="0"/>
            <a:t>Σύνθεση των ερευνητικών δεδομένων</a:t>
          </a:r>
          <a:endParaRPr lang="el-GR" sz="2400" dirty="0"/>
        </a:p>
      </dgm:t>
    </dgm:pt>
    <dgm:pt modelId="{94DBDF1E-75DE-4C1F-BABE-F0C95A106F00}" type="parTrans" cxnId="{132D4BA9-AE82-4A1D-8FA1-B0F7D773DF4D}">
      <dgm:prSet/>
      <dgm:spPr/>
      <dgm:t>
        <a:bodyPr/>
        <a:lstStyle/>
        <a:p>
          <a:endParaRPr lang="el-GR" sz="2400"/>
        </a:p>
      </dgm:t>
    </dgm:pt>
    <dgm:pt modelId="{B53E364E-A346-4454-BD50-E0AD4081986D}" type="sibTrans" cxnId="{132D4BA9-AE82-4A1D-8FA1-B0F7D773DF4D}">
      <dgm:prSet/>
      <dgm:spPr/>
      <dgm:t>
        <a:bodyPr/>
        <a:lstStyle/>
        <a:p>
          <a:endParaRPr lang="el-GR" sz="2400"/>
        </a:p>
      </dgm:t>
    </dgm:pt>
    <dgm:pt modelId="{D5033FCA-DF9E-4E38-BD94-D34B4F413379}" type="pres">
      <dgm:prSet presAssocID="{EA475DD9-7D4D-499A-9C80-080EB66C2DB5}" presName="linear" presStyleCnt="0">
        <dgm:presLayoutVars>
          <dgm:dir/>
          <dgm:animLvl val="lvl"/>
          <dgm:resizeHandles val="exact"/>
        </dgm:presLayoutVars>
      </dgm:prSet>
      <dgm:spPr/>
      <dgm:t>
        <a:bodyPr/>
        <a:lstStyle/>
        <a:p>
          <a:endParaRPr lang="el-GR"/>
        </a:p>
      </dgm:t>
    </dgm:pt>
    <dgm:pt modelId="{9448A21E-A525-4BF4-8802-777D3B785DBC}" type="pres">
      <dgm:prSet presAssocID="{991417A4-2CB8-4850-85E8-7929412DC56B}" presName="parentLin" presStyleCnt="0"/>
      <dgm:spPr/>
    </dgm:pt>
    <dgm:pt modelId="{117A2AFC-3D14-4D63-9808-F529A0F69B0A}" type="pres">
      <dgm:prSet presAssocID="{991417A4-2CB8-4850-85E8-7929412DC56B}" presName="parentLeftMargin" presStyleLbl="node1" presStyleIdx="0" presStyleCnt="4"/>
      <dgm:spPr/>
      <dgm:t>
        <a:bodyPr/>
        <a:lstStyle/>
        <a:p>
          <a:endParaRPr lang="el-GR"/>
        </a:p>
      </dgm:t>
    </dgm:pt>
    <dgm:pt modelId="{3E3FEBA7-ED2F-4981-8A83-9BE6A52160E0}" type="pres">
      <dgm:prSet presAssocID="{991417A4-2CB8-4850-85E8-7929412DC56B}" presName="parentText" presStyleLbl="node1" presStyleIdx="0" presStyleCnt="4">
        <dgm:presLayoutVars>
          <dgm:chMax val="0"/>
          <dgm:bulletEnabled val="1"/>
        </dgm:presLayoutVars>
      </dgm:prSet>
      <dgm:spPr/>
      <dgm:t>
        <a:bodyPr/>
        <a:lstStyle/>
        <a:p>
          <a:endParaRPr lang="el-GR"/>
        </a:p>
      </dgm:t>
    </dgm:pt>
    <dgm:pt modelId="{812754FE-1947-4CC4-9273-CC40C82E7E1A}" type="pres">
      <dgm:prSet presAssocID="{991417A4-2CB8-4850-85E8-7929412DC56B}" presName="negativeSpace" presStyleCnt="0"/>
      <dgm:spPr/>
    </dgm:pt>
    <dgm:pt modelId="{6C2B5CFE-BACF-494E-9C86-36E8B11E587F}" type="pres">
      <dgm:prSet presAssocID="{991417A4-2CB8-4850-85E8-7929412DC56B}" presName="childText" presStyleLbl="conFgAcc1" presStyleIdx="0" presStyleCnt="4">
        <dgm:presLayoutVars>
          <dgm:bulletEnabled val="1"/>
        </dgm:presLayoutVars>
      </dgm:prSet>
      <dgm:spPr/>
    </dgm:pt>
    <dgm:pt modelId="{6E652871-321D-4517-8BDE-AFAF3DA61159}" type="pres">
      <dgm:prSet presAssocID="{007F3D02-9808-4389-913F-B798597030FE}" presName="spaceBetweenRectangles" presStyleCnt="0"/>
      <dgm:spPr/>
    </dgm:pt>
    <dgm:pt modelId="{5D3EE263-EA42-46F5-9DFF-D92BF67DAD33}" type="pres">
      <dgm:prSet presAssocID="{AE4135C3-B414-4D3C-ADEA-468657295222}" presName="parentLin" presStyleCnt="0"/>
      <dgm:spPr/>
    </dgm:pt>
    <dgm:pt modelId="{209D3D0F-F5BA-4443-BDE6-F1271FA92674}" type="pres">
      <dgm:prSet presAssocID="{AE4135C3-B414-4D3C-ADEA-468657295222}" presName="parentLeftMargin" presStyleLbl="node1" presStyleIdx="0" presStyleCnt="4"/>
      <dgm:spPr/>
      <dgm:t>
        <a:bodyPr/>
        <a:lstStyle/>
        <a:p>
          <a:endParaRPr lang="el-GR"/>
        </a:p>
      </dgm:t>
    </dgm:pt>
    <dgm:pt modelId="{06345F7E-24EA-4FE6-B8C0-6D8EF3808628}" type="pres">
      <dgm:prSet presAssocID="{AE4135C3-B414-4D3C-ADEA-468657295222}" presName="parentText" presStyleLbl="node1" presStyleIdx="1" presStyleCnt="4">
        <dgm:presLayoutVars>
          <dgm:chMax val="0"/>
          <dgm:bulletEnabled val="1"/>
        </dgm:presLayoutVars>
      </dgm:prSet>
      <dgm:spPr/>
      <dgm:t>
        <a:bodyPr/>
        <a:lstStyle/>
        <a:p>
          <a:endParaRPr lang="el-GR"/>
        </a:p>
      </dgm:t>
    </dgm:pt>
    <dgm:pt modelId="{690A4725-579D-4D85-A040-2731E1077698}" type="pres">
      <dgm:prSet presAssocID="{AE4135C3-B414-4D3C-ADEA-468657295222}" presName="negativeSpace" presStyleCnt="0"/>
      <dgm:spPr/>
    </dgm:pt>
    <dgm:pt modelId="{63DE5398-69E2-4480-B33B-2D45D37206CF}" type="pres">
      <dgm:prSet presAssocID="{AE4135C3-B414-4D3C-ADEA-468657295222}" presName="childText" presStyleLbl="conFgAcc1" presStyleIdx="1" presStyleCnt="4">
        <dgm:presLayoutVars>
          <dgm:bulletEnabled val="1"/>
        </dgm:presLayoutVars>
      </dgm:prSet>
      <dgm:spPr/>
    </dgm:pt>
    <dgm:pt modelId="{021309A2-6D93-4650-A6F0-84863CE5B181}" type="pres">
      <dgm:prSet presAssocID="{B1E5D91F-E032-42B0-A7E3-E91E6A221431}" presName="spaceBetweenRectangles" presStyleCnt="0"/>
      <dgm:spPr/>
    </dgm:pt>
    <dgm:pt modelId="{313DEFC9-92D9-457D-B11B-23C8D09865C7}" type="pres">
      <dgm:prSet presAssocID="{6F0CA3C7-8386-44CA-9A34-7C82E1D77788}" presName="parentLin" presStyleCnt="0"/>
      <dgm:spPr/>
    </dgm:pt>
    <dgm:pt modelId="{586799E9-B6CF-48E8-A5E9-55A68F45B4A5}" type="pres">
      <dgm:prSet presAssocID="{6F0CA3C7-8386-44CA-9A34-7C82E1D77788}" presName="parentLeftMargin" presStyleLbl="node1" presStyleIdx="1" presStyleCnt="4"/>
      <dgm:spPr/>
      <dgm:t>
        <a:bodyPr/>
        <a:lstStyle/>
        <a:p>
          <a:endParaRPr lang="el-GR"/>
        </a:p>
      </dgm:t>
    </dgm:pt>
    <dgm:pt modelId="{FC66C0DA-5410-4DBD-877C-66399750AB6E}" type="pres">
      <dgm:prSet presAssocID="{6F0CA3C7-8386-44CA-9A34-7C82E1D77788}" presName="parentText" presStyleLbl="node1" presStyleIdx="2" presStyleCnt="4">
        <dgm:presLayoutVars>
          <dgm:chMax val="0"/>
          <dgm:bulletEnabled val="1"/>
        </dgm:presLayoutVars>
      </dgm:prSet>
      <dgm:spPr/>
      <dgm:t>
        <a:bodyPr/>
        <a:lstStyle/>
        <a:p>
          <a:endParaRPr lang="el-GR"/>
        </a:p>
      </dgm:t>
    </dgm:pt>
    <dgm:pt modelId="{39F4AA46-40F8-4357-8124-132BF3FCB682}" type="pres">
      <dgm:prSet presAssocID="{6F0CA3C7-8386-44CA-9A34-7C82E1D77788}" presName="negativeSpace" presStyleCnt="0"/>
      <dgm:spPr/>
    </dgm:pt>
    <dgm:pt modelId="{1AFEDD01-E763-446D-BB98-BD09F9AF19B8}" type="pres">
      <dgm:prSet presAssocID="{6F0CA3C7-8386-44CA-9A34-7C82E1D77788}" presName="childText" presStyleLbl="conFgAcc1" presStyleIdx="2" presStyleCnt="4">
        <dgm:presLayoutVars>
          <dgm:bulletEnabled val="1"/>
        </dgm:presLayoutVars>
      </dgm:prSet>
      <dgm:spPr/>
      <dgm:t>
        <a:bodyPr/>
        <a:lstStyle/>
        <a:p>
          <a:endParaRPr lang="el-GR"/>
        </a:p>
      </dgm:t>
    </dgm:pt>
    <dgm:pt modelId="{4C1B61B3-6BEA-4AE8-A686-7C7415DF544E}" type="pres">
      <dgm:prSet presAssocID="{31547664-A86A-4DAE-8553-239203099574}" presName="spaceBetweenRectangles" presStyleCnt="0"/>
      <dgm:spPr/>
    </dgm:pt>
    <dgm:pt modelId="{5F042339-42F2-433E-A7E7-B08E8A282CF2}" type="pres">
      <dgm:prSet presAssocID="{18D283F5-1289-4A53-953B-D7D33DD89056}" presName="parentLin" presStyleCnt="0"/>
      <dgm:spPr/>
    </dgm:pt>
    <dgm:pt modelId="{3898DE7D-6D33-4EA5-BC09-5243508DDF82}" type="pres">
      <dgm:prSet presAssocID="{18D283F5-1289-4A53-953B-D7D33DD89056}" presName="parentLeftMargin" presStyleLbl="node1" presStyleIdx="2" presStyleCnt="4"/>
      <dgm:spPr/>
      <dgm:t>
        <a:bodyPr/>
        <a:lstStyle/>
        <a:p>
          <a:endParaRPr lang="el-GR"/>
        </a:p>
      </dgm:t>
    </dgm:pt>
    <dgm:pt modelId="{8D54CF81-35F4-4721-81ED-DFD75B3F3B21}" type="pres">
      <dgm:prSet presAssocID="{18D283F5-1289-4A53-953B-D7D33DD89056}" presName="parentText" presStyleLbl="node1" presStyleIdx="3" presStyleCnt="4">
        <dgm:presLayoutVars>
          <dgm:chMax val="0"/>
          <dgm:bulletEnabled val="1"/>
        </dgm:presLayoutVars>
      </dgm:prSet>
      <dgm:spPr/>
      <dgm:t>
        <a:bodyPr/>
        <a:lstStyle/>
        <a:p>
          <a:endParaRPr lang="el-GR"/>
        </a:p>
      </dgm:t>
    </dgm:pt>
    <dgm:pt modelId="{275B7521-038E-458F-94B7-27193D2BD707}" type="pres">
      <dgm:prSet presAssocID="{18D283F5-1289-4A53-953B-D7D33DD89056}" presName="negativeSpace" presStyleCnt="0"/>
      <dgm:spPr/>
    </dgm:pt>
    <dgm:pt modelId="{C6DC62CC-CAC4-419F-8F33-336AEDC53EA2}" type="pres">
      <dgm:prSet presAssocID="{18D283F5-1289-4A53-953B-D7D33DD89056}" presName="childText" presStyleLbl="conFgAcc1" presStyleIdx="3" presStyleCnt="4">
        <dgm:presLayoutVars>
          <dgm:bulletEnabled val="1"/>
        </dgm:presLayoutVars>
      </dgm:prSet>
      <dgm:spPr/>
    </dgm:pt>
  </dgm:ptLst>
  <dgm:cxnLst>
    <dgm:cxn modelId="{B2FB1869-87B6-4403-8790-DCD0837E0D8A}" srcId="{EA475DD9-7D4D-499A-9C80-080EB66C2DB5}" destId="{AE4135C3-B414-4D3C-ADEA-468657295222}" srcOrd="1" destOrd="0" parTransId="{AE3C522E-8606-4405-AF43-37AEE04E95C7}" sibTransId="{B1E5D91F-E032-42B0-A7E3-E91E6A221431}"/>
    <dgm:cxn modelId="{51ACC179-DC32-45D8-80E3-FBE4EB8B3CB2}" type="presOf" srcId="{18D283F5-1289-4A53-953B-D7D33DD89056}" destId="{8D54CF81-35F4-4721-81ED-DFD75B3F3B21}" srcOrd="1" destOrd="0" presId="urn:microsoft.com/office/officeart/2005/8/layout/list1"/>
    <dgm:cxn modelId="{2CA89178-2B32-4A7D-BDE8-4B9CB6924BFF}" type="presOf" srcId="{16414E7F-5D35-4285-A3BD-B2CD0CEF4306}" destId="{1AFEDD01-E763-446D-BB98-BD09F9AF19B8}" srcOrd="0" destOrd="0" presId="urn:microsoft.com/office/officeart/2005/8/layout/list1"/>
    <dgm:cxn modelId="{4610CBDD-DF28-499D-A880-C328A87F3A21}" srcId="{6F0CA3C7-8386-44CA-9A34-7C82E1D77788}" destId="{16414E7F-5D35-4285-A3BD-B2CD0CEF4306}" srcOrd="0" destOrd="0" parTransId="{7F21CF29-48DA-44E7-8E20-04A00D2B3E9D}" sibTransId="{3E92C5B2-DA0B-4C85-8661-BB8FA55D6307}"/>
    <dgm:cxn modelId="{A3176A70-562D-422A-92BD-0C085A0BEFE4}" type="presOf" srcId="{991417A4-2CB8-4850-85E8-7929412DC56B}" destId="{3E3FEBA7-ED2F-4981-8A83-9BE6A52160E0}" srcOrd="1" destOrd="0" presId="urn:microsoft.com/office/officeart/2005/8/layout/list1"/>
    <dgm:cxn modelId="{8306BAAD-615F-4E35-96CC-C56C9D91F964}" type="presOf" srcId="{991417A4-2CB8-4850-85E8-7929412DC56B}" destId="{117A2AFC-3D14-4D63-9808-F529A0F69B0A}" srcOrd="0" destOrd="0" presId="urn:microsoft.com/office/officeart/2005/8/layout/list1"/>
    <dgm:cxn modelId="{D9377AEE-5BE6-4229-9573-5DD0042F0A09}" type="presOf" srcId="{6F0CA3C7-8386-44CA-9A34-7C82E1D77788}" destId="{FC66C0DA-5410-4DBD-877C-66399750AB6E}" srcOrd="1" destOrd="0" presId="urn:microsoft.com/office/officeart/2005/8/layout/list1"/>
    <dgm:cxn modelId="{71E13CA0-6633-401C-A806-4B345D5477F2}" type="presOf" srcId="{EA475DD9-7D4D-499A-9C80-080EB66C2DB5}" destId="{D5033FCA-DF9E-4E38-BD94-D34B4F413379}" srcOrd="0" destOrd="0" presId="urn:microsoft.com/office/officeart/2005/8/layout/list1"/>
    <dgm:cxn modelId="{FA13BDE4-B11B-4C27-AF94-D13087706676}" srcId="{EA475DD9-7D4D-499A-9C80-080EB66C2DB5}" destId="{6F0CA3C7-8386-44CA-9A34-7C82E1D77788}" srcOrd="2" destOrd="0" parTransId="{1EFDEE96-B347-434C-922A-30292EAA5928}" sibTransId="{31547664-A86A-4DAE-8553-239203099574}"/>
    <dgm:cxn modelId="{132D4BA9-AE82-4A1D-8FA1-B0F7D773DF4D}" srcId="{EA475DD9-7D4D-499A-9C80-080EB66C2DB5}" destId="{18D283F5-1289-4A53-953B-D7D33DD89056}" srcOrd="3" destOrd="0" parTransId="{94DBDF1E-75DE-4C1F-BABE-F0C95A106F00}" sibTransId="{B53E364E-A346-4454-BD50-E0AD4081986D}"/>
    <dgm:cxn modelId="{9A336B7F-7D18-4906-8B54-9E22BEF63CB0}" type="presOf" srcId="{18D283F5-1289-4A53-953B-D7D33DD89056}" destId="{3898DE7D-6D33-4EA5-BC09-5243508DDF82}" srcOrd="0" destOrd="0" presId="urn:microsoft.com/office/officeart/2005/8/layout/list1"/>
    <dgm:cxn modelId="{2F16072A-DD70-4107-AF97-59255872399B}" type="presOf" srcId="{AE4135C3-B414-4D3C-ADEA-468657295222}" destId="{209D3D0F-F5BA-4443-BDE6-F1271FA92674}" srcOrd="0" destOrd="0" presId="urn:microsoft.com/office/officeart/2005/8/layout/list1"/>
    <dgm:cxn modelId="{E462C2E0-8AC1-4B19-AFE9-B3CCC79887E5}" srcId="{EA475DD9-7D4D-499A-9C80-080EB66C2DB5}" destId="{991417A4-2CB8-4850-85E8-7929412DC56B}" srcOrd="0" destOrd="0" parTransId="{AC960C08-2876-47E0-871A-158CDC2F99E2}" sibTransId="{007F3D02-9808-4389-913F-B798597030FE}"/>
    <dgm:cxn modelId="{23183D72-CDC8-4D45-A5D1-092C028E7644}" type="presOf" srcId="{AE4135C3-B414-4D3C-ADEA-468657295222}" destId="{06345F7E-24EA-4FE6-B8C0-6D8EF3808628}" srcOrd="1" destOrd="0" presId="urn:microsoft.com/office/officeart/2005/8/layout/list1"/>
    <dgm:cxn modelId="{18F8A045-1FDC-443E-AED0-1507D470F35F}" type="presOf" srcId="{6F0CA3C7-8386-44CA-9A34-7C82E1D77788}" destId="{586799E9-B6CF-48E8-A5E9-55A68F45B4A5}" srcOrd="0" destOrd="0" presId="urn:microsoft.com/office/officeart/2005/8/layout/list1"/>
    <dgm:cxn modelId="{E2C8870A-7BF5-4692-8212-71C03985463D}" type="presParOf" srcId="{D5033FCA-DF9E-4E38-BD94-D34B4F413379}" destId="{9448A21E-A525-4BF4-8802-777D3B785DBC}" srcOrd="0" destOrd="0" presId="urn:microsoft.com/office/officeart/2005/8/layout/list1"/>
    <dgm:cxn modelId="{75D157DB-7708-45AB-A7A6-17D881938687}" type="presParOf" srcId="{9448A21E-A525-4BF4-8802-777D3B785DBC}" destId="{117A2AFC-3D14-4D63-9808-F529A0F69B0A}" srcOrd="0" destOrd="0" presId="urn:microsoft.com/office/officeart/2005/8/layout/list1"/>
    <dgm:cxn modelId="{E3D35027-2FD1-4E50-A4CA-3ADD0B7B72D9}" type="presParOf" srcId="{9448A21E-A525-4BF4-8802-777D3B785DBC}" destId="{3E3FEBA7-ED2F-4981-8A83-9BE6A52160E0}" srcOrd="1" destOrd="0" presId="urn:microsoft.com/office/officeart/2005/8/layout/list1"/>
    <dgm:cxn modelId="{3BF9EBE4-A968-422F-9896-DEF0EC0EEBEF}" type="presParOf" srcId="{D5033FCA-DF9E-4E38-BD94-D34B4F413379}" destId="{812754FE-1947-4CC4-9273-CC40C82E7E1A}" srcOrd="1" destOrd="0" presId="urn:microsoft.com/office/officeart/2005/8/layout/list1"/>
    <dgm:cxn modelId="{150EF3E3-B6DA-4879-9AB3-EF890C98E755}" type="presParOf" srcId="{D5033FCA-DF9E-4E38-BD94-D34B4F413379}" destId="{6C2B5CFE-BACF-494E-9C86-36E8B11E587F}" srcOrd="2" destOrd="0" presId="urn:microsoft.com/office/officeart/2005/8/layout/list1"/>
    <dgm:cxn modelId="{D34F477E-F7F7-446F-9D87-7A1484A11342}" type="presParOf" srcId="{D5033FCA-DF9E-4E38-BD94-D34B4F413379}" destId="{6E652871-321D-4517-8BDE-AFAF3DA61159}" srcOrd="3" destOrd="0" presId="urn:microsoft.com/office/officeart/2005/8/layout/list1"/>
    <dgm:cxn modelId="{15335FD2-0C20-4E5E-A0A5-B5EB9AA0A350}" type="presParOf" srcId="{D5033FCA-DF9E-4E38-BD94-D34B4F413379}" destId="{5D3EE263-EA42-46F5-9DFF-D92BF67DAD33}" srcOrd="4" destOrd="0" presId="urn:microsoft.com/office/officeart/2005/8/layout/list1"/>
    <dgm:cxn modelId="{A0E886DA-B153-4972-BB54-2F7A58D3887B}" type="presParOf" srcId="{5D3EE263-EA42-46F5-9DFF-D92BF67DAD33}" destId="{209D3D0F-F5BA-4443-BDE6-F1271FA92674}" srcOrd="0" destOrd="0" presId="urn:microsoft.com/office/officeart/2005/8/layout/list1"/>
    <dgm:cxn modelId="{3F1141F0-5167-4528-AEFA-025B9ACBA63E}" type="presParOf" srcId="{5D3EE263-EA42-46F5-9DFF-D92BF67DAD33}" destId="{06345F7E-24EA-4FE6-B8C0-6D8EF3808628}" srcOrd="1" destOrd="0" presId="urn:microsoft.com/office/officeart/2005/8/layout/list1"/>
    <dgm:cxn modelId="{A7BA792E-011C-4509-B3B5-313850E5A0A1}" type="presParOf" srcId="{D5033FCA-DF9E-4E38-BD94-D34B4F413379}" destId="{690A4725-579D-4D85-A040-2731E1077698}" srcOrd="5" destOrd="0" presId="urn:microsoft.com/office/officeart/2005/8/layout/list1"/>
    <dgm:cxn modelId="{5C3748D0-103D-455A-8182-B54E9C417E61}" type="presParOf" srcId="{D5033FCA-DF9E-4E38-BD94-D34B4F413379}" destId="{63DE5398-69E2-4480-B33B-2D45D37206CF}" srcOrd="6" destOrd="0" presId="urn:microsoft.com/office/officeart/2005/8/layout/list1"/>
    <dgm:cxn modelId="{C746D552-913C-4980-A34B-9AD94CEA77A0}" type="presParOf" srcId="{D5033FCA-DF9E-4E38-BD94-D34B4F413379}" destId="{021309A2-6D93-4650-A6F0-84863CE5B181}" srcOrd="7" destOrd="0" presId="urn:microsoft.com/office/officeart/2005/8/layout/list1"/>
    <dgm:cxn modelId="{87A75684-2A62-470E-9E47-E0925A4ED473}" type="presParOf" srcId="{D5033FCA-DF9E-4E38-BD94-D34B4F413379}" destId="{313DEFC9-92D9-457D-B11B-23C8D09865C7}" srcOrd="8" destOrd="0" presId="urn:microsoft.com/office/officeart/2005/8/layout/list1"/>
    <dgm:cxn modelId="{7C5ECC8D-C3AE-44E1-B3DB-6933772C935A}" type="presParOf" srcId="{313DEFC9-92D9-457D-B11B-23C8D09865C7}" destId="{586799E9-B6CF-48E8-A5E9-55A68F45B4A5}" srcOrd="0" destOrd="0" presId="urn:microsoft.com/office/officeart/2005/8/layout/list1"/>
    <dgm:cxn modelId="{8A538225-480D-42A4-BFAD-EEB4014E5A78}" type="presParOf" srcId="{313DEFC9-92D9-457D-B11B-23C8D09865C7}" destId="{FC66C0DA-5410-4DBD-877C-66399750AB6E}" srcOrd="1" destOrd="0" presId="urn:microsoft.com/office/officeart/2005/8/layout/list1"/>
    <dgm:cxn modelId="{81178FDC-81B0-4B3F-A22E-C5508198CA14}" type="presParOf" srcId="{D5033FCA-DF9E-4E38-BD94-D34B4F413379}" destId="{39F4AA46-40F8-4357-8124-132BF3FCB682}" srcOrd="9" destOrd="0" presId="urn:microsoft.com/office/officeart/2005/8/layout/list1"/>
    <dgm:cxn modelId="{AB5C921C-AFDE-4054-95CA-430760E5F044}" type="presParOf" srcId="{D5033FCA-DF9E-4E38-BD94-D34B4F413379}" destId="{1AFEDD01-E763-446D-BB98-BD09F9AF19B8}" srcOrd="10" destOrd="0" presId="urn:microsoft.com/office/officeart/2005/8/layout/list1"/>
    <dgm:cxn modelId="{2B002CA0-C32C-417C-8CD6-3B3C7A620084}" type="presParOf" srcId="{D5033FCA-DF9E-4E38-BD94-D34B4F413379}" destId="{4C1B61B3-6BEA-4AE8-A686-7C7415DF544E}" srcOrd="11" destOrd="0" presId="urn:microsoft.com/office/officeart/2005/8/layout/list1"/>
    <dgm:cxn modelId="{BA97700E-4150-438C-B936-8F7F23C40FB1}" type="presParOf" srcId="{D5033FCA-DF9E-4E38-BD94-D34B4F413379}" destId="{5F042339-42F2-433E-A7E7-B08E8A282CF2}" srcOrd="12" destOrd="0" presId="urn:microsoft.com/office/officeart/2005/8/layout/list1"/>
    <dgm:cxn modelId="{D61BD979-F25E-44AE-A4BC-D966CF5A29D7}" type="presParOf" srcId="{5F042339-42F2-433E-A7E7-B08E8A282CF2}" destId="{3898DE7D-6D33-4EA5-BC09-5243508DDF82}" srcOrd="0" destOrd="0" presId="urn:microsoft.com/office/officeart/2005/8/layout/list1"/>
    <dgm:cxn modelId="{CB63C5EC-ECCA-424C-9D7A-11EA705FF5FF}" type="presParOf" srcId="{5F042339-42F2-433E-A7E7-B08E8A282CF2}" destId="{8D54CF81-35F4-4721-81ED-DFD75B3F3B21}" srcOrd="1" destOrd="0" presId="urn:microsoft.com/office/officeart/2005/8/layout/list1"/>
    <dgm:cxn modelId="{CED822AA-4471-4A25-B719-EA12FCC29E02}" type="presParOf" srcId="{D5033FCA-DF9E-4E38-BD94-D34B4F413379}" destId="{275B7521-038E-458F-94B7-27193D2BD707}" srcOrd="13" destOrd="0" presId="urn:microsoft.com/office/officeart/2005/8/layout/list1"/>
    <dgm:cxn modelId="{8ECC309F-E39C-49BB-ABB7-D1DE18C631AC}" type="presParOf" srcId="{D5033FCA-DF9E-4E38-BD94-D34B4F413379}" destId="{C6DC62CC-CAC4-419F-8F33-336AEDC53EA2}" srcOrd="14" destOrd="0" presId="urn:microsoft.com/office/officeart/2005/8/layout/list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A9A7503-96AC-408C-89AC-511F76B0E6F9}" type="doc">
      <dgm:prSet loTypeId="urn:microsoft.com/office/officeart/2005/8/layout/process5" loCatId="process" qsTypeId="urn:microsoft.com/office/officeart/2005/8/quickstyle/simple2" qsCatId="simple" csTypeId="urn:microsoft.com/office/officeart/2005/8/colors/accent0_1" csCatId="mainScheme" phldr="1"/>
      <dgm:spPr/>
      <dgm:t>
        <a:bodyPr/>
        <a:lstStyle/>
        <a:p>
          <a:endParaRPr lang="el-GR"/>
        </a:p>
      </dgm:t>
    </dgm:pt>
    <dgm:pt modelId="{19D1C4E0-C7DA-4448-AAAF-05F67F279748}">
      <dgm:prSet phldrT="[Κείμενο]"/>
      <dgm:spPr/>
      <dgm:t>
        <a:bodyPr/>
        <a:lstStyle/>
        <a:p>
          <a:r>
            <a:rPr lang="el-GR" dirty="0" smtClean="0"/>
            <a:t>Διατύπωση ερευνητικού ερωτήματος</a:t>
          </a:r>
          <a:endParaRPr lang="el-GR" dirty="0"/>
        </a:p>
      </dgm:t>
    </dgm:pt>
    <dgm:pt modelId="{10CB678C-26E3-40F6-8873-467AEC7C9523}" type="parTrans" cxnId="{6C58940C-AD30-4E14-BD32-AEE6BFED7A6E}">
      <dgm:prSet/>
      <dgm:spPr/>
      <dgm:t>
        <a:bodyPr/>
        <a:lstStyle/>
        <a:p>
          <a:endParaRPr lang="el-GR"/>
        </a:p>
      </dgm:t>
    </dgm:pt>
    <dgm:pt modelId="{585C1C70-01F4-4D5F-8C03-437C5DE6052C}" type="sibTrans" cxnId="{6C58940C-AD30-4E14-BD32-AEE6BFED7A6E}">
      <dgm:prSet/>
      <dgm:spPr/>
      <dgm:t>
        <a:bodyPr/>
        <a:lstStyle/>
        <a:p>
          <a:endParaRPr lang="el-GR"/>
        </a:p>
      </dgm:t>
    </dgm:pt>
    <dgm:pt modelId="{79539F4C-8D62-4E33-B153-EF848736B95C}">
      <dgm:prSet phldrT="[Κείμενο]"/>
      <dgm:spPr/>
      <dgm:t>
        <a:bodyPr/>
        <a:lstStyle/>
        <a:p>
          <a:r>
            <a:rPr lang="el-GR" dirty="0" smtClean="0"/>
            <a:t>Αναζήτηση σε ΒΔ &amp; ελεύθερη αναζήτηση σε βιβλιοθήκες και στο διαδίκτυο</a:t>
          </a:r>
          <a:endParaRPr lang="el-GR" dirty="0"/>
        </a:p>
      </dgm:t>
    </dgm:pt>
    <dgm:pt modelId="{83B0CA33-E719-4B99-AE27-05B6C4247974}" type="parTrans" cxnId="{CA360419-02AD-4304-98AA-8AC2BF390B8E}">
      <dgm:prSet/>
      <dgm:spPr/>
      <dgm:t>
        <a:bodyPr/>
        <a:lstStyle/>
        <a:p>
          <a:endParaRPr lang="el-GR"/>
        </a:p>
      </dgm:t>
    </dgm:pt>
    <dgm:pt modelId="{474B81F8-8A62-46AD-BA1B-DF7B46F22AA8}" type="sibTrans" cxnId="{CA360419-02AD-4304-98AA-8AC2BF390B8E}">
      <dgm:prSet/>
      <dgm:spPr/>
      <dgm:t>
        <a:bodyPr/>
        <a:lstStyle/>
        <a:p>
          <a:endParaRPr lang="el-GR"/>
        </a:p>
      </dgm:t>
    </dgm:pt>
    <dgm:pt modelId="{DBB55722-D1FC-4997-B1D3-597436E1F4DE}">
      <dgm:prSet phldrT="[Κείμενο]"/>
      <dgm:spPr/>
      <dgm:t>
        <a:bodyPr/>
        <a:lstStyle/>
        <a:p>
          <a:r>
            <a:rPr lang="el-GR" dirty="0" smtClean="0"/>
            <a:t>Αρχικός κατάλογος με τις έρευνες/μελέτες που εντοπίστηκαν </a:t>
          </a:r>
        </a:p>
        <a:p>
          <a:r>
            <a:rPr lang="el-GR" dirty="0" smtClean="0"/>
            <a:t>(Ν = 1153)</a:t>
          </a:r>
          <a:endParaRPr lang="el-GR" dirty="0"/>
        </a:p>
      </dgm:t>
    </dgm:pt>
    <dgm:pt modelId="{E4334FB5-02F9-40FA-917E-9A2942EB19F3}" type="parTrans" cxnId="{1A7DB8EB-41F2-46C9-8F53-6F76660C34D4}">
      <dgm:prSet/>
      <dgm:spPr/>
      <dgm:t>
        <a:bodyPr/>
        <a:lstStyle/>
        <a:p>
          <a:endParaRPr lang="el-GR"/>
        </a:p>
      </dgm:t>
    </dgm:pt>
    <dgm:pt modelId="{931138F2-CFE0-4966-AE7F-B75004A8FD41}" type="sibTrans" cxnId="{1A7DB8EB-41F2-46C9-8F53-6F76660C34D4}">
      <dgm:prSet/>
      <dgm:spPr/>
      <dgm:t>
        <a:bodyPr/>
        <a:lstStyle/>
        <a:p>
          <a:endParaRPr lang="el-GR"/>
        </a:p>
      </dgm:t>
    </dgm:pt>
    <dgm:pt modelId="{C9AEAD52-B9F0-4AEF-AD66-286B06CE0DC8}">
      <dgm:prSet phldrT="[Κείμενο]"/>
      <dgm:spPr/>
      <dgm:t>
        <a:bodyPr/>
        <a:lstStyle/>
        <a:p>
          <a:r>
            <a:rPr lang="el-GR" dirty="0" smtClean="0"/>
            <a:t>Εντοπισμός των ποιοτικών ερευνών</a:t>
          </a:r>
        </a:p>
        <a:p>
          <a:r>
            <a:rPr lang="el-GR" dirty="0" smtClean="0"/>
            <a:t>(Ν = 366)</a:t>
          </a:r>
          <a:endParaRPr lang="el-GR" dirty="0"/>
        </a:p>
      </dgm:t>
    </dgm:pt>
    <dgm:pt modelId="{462E7607-988B-44EF-AB5E-106399A18B61}" type="parTrans" cxnId="{1FC995EE-87CD-466C-95BC-456ADD42FEAE}">
      <dgm:prSet/>
      <dgm:spPr/>
      <dgm:t>
        <a:bodyPr/>
        <a:lstStyle/>
        <a:p>
          <a:endParaRPr lang="el-GR"/>
        </a:p>
      </dgm:t>
    </dgm:pt>
    <dgm:pt modelId="{C9FFB8B7-F8F1-4C3A-AC3B-D81FC16EA2F5}" type="sibTrans" cxnId="{1FC995EE-87CD-466C-95BC-456ADD42FEAE}">
      <dgm:prSet/>
      <dgm:spPr/>
      <dgm:t>
        <a:bodyPr/>
        <a:lstStyle/>
        <a:p>
          <a:endParaRPr lang="el-GR"/>
        </a:p>
      </dgm:t>
    </dgm:pt>
    <dgm:pt modelId="{A4B88813-CE58-4BBB-BD12-E193E9C609BE}">
      <dgm:prSet phldrT="[Κείμενο]"/>
      <dgm:spPr/>
      <dgm:t>
        <a:bodyPr/>
        <a:lstStyle/>
        <a:p>
          <a:r>
            <a:rPr lang="el-GR" dirty="0" smtClean="0"/>
            <a:t>Έλεγχος βάσει των κριτηρίων αποδοχής ή απόρριψης και διαγραφή </a:t>
          </a:r>
          <a:r>
            <a:rPr lang="el-GR" dirty="0" err="1" smtClean="0"/>
            <a:t>διπλοεγγραφών</a:t>
          </a:r>
          <a:endParaRPr lang="el-GR" dirty="0"/>
        </a:p>
      </dgm:t>
    </dgm:pt>
    <dgm:pt modelId="{16F47BD1-DFF8-436B-BC0B-0E7203D9B03C}" type="parTrans" cxnId="{C9D31F87-6DE6-423C-A072-E737D3AF3B9C}">
      <dgm:prSet/>
      <dgm:spPr/>
      <dgm:t>
        <a:bodyPr/>
        <a:lstStyle/>
        <a:p>
          <a:endParaRPr lang="el-GR"/>
        </a:p>
      </dgm:t>
    </dgm:pt>
    <dgm:pt modelId="{F0F5827C-3E3D-4F9E-822D-9D2D5AB79A0E}" type="sibTrans" cxnId="{C9D31F87-6DE6-423C-A072-E737D3AF3B9C}">
      <dgm:prSet/>
      <dgm:spPr/>
      <dgm:t>
        <a:bodyPr/>
        <a:lstStyle/>
        <a:p>
          <a:endParaRPr lang="el-GR"/>
        </a:p>
      </dgm:t>
    </dgm:pt>
    <dgm:pt modelId="{EA3AA464-7CD5-4954-91FF-D76D825BEA06}">
      <dgm:prSet/>
      <dgm:spPr/>
      <dgm:t>
        <a:bodyPr/>
        <a:lstStyle/>
        <a:p>
          <a:r>
            <a:rPr lang="el-GR" dirty="0" smtClean="0"/>
            <a:t>Τελικός κατάλογος με έρευνες/μελέτες που υποβλήθηκαν σε έλεγχο καταλληλότητας</a:t>
          </a:r>
        </a:p>
        <a:p>
          <a:r>
            <a:rPr lang="el-GR" dirty="0" smtClean="0"/>
            <a:t>(Ν=116)</a:t>
          </a:r>
          <a:endParaRPr lang="el-GR" dirty="0"/>
        </a:p>
      </dgm:t>
    </dgm:pt>
    <dgm:pt modelId="{EB30AB3B-4CC5-4426-AF9E-DF5B9086A92C}" type="parTrans" cxnId="{F40FBE53-67DB-4571-9287-019EA2C86119}">
      <dgm:prSet/>
      <dgm:spPr/>
      <dgm:t>
        <a:bodyPr/>
        <a:lstStyle/>
        <a:p>
          <a:endParaRPr lang="el-GR"/>
        </a:p>
      </dgm:t>
    </dgm:pt>
    <dgm:pt modelId="{1AA29569-E6C3-47B5-878A-19DF6A9805EF}" type="sibTrans" cxnId="{F40FBE53-67DB-4571-9287-019EA2C86119}">
      <dgm:prSet/>
      <dgm:spPr/>
      <dgm:t>
        <a:bodyPr/>
        <a:lstStyle/>
        <a:p>
          <a:endParaRPr lang="el-GR"/>
        </a:p>
      </dgm:t>
    </dgm:pt>
    <dgm:pt modelId="{606E45FE-EBF7-48CF-B112-4DC0DF6A4463}">
      <dgm:prSet/>
      <dgm:spPr/>
      <dgm:t>
        <a:bodyPr/>
        <a:lstStyle/>
        <a:p>
          <a:r>
            <a:rPr lang="el-GR" dirty="0" smtClean="0"/>
            <a:t>Επιλογή ερευνών για πιλοτική εφαρμογή του μοντέλου μετά-σύνθεσης</a:t>
          </a:r>
          <a:endParaRPr lang="el-GR" dirty="0"/>
        </a:p>
      </dgm:t>
    </dgm:pt>
    <dgm:pt modelId="{2B41498D-5F8D-4D1F-B8BA-1AFFE3D72740}" type="parTrans" cxnId="{215E1D3E-BBF1-43EC-B68E-4E734E4C98DB}">
      <dgm:prSet/>
      <dgm:spPr/>
      <dgm:t>
        <a:bodyPr/>
        <a:lstStyle/>
        <a:p>
          <a:endParaRPr lang="el-GR"/>
        </a:p>
      </dgm:t>
    </dgm:pt>
    <dgm:pt modelId="{069EE47B-4A1F-480E-A4E8-836CBD943DDD}" type="sibTrans" cxnId="{215E1D3E-BBF1-43EC-B68E-4E734E4C98DB}">
      <dgm:prSet/>
      <dgm:spPr/>
      <dgm:t>
        <a:bodyPr/>
        <a:lstStyle/>
        <a:p>
          <a:endParaRPr lang="el-GR"/>
        </a:p>
      </dgm:t>
    </dgm:pt>
    <dgm:pt modelId="{37E8376A-A0CD-4B06-88C2-0EBCE5176336}">
      <dgm:prSet/>
      <dgm:spPr/>
      <dgm:t>
        <a:bodyPr/>
        <a:lstStyle/>
        <a:p>
          <a:r>
            <a:rPr lang="el-GR" dirty="0" smtClean="0"/>
            <a:t>Έλεγχος καταλληλότητας των ερευνών/μελετών και διαμόρφωση οριστικής λίστας καταλόγου</a:t>
          </a:r>
        </a:p>
        <a:p>
          <a:r>
            <a:rPr lang="el-GR" dirty="0" smtClean="0"/>
            <a:t>(35-40% του τελικού καταλόγου)</a:t>
          </a:r>
        </a:p>
      </dgm:t>
    </dgm:pt>
    <dgm:pt modelId="{149C927A-3658-45D9-BABA-BE48E92EF9CD}" type="parTrans" cxnId="{64CD3F30-7F0E-4E9A-8C49-0DA27E89F47F}">
      <dgm:prSet/>
      <dgm:spPr/>
      <dgm:t>
        <a:bodyPr/>
        <a:lstStyle/>
        <a:p>
          <a:endParaRPr lang="el-GR"/>
        </a:p>
      </dgm:t>
    </dgm:pt>
    <dgm:pt modelId="{C11ADC0B-9EA2-43F0-9417-4F6C869B9009}" type="sibTrans" cxnId="{64CD3F30-7F0E-4E9A-8C49-0DA27E89F47F}">
      <dgm:prSet/>
      <dgm:spPr/>
      <dgm:t>
        <a:bodyPr/>
        <a:lstStyle/>
        <a:p>
          <a:endParaRPr lang="el-GR"/>
        </a:p>
      </dgm:t>
    </dgm:pt>
    <dgm:pt modelId="{AE7EEC0A-1422-4A6E-8E50-1ECA9E86C9BE}" type="pres">
      <dgm:prSet presAssocID="{4A9A7503-96AC-408C-89AC-511F76B0E6F9}" presName="diagram" presStyleCnt="0">
        <dgm:presLayoutVars>
          <dgm:dir/>
          <dgm:resizeHandles val="exact"/>
        </dgm:presLayoutVars>
      </dgm:prSet>
      <dgm:spPr/>
      <dgm:t>
        <a:bodyPr/>
        <a:lstStyle/>
        <a:p>
          <a:endParaRPr lang="el-GR"/>
        </a:p>
      </dgm:t>
    </dgm:pt>
    <dgm:pt modelId="{973FD457-6B59-44B3-9FB4-40004FA49369}" type="pres">
      <dgm:prSet presAssocID="{19D1C4E0-C7DA-4448-AAAF-05F67F279748}" presName="node" presStyleLbl="node1" presStyleIdx="0" presStyleCnt="8">
        <dgm:presLayoutVars>
          <dgm:bulletEnabled val="1"/>
        </dgm:presLayoutVars>
      </dgm:prSet>
      <dgm:spPr/>
      <dgm:t>
        <a:bodyPr/>
        <a:lstStyle/>
        <a:p>
          <a:endParaRPr lang="el-GR"/>
        </a:p>
      </dgm:t>
    </dgm:pt>
    <dgm:pt modelId="{B4E057E4-C3AA-4197-8844-038BE484E8FC}" type="pres">
      <dgm:prSet presAssocID="{585C1C70-01F4-4D5F-8C03-437C5DE6052C}" presName="sibTrans" presStyleLbl="sibTrans2D1" presStyleIdx="0" presStyleCnt="7"/>
      <dgm:spPr/>
      <dgm:t>
        <a:bodyPr/>
        <a:lstStyle/>
        <a:p>
          <a:endParaRPr lang="el-GR"/>
        </a:p>
      </dgm:t>
    </dgm:pt>
    <dgm:pt modelId="{9CDBEA50-CCE2-4842-BED2-19C82480947B}" type="pres">
      <dgm:prSet presAssocID="{585C1C70-01F4-4D5F-8C03-437C5DE6052C}" presName="connectorText" presStyleLbl="sibTrans2D1" presStyleIdx="0" presStyleCnt="7"/>
      <dgm:spPr/>
      <dgm:t>
        <a:bodyPr/>
        <a:lstStyle/>
        <a:p>
          <a:endParaRPr lang="el-GR"/>
        </a:p>
      </dgm:t>
    </dgm:pt>
    <dgm:pt modelId="{99634B34-3552-4ABE-A9E1-CD93822A0A61}" type="pres">
      <dgm:prSet presAssocID="{79539F4C-8D62-4E33-B153-EF848736B95C}" presName="node" presStyleLbl="node1" presStyleIdx="1" presStyleCnt="8">
        <dgm:presLayoutVars>
          <dgm:bulletEnabled val="1"/>
        </dgm:presLayoutVars>
      </dgm:prSet>
      <dgm:spPr/>
      <dgm:t>
        <a:bodyPr/>
        <a:lstStyle/>
        <a:p>
          <a:endParaRPr lang="el-GR"/>
        </a:p>
      </dgm:t>
    </dgm:pt>
    <dgm:pt modelId="{4DC4E173-3F01-445B-89A6-B4E55EA891C4}" type="pres">
      <dgm:prSet presAssocID="{474B81F8-8A62-46AD-BA1B-DF7B46F22AA8}" presName="sibTrans" presStyleLbl="sibTrans2D1" presStyleIdx="1" presStyleCnt="7"/>
      <dgm:spPr/>
      <dgm:t>
        <a:bodyPr/>
        <a:lstStyle/>
        <a:p>
          <a:endParaRPr lang="el-GR"/>
        </a:p>
      </dgm:t>
    </dgm:pt>
    <dgm:pt modelId="{725D1B53-F072-439A-8D34-4AF3F5C6FFD6}" type="pres">
      <dgm:prSet presAssocID="{474B81F8-8A62-46AD-BA1B-DF7B46F22AA8}" presName="connectorText" presStyleLbl="sibTrans2D1" presStyleIdx="1" presStyleCnt="7"/>
      <dgm:spPr/>
      <dgm:t>
        <a:bodyPr/>
        <a:lstStyle/>
        <a:p>
          <a:endParaRPr lang="el-GR"/>
        </a:p>
      </dgm:t>
    </dgm:pt>
    <dgm:pt modelId="{6DCFFF6B-82CB-4388-AB17-067DBEB27D03}" type="pres">
      <dgm:prSet presAssocID="{DBB55722-D1FC-4997-B1D3-597436E1F4DE}" presName="node" presStyleLbl="node1" presStyleIdx="2" presStyleCnt="8">
        <dgm:presLayoutVars>
          <dgm:bulletEnabled val="1"/>
        </dgm:presLayoutVars>
      </dgm:prSet>
      <dgm:spPr/>
      <dgm:t>
        <a:bodyPr/>
        <a:lstStyle/>
        <a:p>
          <a:endParaRPr lang="el-GR"/>
        </a:p>
      </dgm:t>
    </dgm:pt>
    <dgm:pt modelId="{B66195FF-1125-457E-9871-5EFA54CDA4BF}" type="pres">
      <dgm:prSet presAssocID="{931138F2-CFE0-4966-AE7F-B75004A8FD41}" presName="sibTrans" presStyleLbl="sibTrans2D1" presStyleIdx="2" presStyleCnt="7"/>
      <dgm:spPr/>
      <dgm:t>
        <a:bodyPr/>
        <a:lstStyle/>
        <a:p>
          <a:endParaRPr lang="el-GR"/>
        </a:p>
      </dgm:t>
    </dgm:pt>
    <dgm:pt modelId="{47B46F9A-6029-4331-8083-E55126877512}" type="pres">
      <dgm:prSet presAssocID="{931138F2-CFE0-4966-AE7F-B75004A8FD41}" presName="connectorText" presStyleLbl="sibTrans2D1" presStyleIdx="2" presStyleCnt="7"/>
      <dgm:spPr/>
      <dgm:t>
        <a:bodyPr/>
        <a:lstStyle/>
        <a:p>
          <a:endParaRPr lang="el-GR"/>
        </a:p>
      </dgm:t>
    </dgm:pt>
    <dgm:pt modelId="{DA6694F8-9BD3-4147-AB35-EC280C55A81E}" type="pres">
      <dgm:prSet presAssocID="{C9AEAD52-B9F0-4AEF-AD66-286B06CE0DC8}" presName="node" presStyleLbl="node1" presStyleIdx="3" presStyleCnt="8">
        <dgm:presLayoutVars>
          <dgm:bulletEnabled val="1"/>
        </dgm:presLayoutVars>
      </dgm:prSet>
      <dgm:spPr/>
      <dgm:t>
        <a:bodyPr/>
        <a:lstStyle/>
        <a:p>
          <a:endParaRPr lang="el-GR"/>
        </a:p>
      </dgm:t>
    </dgm:pt>
    <dgm:pt modelId="{EEA33DE7-4CD3-434C-8526-DF4C7AE2CA50}" type="pres">
      <dgm:prSet presAssocID="{C9FFB8B7-F8F1-4C3A-AC3B-D81FC16EA2F5}" presName="sibTrans" presStyleLbl="sibTrans2D1" presStyleIdx="3" presStyleCnt="7"/>
      <dgm:spPr/>
      <dgm:t>
        <a:bodyPr/>
        <a:lstStyle/>
        <a:p>
          <a:endParaRPr lang="el-GR"/>
        </a:p>
      </dgm:t>
    </dgm:pt>
    <dgm:pt modelId="{D5C32FC2-C6B7-4328-BD7E-3405C58E7540}" type="pres">
      <dgm:prSet presAssocID="{C9FFB8B7-F8F1-4C3A-AC3B-D81FC16EA2F5}" presName="connectorText" presStyleLbl="sibTrans2D1" presStyleIdx="3" presStyleCnt="7"/>
      <dgm:spPr/>
      <dgm:t>
        <a:bodyPr/>
        <a:lstStyle/>
        <a:p>
          <a:endParaRPr lang="el-GR"/>
        </a:p>
      </dgm:t>
    </dgm:pt>
    <dgm:pt modelId="{49F68F89-965A-4350-B419-B5C378CD6754}" type="pres">
      <dgm:prSet presAssocID="{A4B88813-CE58-4BBB-BD12-E193E9C609BE}" presName="node" presStyleLbl="node1" presStyleIdx="4" presStyleCnt="8">
        <dgm:presLayoutVars>
          <dgm:bulletEnabled val="1"/>
        </dgm:presLayoutVars>
      </dgm:prSet>
      <dgm:spPr/>
      <dgm:t>
        <a:bodyPr/>
        <a:lstStyle/>
        <a:p>
          <a:endParaRPr lang="el-GR"/>
        </a:p>
      </dgm:t>
    </dgm:pt>
    <dgm:pt modelId="{83B644EE-8E42-4130-97CB-21464A79C267}" type="pres">
      <dgm:prSet presAssocID="{F0F5827C-3E3D-4F9E-822D-9D2D5AB79A0E}" presName="sibTrans" presStyleLbl="sibTrans2D1" presStyleIdx="4" presStyleCnt="7"/>
      <dgm:spPr/>
      <dgm:t>
        <a:bodyPr/>
        <a:lstStyle/>
        <a:p>
          <a:endParaRPr lang="el-GR"/>
        </a:p>
      </dgm:t>
    </dgm:pt>
    <dgm:pt modelId="{2F505614-3B44-47DD-909F-0AB590994DA6}" type="pres">
      <dgm:prSet presAssocID="{F0F5827C-3E3D-4F9E-822D-9D2D5AB79A0E}" presName="connectorText" presStyleLbl="sibTrans2D1" presStyleIdx="4" presStyleCnt="7"/>
      <dgm:spPr/>
      <dgm:t>
        <a:bodyPr/>
        <a:lstStyle/>
        <a:p>
          <a:endParaRPr lang="el-GR"/>
        </a:p>
      </dgm:t>
    </dgm:pt>
    <dgm:pt modelId="{5B04DC0A-3898-4731-8E75-34E866758EE6}" type="pres">
      <dgm:prSet presAssocID="{EA3AA464-7CD5-4954-91FF-D76D825BEA06}" presName="node" presStyleLbl="node1" presStyleIdx="5" presStyleCnt="8">
        <dgm:presLayoutVars>
          <dgm:bulletEnabled val="1"/>
        </dgm:presLayoutVars>
      </dgm:prSet>
      <dgm:spPr/>
      <dgm:t>
        <a:bodyPr/>
        <a:lstStyle/>
        <a:p>
          <a:endParaRPr lang="el-GR"/>
        </a:p>
      </dgm:t>
    </dgm:pt>
    <dgm:pt modelId="{1E7AFD5A-A6F5-451A-ABB9-EBE292DBD54D}" type="pres">
      <dgm:prSet presAssocID="{1AA29569-E6C3-47B5-878A-19DF6A9805EF}" presName="sibTrans" presStyleLbl="sibTrans2D1" presStyleIdx="5" presStyleCnt="7"/>
      <dgm:spPr/>
      <dgm:t>
        <a:bodyPr/>
        <a:lstStyle/>
        <a:p>
          <a:endParaRPr lang="el-GR"/>
        </a:p>
      </dgm:t>
    </dgm:pt>
    <dgm:pt modelId="{9E5D39AC-98A8-43CA-8950-3162637A97BB}" type="pres">
      <dgm:prSet presAssocID="{1AA29569-E6C3-47B5-878A-19DF6A9805EF}" presName="connectorText" presStyleLbl="sibTrans2D1" presStyleIdx="5" presStyleCnt="7"/>
      <dgm:spPr/>
      <dgm:t>
        <a:bodyPr/>
        <a:lstStyle/>
        <a:p>
          <a:endParaRPr lang="el-GR"/>
        </a:p>
      </dgm:t>
    </dgm:pt>
    <dgm:pt modelId="{110ED921-43B4-4B7F-9AA9-22D9ADDF47D0}" type="pres">
      <dgm:prSet presAssocID="{606E45FE-EBF7-48CF-B112-4DC0DF6A4463}" presName="node" presStyleLbl="node1" presStyleIdx="6" presStyleCnt="8">
        <dgm:presLayoutVars>
          <dgm:bulletEnabled val="1"/>
        </dgm:presLayoutVars>
      </dgm:prSet>
      <dgm:spPr/>
      <dgm:t>
        <a:bodyPr/>
        <a:lstStyle/>
        <a:p>
          <a:endParaRPr lang="el-GR"/>
        </a:p>
      </dgm:t>
    </dgm:pt>
    <dgm:pt modelId="{016A4E66-1570-4583-A628-C098AB7EABDC}" type="pres">
      <dgm:prSet presAssocID="{069EE47B-4A1F-480E-A4E8-836CBD943DDD}" presName="sibTrans" presStyleLbl="sibTrans2D1" presStyleIdx="6" presStyleCnt="7"/>
      <dgm:spPr/>
      <dgm:t>
        <a:bodyPr/>
        <a:lstStyle/>
        <a:p>
          <a:endParaRPr lang="el-GR"/>
        </a:p>
      </dgm:t>
    </dgm:pt>
    <dgm:pt modelId="{023886DB-DFBC-4F66-AB1C-0E7DD2426262}" type="pres">
      <dgm:prSet presAssocID="{069EE47B-4A1F-480E-A4E8-836CBD943DDD}" presName="connectorText" presStyleLbl="sibTrans2D1" presStyleIdx="6" presStyleCnt="7"/>
      <dgm:spPr/>
      <dgm:t>
        <a:bodyPr/>
        <a:lstStyle/>
        <a:p>
          <a:endParaRPr lang="el-GR"/>
        </a:p>
      </dgm:t>
    </dgm:pt>
    <dgm:pt modelId="{7DB8A047-E05E-48F7-B477-DAEDC6E7746A}" type="pres">
      <dgm:prSet presAssocID="{37E8376A-A0CD-4B06-88C2-0EBCE5176336}" presName="node" presStyleLbl="node1" presStyleIdx="7" presStyleCnt="8">
        <dgm:presLayoutVars>
          <dgm:bulletEnabled val="1"/>
        </dgm:presLayoutVars>
      </dgm:prSet>
      <dgm:spPr/>
      <dgm:t>
        <a:bodyPr/>
        <a:lstStyle/>
        <a:p>
          <a:endParaRPr lang="el-GR"/>
        </a:p>
      </dgm:t>
    </dgm:pt>
  </dgm:ptLst>
  <dgm:cxnLst>
    <dgm:cxn modelId="{96C1C5A4-7F49-4340-82E4-7195DA52360F}" type="presOf" srcId="{C9FFB8B7-F8F1-4C3A-AC3B-D81FC16EA2F5}" destId="{D5C32FC2-C6B7-4328-BD7E-3405C58E7540}" srcOrd="1" destOrd="0" presId="urn:microsoft.com/office/officeart/2005/8/layout/process5"/>
    <dgm:cxn modelId="{4B981099-C031-41ED-9506-C198003CB540}" type="presOf" srcId="{069EE47B-4A1F-480E-A4E8-836CBD943DDD}" destId="{023886DB-DFBC-4F66-AB1C-0E7DD2426262}" srcOrd="1" destOrd="0" presId="urn:microsoft.com/office/officeart/2005/8/layout/process5"/>
    <dgm:cxn modelId="{6C58940C-AD30-4E14-BD32-AEE6BFED7A6E}" srcId="{4A9A7503-96AC-408C-89AC-511F76B0E6F9}" destId="{19D1C4E0-C7DA-4448-AAAF-05F67F279748}" srcOrd="0" destOrd="0" parTransId="{10CB678C-26E3-40F6-8873-467AEC7C9523}" sibTransId="{585C1C70-01F4-4D5F-8C03-437C5DE6052C}"/>
    <dgm:cxn modelId="{C1B37765-FCA2-4584-B74A-DF808D2404D5}" type="presOf" srcId="{474B81F8-8A62-46AD-BA1B-DF7B46F22AA8}" destId="{4DC4E173-3F01-445B-89A6-B4E55EA891C4}" srcOrd="0" destOrd="0" presId="urn:microsoft.com/office/officeart/2005/8/layout/process5"/>
    <dgm:cxn modelId="{72300851-449D-4944-B436-94E17C72B0B7}" type="presOf" srcId="{37E8376A-A0CD-4B06-88C2-0EBCE5176336}" destId="{7DB8A047-E05E-48F7-B477-DAEDC6E7746A}" srcOrd="0" destOrd="0" presId="urn:microsoft.com/office/officeart/2005/8/layout/process5"/>
    <dgm:cxn modelId="{1A7DB8EB-41F2-46C9-8F53-6F76660C34D4}" srcId="{4A9A7503-96AC-408C-89AC-511F76B0E6F9}" destId="{DBB55722-D1FC-4997-B1D3-597436E1F4DE}" srcOrd="2" destOrd="0" parTransId="{E4334FB5-02F9-40FA-917E-9A2942EB19F3}" sibTransId="{931138F2-CFE0-4966-AE7F-B75004A8FD41}"/>
    <dgm:cxn modelId="{F40FBE53-67DB-4571-9287-019EA2C86119}" srcId="{4A9A7503-96AC-408C-89AC-511F76B0E6F9}" destId="{EA3AA464-7CD5-4954-91FF-D76D825BEA06}" srcOrd="5" destOrd="0" parTransId="{EB30AB3B-4CC5-4426-AF9E-DF5B9086A92C}" sibTransId="{1AA29569-E6C3-47B5-878A-19DF6A9805EF}"/>
    <dgm:cxn modelId="{2FD62AFF-7924-4B21-BC4B-D1C7266E1706}" type="presOf" srcId="{79539F4C-8D62-4E33-B153-EF848736B95C}" destId="{99634B34-3552-4ABE-A9E1-CD93822A0A61}" srcOrd="0" destOrd="0" presId="urn:microsoft.com/office/officeart/2005/8/layout/process5"/>
    <dgm:cxn modelId="{F4245FC2-3FEC-4C92-AE68-981FA9473A1E}" type="presOf" srcId="{4A9A7503-96AC-408C-89AC-511F76B0E6F9}" destId="{AE7EEC0A-1422-4A6E-8E50-1ECA9E86C9BE}" srcOrd="0" destOrd="0" presId="urn:microsoft.com/office/officeart/2005/8/layout/process5"/>
    <dgm:cxn modelId="{64CD3F30-7F0E-4E9A-8C49-0DA27E89F47F}" srcId="{4A9A7503-96AC-408C-89AC-511F76B0E6F9}" destId="{37E8376A-A0CD-4B06-88C2-0EBCE5176336}" srcOrd="7" destOrd="0" parTransId="{149C927A-3658-45D9-BABA-BE48E92EF9CD}" sibTransId="{C11ADC0B-9EA2-43F0-9417-4F6C869B9009}"/>
    <dgm:cxn modelId="{29B8CDB6-02DE-4EC4-B4C9-6F3FC15EE9EB}" type="presOf" srcId="{1AA29569-E6C3-47B5-878A-19DF6A9805EF}" destId="{1E7AFD5A-A6F5-451A-ABB9-EBE292DBD54D}" srcOrd="0" destOrd="0" presId="urn:microsoft.com/office/officeart/2005/8/layout/process5"/>
    <dgm:cxn modelId="{CA1CE18F-F8BF-43B3-9241-2421D4D6DC2B}" type="presOf" srcId="{931138F2-CFE0-4966-AE7F-B75004A8FD41}" destId="{B66195FF-1125-457E-9871-5EFA54CDA4BF}" srcOrd="0" destOrd="0" presId="urn:microsoft.com/office/officeart/2005/8/layout/process5"/>
    <dgm:cxn modelId="{661A0622-A05D-4D78-8FEC-09EC0BD5627B}" type="presOf" srcId="{606E45FE-EBF7-48CF-B112-4DC0DF6A4463}" destId="{110ED921-43B4-4B7F-9AA9-22D9ADDF47D0}" srcOrd="0" destOrd="0" presId="urn:microsoft.com/office/officeart/2005/8/layout/process5"/>
    <dgm:cxn modelId="{40AB1D4B-CB5C-497D-AF26-4B736CB341A8}" type="presOf" srcId="{585C1C70-01F4-4D5F-8C03-437C5DE6052C}" destId="{B4E057E4-C3AA-4197-8844-038BE484E8FC}" srcOrd="0" destOrd="0" presId="urn:microsoft.com/office/officeart/2005/8/layout/process5"/>
    <dgm:cxn modelId="{F9B7D91B-1E40-4892-A186-4DD4EB358AE7}" type="presOf" srcId="{19D1C4E0-C7DA-4448-AAAF-05F67F279748}" destId="{973FD457-6B59-44B3-9FB4-40004FA49369}" srcOrd="0" destOrd="0" presId="urn:microsoft.com/office/officeart/2005/8/layout/process5"/>
    <dgm:cxn modelId="{38B42639-CB46-4A85-AC31-EE9FDECA3E55}" type="presOf" srcId="{EA3AA464-7CD5-4954-91FF-D76D825BEA06}" destId="{5B04DC0A-3898-4731-8E75-34E866758EE6}" srcOrd="0" destOrd="0" presId="urn:microsoft.com/office/officeart/2005/8/layout/process5"/>
    <dgm:cxn modelId="{CAB95136-B2F4-4724-B371-F77AE2E2624D}" type="presOf" srcId="{931138F2-CFE0-4966-AE7F-B75004A8FD41}" destId="{47B46F9A-6029-4331-8083-E55126877512}" srcOrd="1" destOrd="0" presId="urn:microsoft.com/office/officeart/2005/8/layout/process5"/>
    <dgm:cxn modelId="{376432AE-AE3F-476F-9203-63AB12C3003F}" type="presOf" srcId="{474B81F8-8A62-46AD-BA1B-DF7B46F22AA8}" destId="{725D1B53-F072-439A-8D34-4AF3F5C6FFD6}" srcOrd="1" destOrd="0" presId="urn:microsoft.com/office/officeart/2005/8/layout/process5"/>
    <dgm:cxn modelId="{AE49EAB5-EBAD-4D3F-A7A6-033AAE7AFD22}" type="presOf" srcId="{069EE47B-4A1F-480E-A4E8-836CBD943DDD}" destId="{016A4E66-1570-4583-A628-C098AB7EABDC}" srcOrd="0" destOrd="0" presId="urn:microsoft.com/office/officeart/2005/8/layout/process5"/>
    <dgm:cxn modelId="{DEAA358A-28C6-48D0-9A6D-F6614098346A}" type="presOf" srcId="{A4B88813-CE58-4BBB-BD12-E193E9C609BE}" destId="{49F68F89-965A-4350-B419-B5C378CD6754}" srcOrd="0" destOrd="0" presId="urn:microsoft.com/office/officeart/2005/8/layout/process5"/>
    <dgm:cxn modelId="{C9D31F87-6DE6-423C-A072-E737D3AF3B9C}" srcId="{4A9A7503-96AC-408C-89AC-511F76B0E6F9}" destId="{A4B88813-CE58-4BBB-BD12-E193E9C609BE}" srcOrd="4" destOrd="0" parTransId="{16F47BD1-DFF8-436B-BC0B-0E7203D9B03C}" sibTransId="{F0F5827C-3E3D-4F9E-822D-9D2D5AB79A0E}"/>
    <dgm:cxn modelId="{1FC995EE-87CD-466C-95BC-456ADD42FEAE}" srcId="{4A9A7503-96AC-408C-89AC-511F76B0E6F9}" destId="{C9AEAD52-B9F0-4AEF-AD66-286B06CE0DC8}" srcOrd="3" destOrd="0" parTransId="{462E7607-988B-44EF-AB5E-106399A18B61}" sibTransId="{C9FFB8B7-F8F1-4C3A-AC3B-D81FC16EA2F5}"/>
    <dgm:cxn modelId="{B47AEE7D-2C2E-4374-B68A-036CEF6B6736}" type="presOf" srcId="{F0F5827C-3E3D-4F9E-822D-9D2D5AB79A0E}" destId="{83B644EE-8E42-4130-97CB-21464A79C267}" srcOrd="0" destOrd="0" presId="urn:microsoft.com/office/officeart/2005/8/layout/process5"/>
    <dgm:cxn modelId="{CA360419-02AD-4304-98AA-8AC2BF390B8E}" srcId="{4A9A7503-96AC-408C-89AC-511F76B0E6F9}" destId="{79539F4C-8D62-4E33-B153-EF848736B95C}" srcOrd="1" destOrd="0" parTransId="{83B0CA33-E719-4B99-AE27-05B6C4247974}" sibTransId="{474B81F8-8A62-46AD-BA1B-DF7B46F22AA8}"/>
    <dgm:cxn modelId="{215E1D3E-BBF1-43EC-B68E-4E734E4C98DB}" srcId="{4A9A7503-96AC-408C-89AC-511F76B0E6F9}" destId="{606E45FE-EBF7-48CF-B112-4DC0DF6A4463}" srcOrd="6" destOrd="0" parTransId="{2B41498D-5F8D-4D1F-B8BA-1AFFE3D72740}" sibTransId="{069EE47B-4A1F-480E-A4E8-836CBD943DDD}"/>
    <dgm:cxn modelId="{80211062-6391-4DF3-8AAC-B9AA1CEB4BFA}" type="presOf" srcId="{C9FFB8B7-F8F1-4C3A-AC3B-D81FC16EA2F5}" destId="{EEA33DE7-4CD3-434C-8526-DF4C7AE2CA50}" srcOrd="0" destOrd="0" presId="urn:microsoft.com/office/officeart/2005/8/layout/process5"/>
    <dgm:cxn modelId="{21014929-257C-4FA1-A76F-8F41C2EBBFAF}" type="presOf" srcId="{585C1C70-01F4-4D5F-8C03-437C5DE6052C}" destId="{9CDBEA50-CCE2-4842-BED2-19C82480947B}" srcOrd="1" destOrd="0" presId="urn:microsoft.com/office/officeart/2005/8/layout/process5"/>
    <dgm:cxn modelId="{48BC10F6-F99E-4726-857E-80999B296658}" type="presOf" srcId="{C9AEAD52-B9F0-4AEF-AD66-286B06CE0DC8}" destId="{DA6694F8-9BD3-4147-AB35-EC280C55A81E}" srcOrd="0" destOrd="0" presId="urn:microsoft.com/office/officeart/2005/8/layout/process5"/>
    <dgm:cxn modelId="{FE51B8DA-2F32-4C96-AE36-1E10281DBEFC}" type="presOf" srcId="{DBB55722-D1FC-4997-B1D3-597436E1F4DE}" destId="{6DCFFF6B-82CB-4388-AB17-067DBEB27D03}" srcOrd="0" destOrd="0" presId="urn:microsoft.com/office/officeart/2005/8/layout/process5"/>
    <dgm:cxn modelId="{3CDF1CEA-078F-43E1-8851-4E40CBBDB702}" type="presOf" srcId="{1AA29569-E6C3-47B5-878A-19DF6A9805EF}" destId="{9E5D39AC-98A8-43CA-8950-3162637A97BB}" srcOrd="1" destOrd="0" presId="urn:microsoft.com/office/officeart/2005/8/layout/process5"/>
    <dgm:cxn modelId="{43DD2550-17E2-43E8-9ABB-B23FB95B1CD2}" type="presOf" srcId="{F0F5827C-3E3D-4F9E-822D-9D2D5AB79A0E}" destId="{2F505614-3B44-47DD-909F-0AB590994DA6}" srcOrd="1" destOrd="0" presId="urn:microsoft.com/office/officeart/2005/8/layout/process5"/>
    <dgm:cxn modelId="{9DF12A3B-5DC8-4EBA-B868-5F8C5F89AD3E}" type="presParOf" srcId="{AE7EEC0A-1422-4A6E-8E50-1ECA9E86C9BE}" destId="{973FD457-6B59-44B3-9FB4-40004FA49369}" srcOrd="0" destOrd="0" presId="urn:microsoft.com/office/officeart/2005/8/layout/process5"/>
    <dgm:cxn modelId="{BDA13480-E573-4BF0-A80C-9C758F597E10}" type="presParOf" srcId="{AE7EEC0A-1422-4A6E-8E50-1ECA9E86C9BE}" destId="{B4E057E4-C3AA-4197-8844-038BE484E8FC}" srcOrd="1" destOrd="0" presId="urn:microsoft.com/office/officeart/2005/8/layout/process5"/>
    <dgm:cxn modelId="{4B4B79B8-CB74-4109-A976-07238B592C57}" type="presParOf" srcId="{B4E057E4-C3AA-4197-8844-038BE484E8FC}" destId="{9CDBEA50-CCE2-4842-BED2-19C82480947B}" srcOrd="0" destOrd="0" presId="urn:microsoft.com/office/officeart/2005/8/layout/process5"/>
    <dgm:cxn modelId="{DCEA8803-02AE-4E7C-A293-C2104D65CE32}" type="presParOf" srcId="{AE7EEC0A-1422-4A6E-8E50-1ECA9E86C9BE}" destId="{99634B34-3552-4ABE-A9E1-CD93822A0A61}" srcOrd="2" destOrd="0" presId="urn:microsoft.com/office/officeart/2005/8/layout/process5"/>
    <dgm:cxn modelId="{48724E1D-13F5-4BA3-A26B-BCA4E809FDED}" type="presParOf" srcId="{AE7EEC0A-1422-4A6E-8E50-1ECA9E86C9BE}" destId="{4DC4E173-3F01-445B-89A6-B4E55EA891C4}" srcOrd="3" destOrd="0" presId="urn:microsoft.com/office/officeart/2005/8/layout/process5"/>
    <dgm:cxn modelId="{ABE83B96-669B-4F23-8DE6-E65C37F85F8A}" type="presParOf" srcId="{4DC4E173-3F01-445B-89A6-B4E55EA891C4}" destId="{725D1B53-F072-439A-8D34-4AF3F5C6FFD6}" srcOrd="0" destOrd="0" presId="urn:microsoft.com/office/officeart/2005/8/layout/process5"/>
    <dgm:cxn modelId="{FFEF4296-8C2D-4CD5-A90C-F2193E37DBC5}" type="presParOf" srcId="{AE7EEC0A-1422-4A6E-8E50-1ECA9E86C9BE}" destId="{6DCFFF6B-82CB-4388-AB17-067DBEB27D03}" srcOrd="4" destOrd="0" presId="urn:microsoft.com/office/officeart/2005/8/layout/process5"/>
    <dgm:cxn modelId="{9494D721-177C-4175-B140-E63BEBF26A3D}" type="presParOf" srcId="{AE7EEC0A-1422-4A6E-8E50-1ECA9E86C9BE}" destId="{B66195FF-1125-457E-9871-5EFA54CDA4BF}" srcOrd="5" destOrd="0" presId="urn:microsoft.com/office/officeart/2005/8/layout/process5"/>
    <dgm:cxn modelId="{83C9C84F-0699-43DF-986F-4F42B481F8BE}" type="presParOf" srcId="{B66195FF-1125-457E-9871-5EFA54CDA4BF}" destId="{47B46F9A-6029-4331-8083-E55126877512}" srcOrd="0" destOrd="0" presId="urn:microsoft.com/office/officeart/2005/8/layout/process5"/>
    <dgm:cxn modelId="{6DA4906D-F3FD-4582-89E3-36B1CE910070}" type="presParOf" srcId="{AE7EEC0A-1422-4A6E-8E50-1ECA9E86C9BE}" destId="{DA6694F8-9BD3-4147-AB35-EC280C55A81E}" srcOrd="6" destOrd="0" presId="urn:microsoft.com/office/officeart/2005/8/layout/process5"/>
    <dgm:cxn modelId="{97452111-372E-4633-AC4B-86CDBA756B2C}" type="presParOf" srcId="{AE7EEC0A-1422-4A6E-8E50-1ECA9E86C9BE}" destId="{EEA33DE7-4CD3-434C-8526-DF4C7AE2CA50}" srcOrd="7" destOrd="0" presId="urn:microsoft.com/office/officeart/2005/8/layout/process5"/>
    <dgm:cxn modelId="{B10F7027-6FD0-42CC-BB81-DF27C69B39E6}" type="presParOf" srcId="{EEA33DE7-4CD3-434C-8526-DF4C7AE2CA50}" destId="{D5C32FC2-C6B7-4328-BD7E-3405C58E7540}" srcOrd="0" destOrd="0" presId="urn:microsoft.com/office/officeart/2005/8/layout/process5"/>
    <dgm:cxn modelId="{CAFDE0AB-FE95-4A45-B35B-887003C67771}" type="presParOf" srcId="{AE7EEC0A-1422-4A6E-8E50-1ECA9E86C9BE}" destId="{49F68F89-965A-4350-B419-B5C378CD6754}" srcOrd="8" destOrd="0" presId="urn:microsoft.com/office/officeart/2005/8/layout/process5"/>
    <dgm:cxn modelId="{8ED2CF33-D84A-4E65-8572-4615F13E11A6}" type="presParOf" srcId="{AE7EEC0A-1422-4A6E-8E50-1ECA9E86C9BE}" destId="{83B644EE-8E42-4130-97CB-21464A79C267}" srcOrd="9" destOrd="0" presId="urn:microsoft.com/office/officeart/2005/8/layout/process5"/>
    <dgm:cxn modelId="{CF335894-2602-429C-AE9C-100256C52727}" type="presParOf" srcId="{83B644EE-8E42-4130-97CB-21464A79C267}" destId="{2F505614-3B44-47DD-909F-0AB590994DA6}" srcOrd="0" destOrd="0" presId="urn:microsoft.com/office/officeart/2005/8/layout/process5"/>
    <dgm:cxn modelId="{E073111D-653D-4334-85D5-9F50234D280F}" type="presParOf" srcId="{AE7EEC0A-1422-4A6E-8E50-1ECA9E86C9BE}" destId="{5B04DC0A-3898-4731-8E75-34E866758EE6}" srcOrd="10" destOrd="0" presId="urn:microsoft.com/office/officeart/2005/8/layout/process5"/>
    <dgm:cxn modelId="{BF76A951-9FFE-4901-8F34-0538B18F3592}" type="presParOf" srcId="{AE7EEC0A-1422-4A6E-8E50-1ECA9E86C9BE}" destId="{1E7AFD5A-A6F5-451A-ABB9-EBE292DBD54D}" srcOrd="11" destOrd="0" presId="urn:microsoft.com/office/officeart/2005/8/layout/process5"/>
    <dgm:cxn modelId="{2F916817-8209-446A-A508-876004280FB8}" type="presParOf" srcId="{1E7AFD5A-A6F5-451A-ABB9-EBE292DBD54D}" destId="{9E5D39AC-98A8-43CA-8950-3162637A97BB}" srcOrd="0" destOrd="0" presId="urn:microsoft.com/office/officeart/2005/8/layout/process5"/>
    <dgm:cxn modelId="{B2315454-72AA-4F3D-A5EE-FAE8126C6B5B}" type="presParOf" srcId="{AE7EEC0A-1422-4A6E-8E50-1ECA9E86C9BE}" destId="{110ED921-43B4-4B7F-9AA9-22D9ADDF47D0}" srcOrd="12" destOrd="0" presId="urn:microsoft.com/office/officeart/2005/8/layout/process5"/>
    <dgm:cxn modelId="{E21B7CC6-D4FC-4142-8E53-81F95A270ADB}" type="presParOf" srcId="{AE7EEC0A-1422-4A6E-8E50-1ECA9E86C9BE}" destId="{016A4E66-1570-4583-A628-C098AB7EABDC}" srcOrd="13" destOrd="0" presId="urn:microsoft.com/office/officeart/2005/8/layout/process5"/>
    <dgm:cxn modelId="{906E9510-0A64-4C11-BAAC-80207EF42E66}" type="presParOf" srcId="{016A4E66-1570-4583-A628-C098AB7EABDC}" destId="{023886DB-DFBC-4F66-AB1C-0E7DD2426262}" srcOrd="0" destOrd="0" presId="urn:microsoft.com/office/officeart/2005/8/layout/process5"/>
    <dgm:cxn modelId="{33069E7C-23DF-4E66-B326-4FC043AD40AD}" type="presParOf" srcId="{AE7EEC0A-1422-4A6E-8E50-1ECA9E86C9BE}" destId="{7DB8A047-E05E-48F7-B477-DAEDC6E7746A}" srcOrd="14" destOrd="0" presId="urn:microsoft.com/office/officeart/2005/8/layout/process5"/>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6C2B5CFE-BACF-494E-9C86-36E8B11E587F}">
      <dsp:nvSpPr>
        <dsp:cNvPr id="0" name=""/>
        <dsp:cNvSpPr/>
      </dsp:nvSpPr>
      <dsp:spPr>
        <a:xfrm>
          <a:off x="0" y="431481"/>
          <a:ext cx="8229600" cy="630000"/>
        </a:xfrm>
        <a:prstGeom prst="rect">
          <a:avLst/>
        </a:prstGeom>
        <a:solidFill>
          <a:schemeClr val="lt1">
            <a:alpha val="90000"/>
            <a:hueOff val="0"/>
            <a:satOff val="0"/>
            <a:lumOff val="0"/>
            <a:alphaOff val="0"/>
          </a:schemeClr>
        </a:solidFill>
        <a:ln w="254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3E3FEBA7-ED2F-4981-8A83-9BE6A52160E0}">
      <dsp:nvSpPr>
        <dsp:cNvPr id="0" name=""/>
        <dsp:cNvSpPr/>
      </dsp:nvSpPr>
      <dsp:spPr>
        <a:xfrm>
          <a:off x="411480" y="62481"/>
          <a:ext cx="5760720" cy="738000"/>
        </a:xfrm>
        <a:prstGeom prst="round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lvl="0" algn="l" defTabSz="1066800">
            <a:lnSpc>
              <a:spcPct val="90000"/>
            </a:lnSpc>
            <a:spcBef>
              <a:spcPct val="0"/>
            </a:spcBef>
            <a:spcAft>
              <a:spcPct val="35000"/>
            </a:spcAft>
          </a:pPr>
          <a:r>
            <a:rPr lang="el-GR" sz="2400" kern="1200" dirty="0" smtClean="0"/>
            <a:t>Χάραξη στρατηγικής για τον εντοπισμό των ερευνών</a:t>
          </a:r>
          <a:endParaRPr lang="el-GR" sz="2400" kern="1200" dirty="0"/>
        </a:p>
      </dsp:txBody>
      <dsp:txXfrm>
        <a:off x="411480" y="62481"/>
        <a:ext cx="5760720" cy="738000"/>
      </dsp:txXfrm>
    </dsp:sp>
    <dsp:sp modelId="{63DE5398-69E2-4480-B33B-2D45D37206CF}">
      <dsp:nvSpPr>
        <dsp:cNvPr id="0" name=""/>
        <dsp:cNvSpPr/>
      </dsp:nvSpPr>
      <dsp:spPr>
        <a:xfrm>
          <a:off x="0" y="1565481"/>
          <a:ext cx="8229600" cy="630000"/>
        </a:xfrm>
        <a:prstGeom prst="rect">
          <a:avLst/>
        </a:prstGeom>
        <a:solidFill>
          <a:schemeClr val="lt1">
            <a:alpha val="90000"/>
            <a:hueOff val="0"/>
            <a:satOff val="0"/>
            <a:lumOff val="0"/>
            <a:alphaOff val="0"/>
          </a:schemeClr>
        </a:solidFill>
        <a:ln w="25400" cap="flat" cmpd="sng" algn="ctr">
          <a:solidFill>
            <a:schemeClr val="accent4">
              <a:hueOff val="-1488257"/>
              <a:satOff val="8966"/>
              <a:lumOff val="719"/>
              <a:alphaOff val="0"/>
            </a:schemeClr>
          </a:solidFill>
          <a:prstDash val="solid"/>
        </a:ln>
        <a:effectLst/>
      </dsp:spPr>
      <dsp:style>
        <a:lnRef idx="2">
          <a:scrgbClr r="0" g="0" b="0"/>
        </a:lnRef>
        <a:fillRef idx="1">
          <a:scrgbClr r="0" g="0" b="0"/>
        </a:fillRef>
        <a:effectRef idx="0">
          <a:scrgbClr r="0" g="0" b="0"/>
        </a:effectRef>
        <a:fontRef idx="minor"/>
      </dsp:style>
    </dsp:sp>
    <dsp:sp modelId="{06345F7E-24EA-4FE6-B8C0-6D8EF3808628}">
      <dsp:nvSpPr>
        <dsp:cNvPr id="0" name=""/>
        <dsp:cNvSpPr/>
      </dsp:nvSpPr>
      <dsp:spPr>
        <a:xfrm>
          <a:off x="411480" y="1196481"/>
          <a:ext cx="5760720" cy="738000"/>
        </a:xfrm>
        <a:prstGeom prst="roundRect">
          <a:avLst/>
        </a:prstGeom>
        <a:solidFill>
          <a:schemeClr val="accent4">
            <a:hueOff val="-1488257"/>
            <a:satOff val="8966"/>
            <a:lumOff val="719"/>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lvl="0" algn="l" defTabSz="1066800">
            <a:lnSpc>
              <a:spcPct val="90000"/>
            </a:lnSpc>
            <a:spcBef>
              <a:spcPct val="0"/>
            </a:spcBef>
            <a:spcAft>
              <a:spcPct val="35000"/>
            </a:spcAft>
          </a:pPr>
          <a:r>
            <a:rPr lang="el-GR" sz="2400" kern="1200" dirty="0" smtClean="0"/>
            <a:t>Εφαρμογή κριτηρίων αποδοχής/αποκλεισμού των ερευνών</a:t>
          </a:r>
          <a:endParaRPr lang="el-GR" sz="2400" kern="1200" dirty="0"/>
        </a:p>
      </dsp:txBody>
      <dsp:txXfrm>
        <a:off x="411480" y="1196481"/>
        <a:ext cx="5760720" cy="738000"/>
      </dsp:txXfrm>
    </dsp:sp>
    <dsp:sp modelId="{1AFEDD01-E763-446D-BB98-BD09F9AF19B8}">
      <dsp:nvSpPr>
        <dsp:cNvPr id="0" name=""/>
        <dsp:cNvSpPr/>
      </dsp:nvSpPr>
      <dsp:spPr>
        <a:xfrm>
          <a:off x="0" y="2699481"/>
          <a:ext cx="8229600" cy="630000"/>
        </a:xfrm>
        <a:prstGeom prst="rect">
          <a:avLst/>
        </a:prstGeom>
        <a:solidFill>
          <a:schemeClr val="lt1">
            <a:alpha val="90000"/>
            <a:hueOff val="0"/>
            <a:satOff val="0"/>
            <a:lumOff val="0"/>
            <a:alphaOff val="0"/>
          </a:schemeClr>
        </a:solidFill>
        <a:ln w="25400" cap="flat" cmpd="sng" algn="ctr">
          <a:solidFill>
            <a:schemeClr val="accent4">
              <a:hueOff val="-2976513"/>
              <a:satOff val="17933"/>
              <a:lumOff val="1437"/>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38708" tIns="520700" rIns="638708" bIns="170688" numCol="1" spcCol="1270" anchor="t" anchorCtr="0">
          <a:noAutofit/>
        </a:bodyPr>
        <a:lstStyle/>
        <a:p>
          <a:pPr marL="228600" lvl="1" indent="-228600" algn="l" defTabSz="1066800">
            <a:lnSpc>
              <a:spcPct val="90000"/>
            </a:lnSpc>
            <a:spcBef>
              <a:spcPct val="0"/>
            </a:spcBef>
            <a:spcAft>
              <a:spcPct val="15000"/>
            </a:spcAft>
            <a:buChar char="••"/>
          </a:pPr>
          <a:endParaRPr lang="el-GR" sz="2400" kern="1200"/>
        </a:p>
      </dsp:txBody>
      <dsp:txXfrm>
        <a:off x="0" y="2699481"/>
        <a:ext cx="8229600" cy="630000"/>
      </dsp:txXfrm>
    </dsp:sp>
    <dsp:sp modelId="{FC66C0DA-5410-4DBD-877C-66399750AB6E}">
      <dsp:nvSpPr>
        <dsp:cNvPr id="0" name=""/>
        <dsp:cNvSpPr/>
      </dsp:nvSpPr>
      <dsp:spPr>
        <a:xfrm>
          <a:off x="411480" y="2330481"/>
          <a:ext cx="5760720" cy="738000"/>
        </a:xfrm>
        <a:prstGeom prst="roundRect">
          <a:avLst/>
        </a:prstGeom>
        <a:solidFill>
          <a:schemeClr val="accent4">
            <a:hueOff val="-2976513"/>
            <a:satOff val="17933"/>
            <a:lumOff val="1437"/>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lvl="0" algn="l" defTabSz="1066800">
            <a:lnSpc>
              <a:spcPct val="90000"/>
            </a:lnSpc>
            <a:spcBef>
              <a:spcPct val="0"/>
            </a:spcBef>
            <a:spcAft>
              <a:spcPct val="35000"/>
            </a:spcAft>
          </a:pPr>
          <a:r>
            <a:rPr lang="el-GR" sz="2400" kern="1200" dirty="0" smtClean="0"/>
            <a:t>Έλεγχος καταλληλότητας των ερευνών</a:t>
          </a:r>
          <a:endParaRPr lang="el-GR" sz="2400" kern="1200" dirty="0"/>
        </a:p>
      </dsp:txBody>
      <dsp:txXfrm>
        <a:off x="411480" y="2330481"/>
        <a:ext cx="5760720" cy="738000"/>
      </dsp:txXfrm>
    </dsp:sp>
    <dsp:sp modelId="{C6DC62CC-CAC4-419F-8F33-336AEDC53EA2}">
      <dsp:nvSpPr>
        <dsp:cNvPr id="0" name=""/>
        <dsp:cNvSpPr/>
      </dsp:nvSpPr>
      <dsp:spPr>
        <a:xfrm>
          <a:off x="0" y="3833481"/>
          <a:ext cx="8229600" cy="630000"/>
        </a:xfrm>
        <a:prstGeom prst="rect">
          <a:avLst/>
        </a:prstGeom>
        <a:solidFill>
          <a:schemeClr val="lt1">
            <a:alpha val="90000"/>
            <a:hueOff val="0"/>
            <a:satOff val="0"/>
            <a:lumOff val="0"/>
            <a:alphaOff val="0"/>
          </a:schemeClr>
        </a:solidFill>
        <a:ln w="25400" cap="flat" cmpd="sng" algn="ctr">
          <a:solidFill>
            <a:schemeClr val="accent4">
              <a:hueOff val="-4464770"/>
              <a:satOff val="26899"/>
              <a:lumOff val="2156"/>
              <a:alphaOff val="0"/>
            </a:schemeClr>
          </a:solidFill>
          <a:prstDash val="solid"/>
        </a:ln>
        <a:effectLst/>
      </dsp:spPr>
      <dsp:style>
        <a:lnRef idx="2">
          <a:scrgbClr r="0" g="0" b="0"/>
        </a:lnRef>
        <a:fillRef idx="1">
          <a:scrgbClr r="0" g="0" b="0"/>
        </a:fillRef>
        <a:effectRef idx="0">
          <a:scrgbClr r="0" g="0" b="0"/>
        </a:effectRef>
        <a:fontRef idx="minor"/>
      </dsp:style>
    </dsp:sp>
    <dsp:sp modelId="{8D54CF81-35F4-4721-81ED-DFD75B3F3B21}">
      <dsp:nvSpPr>
        <dsp:cNvPr id="0" name=""/>
        <dsp:cNvSpPr/>
      </dsp:nvSpPr>
      <dsp:spPr>
        <a:xfrm>
          <a:off x="411480" y="3464481"/>
          <a:ext cx="5760720" cy="738000"/>
        </a:xfrm>
        <a:prstGeom prst="roundRect">
          <a:avLst/>
        </a:prstGeom>
        <a:solidFill>
          <a:schemeClr val="accent4">
            <a:hueOff val="-4464770"/>
            <a:satOff val="26899"/>
            <a:lumOff val="215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lvl="0" algn="l" defTabSz="1066800">
            <a:lnSpc>
              <a:spcPct val="90000"/>
            </a:lnSpc>
            <a:spcBef>
              <a:spcPct val="0"/>
            </a:spcBef>
            <a:spcAft>
              <a:spcPct val="35000"/>
            </a:spcAft>
          </a:pPr>
          <a:r>
            <a:rPr lang="el-GR" sz="2400" kern="1200" dirty="0" smtClean="0"/>
            <a:t>Σύνθεση των ερευνητικών δεδομένων</a:t>
          </a:r>
          <a:endParaRPr lang="el-GR" sz="2400" kern="1200" dirty="0"/>
        </a:p>
      </dsp:txBody>
      <dsp:txXfrm>
        <a:off x="411480" y="3464481"/>
        <a:ext cx="5760720" cy="738000"/>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973FD457-6B59-44B3-9FB4-40004FA49369}">
      <dsp:nvSpPr>
        <dsp:cNvPr id="0" name=""/>
        <dsp:cNvSpPr/>
      </dsp:nvSpPr>
      <dsp:spPr>
        <a:xfrm>
          <a:off x="320263" y="2484"/>
          <a:ext cx="1997124" cy="1198274"/>
        </a:xfrm>
        <a:prstGeom prst="roundRect">
          <a:avLst>
            <a:gd name="adj" fmla="val 10000"/>
          </a:avLst>
        </a:prstGeom>
        <a:solidFill>
          <a:schemeClr val="lt1">
            <a:hueOff val="0"/>
            <a:satOff val="0"/>
            <a:lumOff val="0"/>
            <a:alphaOff val="0"/>
          </a:schemeClr>
        </a:solidFill>
        <a:ln w="38100" cap="flat" cmpd="sng" algn="ctr">
          <a:solidFill>
            <a:schemeClr val="dk1">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l-GR" sz="1100" kern="1200" dirty="0" smtClean="0"/>
            <a:t>Διατύπωση ερευνητικού ερωτήματος</a:t>
          </a:r>
          <a:endParaRPr lang="el-GR" sz="1100" kern="1200" dirty="0"/>
        </a:p>
      </dsp:txBody>
      <dsp:txXfrm>
        <a:off x="320263" y="2484"/>
        <a:ext cx="1997124" cy="1198274"/>
      </dsp:txXfrm>
    </dsp:sp>
    <dsp:sp modelId="{B4E057E4-C3AA-4197-8844-038BE484E8FC}">
      <dsp:nvSpPr>
        <dsp:cNvPr id="0" name=""/>
        <dsp:cNvSpPr/>
      </dsp:nvSpPr>
      <dsp:spPr>
        <a:xfrm>
          <a:off x="2493134" y="353978"/>
          <a:ext cx="423390" cy="495286"/>
        </a:xfrm>
        <a:prstGeom prst="rightArrow">
          <a:avLst>
            <a:gd name="adj1" fmla="val 60000"/>
            <a:gd name="adj2" fmla="val 50000"/>
          </a:avLst>
        </a:prstGeom>
        <a:solidFill>
          <a:schemeClr val="dk1">
            <a:tint val="60000"/>
            <a:hueOff val="0"/>
            <a:satOff val="0"/>
            <a:lumOff val="0"/>
            <a:alphaOff val="0"/>
          </a:schemeClr>
        </a:solidFill>
        <a:ln>
          <a:noFill/>
        </a:ln>
        <a:effectLst>
          <a:outerShdw blurRad="40000" dist="20000" dir="5400000" rotWithShape="0">
            <a:srgbClr val="000000">
              <a:alpha val="38000"/>
            </a:srgbClr>
          </a:outerShdw>
        </a:effectLst>
      </dsp:spPr>
      <dsp:style>
        <a:lnRef idx="0">
          <a:scrgbClr r="0" g="0" b="0"/>
        </a:lnRef>
        <a:fillRef idx="1">
          <a:scrgbClr r="0" g="0" b="0"/>
        </a:fillRef>
        <a:effectRef idx="1">
          <a:scrgbClr r="0" g="0" b="0"/>
        </a:effectRef>
        <a:fontRef idx="minor">
          <a:schemeClr val="lt1"/>
        </a:fontRef>
      </dsp:style>
      <dsp:txBody>
        <a:bodyPr spcFirstLastPara="0" vert="horz" wrap="square" lIns="0" tIns="0" rIns="0" bIns="0" numCol="1" spcCol="1270" anchor="ctr" anchorCtr="0">
          <a:noAutofit/>
        </a:bodyPr>
        <a:lstStyle/>
        <a:p>
          <a:pPr lvl="0" algn="ctr" defTabSz="400050">
            <a:lnSpc>
              <a:spcPct val="90000"/>
            </a:lnSpc>
            <a:spcBef>
              <a:spcPct val="0"/>
            </a:spcBef>
            <a:spcAft>
              <a:spcPct val="35000"/>
            </a:spcAft>
          </a:pPr>
          <a:endParaRPr lang="el-GR" sz="900" kern="1200"/>
        </a:p>
      </dsp:txBody>
      <dsp:txXfrm>
        <a:off x="2493134" y="353978"/>
        <a:ext cx="423390" cy="495286"/>
      </dsp:txXfrm>
    </dsp:sp>
    <dsp:sp modelId="{99634B34-3552-4ABE-A9E1-CD93822A0A61}">
      <dsp:nvSpPr>
        <dsp:cNvPr id="0" name=""/>
        <dsp:cNvSpPr/>
      </dsp:nvSpPr>
      <dsp:spPr>
        <a:xfrm>
          <a:off x="3116237" y="2484"/>
          <a:ext cx="1997124" cy="1198274"/>
        </a:xfrm>
        <a:prstGeom prst="roundRect">
          <a:avLst>
            <a:gd name="adj" fmla="val 10000"/>
          </a:avLst>
        </a:prstGeom>
        <a:solidFill>
          <a:schemeClr val="lt1">
            <a:hueOff val="0"/>
            <a:satOff val="0"/>
            <a:lumOff val="0"/>
            <a:alphaOff val="0"/>
          </a:schemeClr>
        </a:solidFill>
        <a:ln w="38100" cap="flat" cmpd="sng" algn="ctr">
          <a:solidFill>
            <a:schemeClr val="dk1">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l-GR" sz="1100" kern="1200" dirty="0" smtClean="0"/>
            <a:t>Αναζήτηση σε ΒΔ &amp; ελεύθερη αναζήτηση σε βιβλιοθήκες και στο διαδίκτυο</a:t>
          </a:r>
          <a:endParaRPr lang="el-GR" sz="1100" kern="1200" dirty="0"/>
        </a:p>
      </dsp:txBody>
      <dsp:txXfrm>
        <a:off x="3116237" y="2484"/>
        <a:ext cx="1997124" cy="1198274"/>
      </dsp:txXfrm>
    </dsp:sp>
    <dsp:sp modelId="{4DC4E173-3F01-445B-89A6-B4E55EA891C4}">
      <dsp:nvSpPr>
        <dsp:cNvPr id="0" name=""/>
        <dsp:cNvSpPr/>
      </dsp:nvSpPr>
      <dsp:spPr>
        <a:xfrm>
          <a:off x="5289109" y="353978"/>
          <a:ext cx="423390" cy="495286"/>
        </a:xfrm>
        <a:prstGeom prst="rightArrow">
          <a:avLst>
            <a:gd name="adj1" fmla="val 60000"/>
            <a:gd name="adj2" fmla="val 50000"/>
          </a:avLst>
        </a:prstGeom>
        <a:solidFill>
          <a:schemeClr val="dk1">
            <a:tint val="60000"/>
            <a:hueOff val="0"/>
            <a:satOff val="0"/>
            <a:lumOff val="0"/>
            <a:alphaOff val="0"/>
          </a:schemeClr>
        </a:solidFill>
        <a:ln>
          <a:noFill/>
        </a:ln>
        <a:effectLst>
          <a:outerShdw blurRad="40000" dist="20000" dir="5400000" rotWithShape="0">
            <a:srgbClr val="000000">
              <a:alpha val="38000"/>
            </a:srgbClr>
          </a:outerShdw>
        </a:effectLst>
      </dsp:spPr>
      <dsp:style>
        <a:lnRef idx="0">
          <a:scrgbClr r="0" g="0" b="0"/>
        </a:lnRef>
        <a:fillRef idx="1">
          <a:scrgbClr r="0" g="0" b="0"/>
        </a:fillRef>
        <a:effectRef idx="1">
          <a:scrgbClr r="0" g="0" b="0"/>
        </a:effectRef>
        <a:fontRef idx="minor">
          <a:schemeClr val="lt1"/>
        </a:fontRef>
      </dsp:style>
      <dsp:txBody>
        <a:bodyPr spcFirstLastPara="0" vert="horz" wrap="square" lIns="0" tIns="0" rIns="0" bIns="0" numCol="1" spcCol="1270" anchor="ctr" anchorCtr="0">
          <a:noAutofit/>
        </a:bodyPr>
        <a:lstStyle/>
        <a:p>
          <a:pPr lvl="0" algn="ctr" defTabSz="400050">
            <a:lnSpc>
              <a:spcPct val="90000"/>
            </a:lnSpc>
            <a:spcBef>
              <a:spcPct val="0"/>
            </a:spcBef>
            <a:spcAft>
              <a:spcPct val="35000"/>
            </a:spcAft>
          </a:pPr>
          <a:endParaRPr lang="el-GR" sz="900" kern="1200"/>
        </a:p>
      </dsp:txBody>
      <dsp:txXfrm>
        <a:off x="5289109" y="353978"/>
        <a:ext cx="423390" cy="495286"/>
      </dsp:txXfrm>
    </dsp:sp>
    <dsp:sp modelId="{6DCFFF6B-82CB-4388-AB17-067DBEB27D03}">
      <dsp:nvSpPr>
        <dsp:cNvPr id="0" name=""/>
        <dsp:cNvSpPr/>
      </dsp:nvSpPr>
      <dsp:spPr>
        <a:xfrm>
          <a:off x="5912212" y="2484"/>
          <a:ext cx="1997124" cy="1198274"/>
        </a:xfrm>
        <a:prstGeom prst="roundRect">
          <a:avLst>
            <a:gd name="adj" fmla="val 10000"/>
          </a:avLst>
        </a:prstGeom>
        <a:solidFill>
          <a:schemeClr val="lt1">
            <a:hueOff val="0"/>
            <a:satOff val="0"/>
            <a:lumOff val="0"/>
            <a:alphaOff val="0"/>
          </a:schemeClr>
        </a:solidFill>
        <a:ln w="38100" cap="flat" cmpd="sng" algn="ctr">
          <a:solidFill>
            <a:schemeClr val="dk1">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l-GR" sz="1100" kern="1200" dirty="0" smtClean="0"/>
            <a:t>Αρχικός κατάλογος με τις έρευνες/μελέτες που εντοπίστηκαν </a:t>
          </a:r>
        </a:p>
        <a:p>
          <a:pPr lvl="0" algn="ctr" defTabSz="488950">
            <a:lnSpc>
              <a:spcPct val="90000"/>
            </a:lnSpc>
            <a:spcBef>
              <a:spcPct val="0"/>
            </a:spcBef>
            <a:spcAft>
              <a:spcPct val="35000"/>
            </a:spcAft>
          </a:pPr>
          <a:r>
            <a:rPr lang="el-GR" sz="1100" kern="1200" dirty="0" smtClean="0"/>
            <a:t>(Ν = 1153)</a:t>
          </a:r>
          <a:endParaRPr lang="el-GR" sz="1100" kern="1200" dirty="0"/>
        </a:p>
      </dsp:txBody>
      <dsp:txXfrm>
        <a:off x="5912212" y="2484"/>
        <a:ext cx="1997124" cy="1198274"/>
      </dsp:txXfrm>
    </dsp:sp>
    <dsp:sp modelId="{B66195FF-1125-457E-9871-5EFA54CDA4BF}">
      <dsp:nvSpPr>
        <dsp:cNvPr id="0" name=""/>
        <dsp:cNvSpPr/>
      </dsp:nvSpPr>
      <dsp:spPr>
        <a:xfrm rot="5400000">
          <a:off x="6699079" y="1340557"/>
          <a:ext cx="423390" cy="495286"/>
        </a:xfrm>
        <a:prstGeom prst="rightArrow">
          <a:avLst>
            <a:gd name="adj1" fmla="val 60000"/>
            <a:gd name="adj2" fmla="val 50000"/>
          </a:avLst>
        </a:prstGeom>
        <a:solidFill>
          <a:schemeClr val="dk1">
            <a:tint val="60000"/>
            <a:hueOff val="0"/>
            <a:satOff val="0"/>
            <a:lumOff val="0"/>
            <a:alphaOff val="0"/>
          </a:schemeClr>
        </a:solidFill>
        <a:ln>
          <a:noFill/>
        </a:ln>
        <a:effectLst>
          <a:outerShdw blurRad="40000" dist="20000" dir="5400000" rotWithShape="0">
            <a:srgbClr val="000000">
              <a:alpha val="38000"/>
            </a:srgbClr>
          </a:outerShdw>
        </a:effectLst>
      </dsp:spPr>
      <dsp:style>
        <a:lnRef idx="0">
          <a:scrgbClr r="0" g="0" b="0"/>
        </a:lnRef>
        <a:fillRef idx="1">
          <a:scrgbClr r="0" g="0" b="0"/>
        </a:fillRef>
        <a:effectRef idx="1">
          <a:scrgbClr r="0" g="0" b="0"/>
        </a:effectRef>
        <a:fontRef idx="minor">
          <a:schemeClr val="lt1"/>
        </a:fontRef>
      </dsp:style>
      <dsp:txBody>
        <a:bodyPr spcFirstLastPara="0" vert="horz" wrap="square" lIns="0" tIns="0" rIns="0" bIns="0" numCol="1" spcCol="1270" anchor="ctr" anchorCtr="0">
          <a:noAutofit/>
        </a:bodyPr>
        <a:lstStyle/>
        <a:p>
          <a:pPr lvl="0" algn="ctr" defTabSz="400050">
            <a:lnSpc>
              <a:spcPct val="90000"/>
            </a:lnSpc>
            <a:spcBef>
              <a:spcPct val="0"/>
            </a:spcBef>
            <a:spcAft>
              <a:spcPct val="35000"/>
            </a:spcAft>
          </a:pPr>
          <a:endParaRPr lang="el-GR" sz="900" kern="1200"/>
        </a:p>
      </dsp:txBody>
      <dsp:txXfrm rot="5400000">
        <a:off x="6699079" y="1340557"/>
        <a:ext cx="423390" cy="495286"/>
      </dsp:txXfrm>
    </dsp:sp>
    <dsp:sp modelId="{DA6694F8-9BD3-4147-AB35-EC280C55A81E}">
      <dsp:nvSpPr>
        <dsp:cNvPr id="0" name=""/>
        <dsp:cNvSpPr/>
      </dsp:nvSpPr>
      <dsp:spPr>
        <a:xfrm>
          <a:off x="5912212" y="1999609"/>
          <a:ext cx="1997124" cy="1198274"/>
        </a:xfrm>
        <a:prstGeom prst="roundRect">
          <a:avLst>
            <a:gd name="adj" fmla="val 10000"/>
          </a:avLst>
        </a:prstGeom>
        <a:solidFill>
          <a:schemeClr val="lt1">
            <a:hueOff val="0"/>
            <a:satOff val="0"/>
            <a:lumOff val="0"/>
            <a:alphaOff val="0"/>
          </a:schemeClr>
        </a:solidFill>
        <a:ln w="38100" cap="flat" cmpd="sng" algn="ctr">
          <a:solidFill>
            <a:schemeClr val="dk1">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l-GR" sz="1100" kern="1200" dirty="0" smtClean="0"/>
            <a:t>Εντοπισμός των ποιοτικών ερευνών</a:t>
          </a:r>
        </a:p>
        <a:p>
          <a:pPr lvl="0" algn="ctr" defTabSz="488950">
            <a:lnSpc>
              <a:spcPct val="90000"/>
            </a:lnSpc>
            <a:spcBef>
              <a:spcPct val="0"/>
            </a:spcBef>
            <a:spcAft>
              <a:spcPct val="35000"/>
            </a:spcAft>
          </a:pPr>
          <a:r>
            <a:rPr lang="el-GR" sz="1100" kern="1200" dirty="0" smtClean="0"/>
            <a:t>(Ν = 366)</a:t>
          </a:r>
          <a:endParaRPr lang="el-GR" sz="1100" kern="1200" dirty="0"/>
        </a:p>
      </dsp:txBody>
      <dsp:txXfrm>
        <a:off x="5912212" y="1999609"/>
        <a:ext cx="1997124" cy="1198274"/>
      </dsp:txXfrm>
    </dsp:sp>
    <dsp:sp modelId="{EEA33DE7-4CD3-434C-8526-DF4C7AE2CA50}">
      <dsp:nvSpPr>
        <dsp:cNvPr id="0" name=""/>
        <dsp:cNvSpPr/>
      </dsp:nvSpPr>
      <dsp:spPr>
        <a:xfrm rot="10800000">
          <a:off x="5313074" y="2351103"/>
          <a:ext cx="423390" cy="495286"/>
        </a:xfrm>
        <a:prstGeom prst="rightArrow">
          <a:avLst>
            <a:gd name="adj1" fmla="val 60000"/>
            <a:gd name="adj2" fmla="val 50000"/>
          </a:avLst>
        </a:prstGeom>
        <a:solidFill>
          <a:schemeClr val="dk1">
            <a:tint val="60000"/>
            <a:hueOff val="0"/>
            <a:satOff val="0"/>
            <a:lumOff val="0"/>
            <a:alphaOff val="0"/>
          </a:schemeClr>
        </a:solidFill>
        <a:ln>
          <a:noFill/>
        </a:ln>
        <a:effectLst>
          <a:outerShdw blurRad="40000" dist="20000" dir="5400000" rotWithShape="0">
            <a:srgbClr val="000000">
              <a:alpha val="38000"/>
            </a:srgbClr>
          </a:outerShdw>
        </a:effectLst>
      </dsp:spPr>
      <dsp:style>
        <a:lnRef idx="0">
          <a:scrgbClr r="0" g="0" b="0"/>
        </a:lnRef>
        <a:fillRef idx="1">
          <a:scrgbClr r="0" g="0" b="0"/>
        </a:fillRef>
        <a:effectRef idx="1">
          <a:scrgbClr r="0" g="0" b="0"/>
        </a:effectRef>
        <a:fontRef idx="minor">
          <a:schemeClr val="lt1"/>
        </a:fontRef>
      </dsp:style>
      <dsp:txBody>
        <a:bodyPr spcFirstLastPara="0" vert="horz" wrap="square" lIns="0" tIns="0" rIns="0" bIns="0" numCol="1" spcCol="1270" anchor="ctr" anchorCtr="0">
          <a:noAutofit/>
        </a:bodyPr>
        <a:lstStyle/>
        <a:p>
          <a:pPr lvl="0" algn="ctr" defTabSz="400050">
            <a:lnSpc>
              <a:spcPct val="90000"/>
            </a:lnSpc>
            <a:spcBef>
              <a:spcPct val="0"/>
            </a:spcBef>
            <a:spcAft>
              <a:spcPct val="35000"/>
            </a:spcAft>
          </a:pPr>
          <a:endParaRPr lang="el-GR" sz="900" kern="1200"/>
        </a:p>
      </dsp:txBody>
      <dsp:txXfrm rot="10800000">
        <a:off x="5313074" y="2351103"/>
        <a:ext cx="423390" cy="495286"/>
      </dsp:txXfrm>
    </dsp:sp>
    <dsp:sp modelId="{49F68F89-965A-4350-B419-B5C378CD6754}">
      <dsp:nvSpPr>
        <dsp:cNvPr id="0" name=""/>
        <dsp:cNvSpPr/>
      </dsp:nvSpPr>
      <dsp:spPr>
        <a:xfrm>
          <a:off x="3116237" y="1999609"/>
          <a:ext cx="1997124" cy="1198274"/>
        </a:xfrm>
        <a:prstGeom prst="roundRect">
          <a:avLst>
            <a:gd name="adj" fmla="val 10000"/>
          </a:avLst>
        </a:prstGeom>
        <a:solidFill>
          <a:schemeClr val="lt1">
            <a:hueOff val="0"/>
            <a:satOff val="0"/>
            <a:lumOff val="0"/>
            <a:alphaOff val="0"/>
          </a:schemeClr>
        </a:solidFill>
        <a:ln w="38100" cap="flat" cmpd="sng" algn="ctr">
          <a:solidFill>
            <a:schemeClr val="dk1">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l-GR" sz="1100" kern="1200" dirty="0" smtClean="0"/>
            <a:t>Έλεγχος βάσει των κριτηρίων αποδοχής ή απόρριψης και διαγραφή </a:t>
          </a:r>
          <a:r>
            <a:rPr lang="el-GR" sz="1100" kern="1200" dirty="0" err="1" smtClean="0"/>
            <a:t>διπλοεγγραφών</a:t>
          </a:r>
          <a:endParaRPr lang="el-GR" sz="1100" kern="1200" dirty="0"/>
        </a:p>
      </dsp:txBody>
      <dsp:txXfrm>
        <a:off x="3116237" y="1999609"/>
        <a:ext cx="1997124" cy="1198274"/>
      </dsp:txXfrm>
    </dsp:sp>
    <dsp:sp modelId="{83B644EE-8E42-4130-97CB-21464A79C267}">
      <dsp:nvSpPr>
        <dsp:cNvPr id="0" name=""/>
        <dsp:cNvSpPr/>
      </dsp:nvSpPr>
      <dsp:spPr>
        <a:xfrm rot="10800000">
          <a:off x="2517100" y="2351103"/>
          <a:ext cx="423390" cy="495286"/>
        </a:xfrm>
        <a:prstGeom prst="rightArrow">
          <a:avLst>
            <a:gd name="adj1" fmla="val 60000"/>
            <a:gd name="adj2" fmla="val 50000"/>
          </a:avLst>
        </a:prstGeom>
        <a:solidFill>
          <a:schemeClr val="dk1">
            <a:tint val="60000"/>
            <a:hueOff val="0"/>
            <a:satOff val="0"/>
            <a:lumOff val="0"/>
            <a:alphaOff val="0"/>
          </a:schemeClr>
        </a:solidFill>
        <a:ln>
          <a:noFill/>
        </a:ln>
        <a:effectLst>
          <a:outerShdw blurRad="40000" dist="20000" dir="5400000" rotWithShape="0">
            <a:srgbClr val="000000">
              <a:alpha val="38000"/>
            </a:srgbClr>
          </a:outerShdw>
        </a:effectLst>
      </dsp:spPr>
      <dsp:style>
        <a:lnRef idx="0">
          <a:scrgbClr r="0" g="0" b="0"/>
        </a:lnRef>
        <a:fillRef idx="1">
          <a:scrgbClr r="0" g="0" b="0"/>
        </a:fillRef>
        <a:effectRef idx="1">
          <a:scrgbClr r="0" g="0" b="0"/>
        </a:effectRef>
        <a:fontRef idx="minor">
          <a:schemeClr val="lt1"/>
        </a:fontRef>
      </dsp:style>
      <dsp:txBody>
        <a:bodyPr spcFirstLastPara="0" vert="horz" wrap="square" lIns="0" tIns="0" rIns="0" bIns="0" numCol="1" spcCol="1270" anchor="ctr" anchorCtr="0">
          <a:noAutofit/>
        </a:bodyPr>
        <a:lstStyle/>
        <a:p>
          <a:pPr lvl="0" algn="ctr" defTabSz="400050">
            <a:lnSpc>
              <a:spcPct val="90000"/>
            </a:lnSpc>
            <a:spcBef>
              <a:spcPct val="0"/>
            </a:spcBef>
            <a:spcAft>
              <a:spcPct val="35000"/>
            </a:spcAft>
          </a:pPr>
          <a:endParaRPr lang="el-GR" sz="900" kern="1200"/>
        </a:p>
      </dsp:txBody>
      <dsp:txXfrm rot="10800000">
        <a:off x="2517100" y="2351103"/>
        <a:ext cx="423390" cy="495286"/>
      </dsp:txXfrm>
    </dsp:sp>
    <dsp:sp modelId="{5B04DC0A-3898-4731-8E75-34E866758EE6}">
      <dsp:nvSpPr>
        <dsp:cNvPr id="0" name=""/>
        <dsp:cNvSpPr/>
      </dsp:nvSpPr>
      <dsp:spPr>
        <a:xfrm>
          <a:off x="320263" y="1999609"/>
          <a:ext cx="1997124" cy="1198274"/>
        </a:xfrm>
        <a:prstGeom prst="roundRect">
          <a:avLst>
            <a:gd name="adj" fmla="val 10000"/>
          </a:avLst>
        </a:prstGeom>
        <a:solidFill>
          <a:schemeClr val="lt1">
            <a:hueOff val="0"/>
            <a:satOff val="0"/>
            <a:lumOff val="0"/>
            <a:alphaOff val="0"/>
          </a:schemeClr>
        </a:solidFill>
        <a:ln w="38100" cap="flat" cmpd="sng" algn="ctr">
          <a:solidFill>
            <a:schemeClr val="dk1">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l-GR" sz="1100" kern="1200" dirty="0" smtClean="0"/>
            <a:t>Τελικός κατάλογος με έρευνες/μελέτες που υποβλήθηκαν σε έλεγχο καταλληλότητας</a:t>
          </a:r>
        </a:p>
        <a:p>
          <a:pPr lvl="0" algn="ctr" defTabSz="488950">
            <a:lnSpc>
              <a:spcPct val="90000"/>
            </a:lnSpc>
            <a:spcBef>
              <a:spcPct val="0"/>
            </a:spcBef>
            <a:spcAft>
              <a:spcPct val="35000"/>
            </a:spcAft>
          </a:pPr>
          <a:r>
            <a:rPr lang="el-GR" sz="1100" kern="1200" dirty="0" smtClean="0"/>
            <a:t>(Ν=116)</a:t>
          </a:r>
          <a:endParaRPr lang="el-GR" sz="1100" kern="1200" dirty="0"/>
        </a:p>
      </dsp:txBody>
      <dsp:txXfrm>
        <a:off x="320263" y="1999609"/>
        <a:ext cx="1997124" cy="1198274"/>
      </dsp:txXfrm>
    </dsp:sp>
    <dsp:sp modelId="{1E7AFD5A-A6F5-451A-ABB9-EBE292DBD54D}">
      <dsp:nvSpPr>
        <dsp:cNvPr id="0" name=""/>
        <dsp:cNvSpPr/>
      </dsp:nvSpPr>
      <dsp:spPr>
        <a:xfrm rot="5400000">
          <a:off x="1107130" y="3337682"/>
          <a:ext cx="423390" cy="495286"/>
        </a:xfrm>
        <a:prstGeom prst="rightArrow">
          <a:avLst>
            <a:gd name="adj1" fmla="val 60000"/>
            <a:gd name="adj2" fmla="val 50000"/>
          </a:avLst>
        </a:prstGeom>
        <a:solidFill>
          <a:schemeClr val="dk1">
            <a:tint val="60000"/>
            <a:hueOff val="0"/>
            <a:satOff val="0"/>
            <a:lumOff val="0"/>
            <a:alphaOff val="0"/>
          </a:schemeClr>
        </a:solidFill>
        <a:ln>
          <a:noFill/>
        </a:ln>
        <a:effectLst>
          <a:outerShdw blurRad="40000" dist="20000" dir="5400000" rotWithShape="0">
            <a:srgbClr val="000000">
              <a:alpha val="38000"/>
            </a:srgbClr>
          </a:outerShdw>
        </a:effectLst>
      </dsp:spPr>
      <dsp:style>
        <a:lnRef idx="0">
          <a:scrgbClr r="0" g="0" b="0"/>
        </a:lnRef>
        <a:fillRef idx="1">
          <a:scrgbClr r="0" g="0" b="0"/>
        </a:fillRef>
        <a:effectRef idx="1">
          <a:scrgbClr r="0" g="0" b="0"/>
        </a:effectRef>
        <a:fontRef idx="minor">
          <a:schemeClr val="lt1"/>
        </a:fontRef>
      </dsp:style>
      <dsp:txBody>
        <a:bodyPr spcFirstLastPara="0" vert="horz" wrap="square" lIns="0" tIns="0" rIns="0" bIns="0" numCol="1" spcCol="1270" anchor="ctr" anchorCtr="0">
          <a:noAutofit/>
        </a:bodyPr>
        <a:lstStyle/>
        <a:p>
          <a:pPr lvl="0" algn="ctr" defTabSz="400050">
            <a:lnSpc>
              <a:spcPct val="90000"/>
            </a:lnSpc>
            <a:spcBef>
              <a:spcPct val="0"/>
            </a:spcBef>
            <a:spcAft>
              <a:spcPct val="35000"/>
            </a:spcAft>
          </a:pPr>
          <a:endParaRPr lang="el-GR" sz="900" kern="1200"/>
        </a:p>
      </dsp:txBody>
      <dsp:txXfrm rot="5400000">
        <a:off x="1107130" y="3337682"/>
        <a:ext cx="423390" cy="495286"/>
      </dsp:txXfrm>
    </dsp:sp>
    <dsp:sp modelId="{110ED921-43B4-4B7F-9AA9-22D9ADDF47D0}">
      <dsp:nvSpPr>
        <dsp:cNvPr id="0" name=""/>
        <dsp:cNvSpPr/>
      </dsp:nvSpPr>
      <dsp:spPr>
        <a:xfrm>
          <a:off x="320263" y="3996733"/>
          <a:ext cx="1997124" cy="1198274"/>
        </a:xfrm>
        <a:prstGeom prst="roundRect">
          <a:avLst>
            <a:gd name="adj" fmla="val 10000"/>
          </a:avLst>
        </a:prstGeom>
        <a:solidFill>
          <a:schemeClr val="lt1">
            <a:hueOff val="0"/>
            <a:satOff val="0"/>
            <a:lumOff val="0"/>
            <a:alphaOff val="0"/>
          </a:schemeClr>
        </a:solidFill>
        <a:ln w="38100" cap="flat" cmpd="sng" algn="ctr">
          <a:solidFill>
            <a:schemeClr val="dk1">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l-GR" sz="1100" kern="1200" dirty="0" smtClean="0"/>
            <a:t>Επιλογή ερευνών για πιλοτική εφαρμογή του μοντέλου μετά-σύνθεσης</a:t>
          </a:r>
          <a:endParaRPr lang="el-GR" sz="1100" kern="1200" dirty="0"/>
        </a:p>
      </dsp:txBody>
      <dsp:txXfrm>
        <a:off x="320263" y="3996733"/>
        <a:ext cx="1997124" cy="1198274"/>
      </dsp:txXfrm>
    </dsp:sp>
    <dsp:sp modelId="{016A4E66-1570-4583-A628-C098AB7EABDC}">
      <dsp:nvSpPr>
        <dsp:cNvPr id="0" name=""/>
        <dsp:cNvSpPr/>
      </dsp:nvSpPr>
      <dsp:spPr>
        <a:xfrm>
          <a:off x="2493134" y="4348227"/>
          <a:ext cx="423390" cy="495286"/>
        </a:xfrm>
        <a:prstGeom prst="rightArrow">
          <a:avLst>
            <a:gd name="adj1" fmla="val 60000"/>
            <a:gd name="adj2" fmla="val 50000"/>
          </a:avLst>
        </a:prstGeom>
        <a:solidFill>
          <a:schemeClr val="dk1">
            <a:tint val="60000"/>
            <a:hueOff val="0"/>
            <a:satOff val="0"/>
            <a:lumOff val="0"/>
            <a:alphaOff val="0"/>
          </a:schemeClr>
        </a:solidFill>
        <a:ln>
          <a:noFill/>
        </a:ln>
        <a:effectLst>
          <a:outerShdw blurRad="40000" dist="20000" dir="5400000" rotWithShape="0">
            <a:srgbClr val="000000">
              <a:alpha val="38000"/>
            </a:srgbClr>
          </a:outerShdw>
        </a:effectLst>
      </dsp:spPr>
      <dsp:style>
        <a:lnRef idx="0">
          <a:scrgbClr r="0" g="0" b="0"/>
        </a:lnRef>
        <a:fillRef idx="1">
          <a:scrgbClr r="0" g="0" b="0"/>
        </a:fillRef>
        <a:effectRef idx="1">
          <a:scrgbClr r="0" g="0" b="0"/>
        </a:effectRef>
        <a:fontRef idx="minor">
          <a:schemeClr val="lt1"/>
        </a:fontRef>
      </dsp:style>
      <dsp:txBody>
        <a:bodyPr spcFirstLastPara="0" vert="horz" wrap="square" lIns="0" tIns="0" rIns="0" bIns="0" numCol="1" spcCol="1270" anchor="ctr" anchorCtr="0">
          <a:noAutofit/>
        </a:bodyPr>
        <a:lstStyle/>
        <a:p>
          <a:pPr lvl="0" algn="ctr" defTabSz="400050">
            <a:lnSpc>
              <a:spcPct val="90000"/>
            </a:lnSpc>
            <a:spcBef>
              <a:spcPct val="0"/>
            </a:spcBef>
            <a:spcAft>
              <a:spcPct val="35000"/>
            </a:spcAft>
          </a:pPr>
          <a:endParaRPr lang="el-GR" sz="900" kern="1200"/>
        </a:p>
      </dsp:txBody>
      <dsp:txXfrm>
        <a:off x="2493134" y="4348227"/>
        <a:ext cx="423390" cy="495286"/>
      </dsp:txXfrm>
    </dsp:sp>
    <dsp:sp modelId="{7DB8A047-E05E-48F7-B477-DAEDC6E7746A}">
      <dsp:nvSpPr>
        <dsp:cNvPr id="0" name=""/>
        <dsp:cNvSpPr/>
      </dsp:nvSpPr>
      <dsp:spPr>
        <a:xfrm>
          <a:off x="3116237" y="3996733"/>
          <a:ext cx="1997124" cy="1198274"/>
        </a:xfrm>
        <a:prstGeom prst="roundRect">
          <a:avLst>
            <a:gd name="adj" fmla="val 10000"/>
          </a:avLst>
        </a:prstGeom>
        <a:solidFill>
          <a:schemeClr val="lt1">
            <a:hueOff val="0"/>
            <a:satOff val="0"/>
            <a:lumOff val="0"/>
            <a:alphaOff val="0"/>
          </a:schemeClr>
        </a:solidFill>
        <a:ln w="38100" cap="flat" cmpd="sng" algn="ctr">
          <a:solidFill>
            <a:schemeClr val="dk1">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l-GR" sz="1100" kern="1200" dirty="0" smtClean="0"/>
            <a:t>Έλεγχος καταλληλότητας των ερευνών/μελετών και διαμόρφωση οριστικής λίστας καταλόγου</a:t>
          </a:r>
        </a:p>
        <a:p>
          <a:pPr lvl="0" algn="ctr" defTabSz="488950">
            <a:lnSpc>
              <a:spcPct val="90000"/>
            </a:lnSpc>
            <a:spcBef>
              <a:spcPct val="0"/>
            </a:spcBef>
            <a:spcAft>
              <a:spcPct val="35000"/>
            </a:spcAft>
          </a:pPr>
          <a:r>
            <a:rPr lang="el-GR" sz="1100" kern="1200" dirty="0" smtClean="0"/>
            <a:t>(35-40% του τελικού καταλόγου)</a:t>
          </a:r>
        </a:p>
      </dsp:txBody>
      <dsp:txXfrm>
        <a:off x="3116237" y="3996733"/>
        <a:ext cx="1997124" cy="1198274"/>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rocess5">
  <dgm:title val=""/>
  <dgm:desc val=""/>
  <dgm:catLst>
    <dgm:cat type="process" pri="17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self" func="var" arg="dir" op="equ" val="norm">
        <dgm:alg type="snake">
          <dgm:param type="grDir" val="tL"/>
          <dgm:param type="flowDir" val="row"/>
          <dgm:param type="contDir" val="revDir"/>
          <dgm:param type="bkpt" val="endCnv"/>
        </dgm:alg>
      </dgm:if>
      <dgm:else name="Name2">
        <dgm:alg type="snake">
          <dgm:param type="grDir" val="tR"/>
          <dgm:param type="flowDir" val="row"/>
          <dgm:param type="contDir" val="rev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4"/>
      <dgm:constr type="sp" refType="w" refFor="ch" refForName="sibTrans"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image" Target="../media/image1.png"/></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Kλικ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lvl1pPr>
              <a:defRPr/>
            </a:lvl1pPr>
          </a:lstStyle>
          <a:p>
            <a:pPr>
              <a:defRPr/>
            </a:pPr>
            <a:fld id="{4AAF755C-2BED-4B20-BAF4-B18A12FE07C2}" type="datetimeFigureOut">
              <a:rPr lang="el-GR"/>
              <a:pPr>
                <a:defRPr/>
              </a:pPr>
              <a:t>27/6/2013</a:t>
            </a:fld>
            <a:endParaRPr lang="el-GR"/>
          </a:p>
        </p:txBody>
      </p:sp>
      <p:sp>
        <p:nvSpPr>
          <p:cNvPr id="5" name="4 - Θέση υποσέλιδου"/>
          <p:cNvSpPr>
            <a:spLocks noGrp="1"/>
          </p:cNvSpPr>
          <p:nvPr>
            <p:ph type="ftr" sz="quarter" idx="11"/>
          </p:nvPr>
        </p:nvSpPr>
        <p:spPr/>
        <p:txBody>
          <a:bodyPr/>
          <a:lstStyle>
            <a:lvl1pPr>
              <a:defRPr/>
            </a:lvl1pPr>
          </a:lstStyle>
          <a:p>
            <a:pPr>
              <a:defRPr/>
            </a:pPr>
            <a:endParaRPr lang="el-GR"/>
          </a:p>
        </p:txBody>
      </p:sp>
      <p:sp>
        <p:nvSpPr>
          <p:cNvPr id="6" name="5 - Θέση αριθμού διαφάνειας"/>
          <p:cNvSpPr>
            <a:spLocks noGrp="1"/>
          </p:cNvSpPr>
          <p:nvPr>
            <p:ph type="sldNum" sz="quarter" idx="12"/>
          </p:nvPr>
        </p:nvSpPr>
        <p:spPr/>
        <p:txBody>
          <a:bodyPr/>
          <a:lstStyle>
            <a:lvl1pPr>
              <a:defRPr/>
            </a:lvl1pPr>
          </a:lstStyle>
          <a:p>
            <a:pPr>
              <a:defRPr/>
            </a:pPr>
            <a:fld id="{F0E18BCD-C2A3-4AC6-9E77-2326F46E8BB0}" type="slidenum">
              <a:rPr lang="el-GR"/>
              <a:pPr>
                <a:defRPr/>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lvl1pPr>
              <a:defRPr/>
            </a:lvl1pPr>
          </a:lstStyle>
          <a:p>
            <a:pPr>
              <a:defRPr/>
            </a:pPr>
            <a:fld id="{E3A70AB8-3263-49E7-BBBF-1BDA17F35D6A}" type="datetimeFigureOut">
              <a:rPr lang="el-GR"/>
              <a:pPr>
                <a:defRPr/>
              </a:pPr>
              <a:t>27/6/2013</a:t>
            </a:fld>
            <a:endParaRPr lang="el-GR"/>
          </a:p>
        </p:txBody>
      </p:sp>
      <p:sp>
        <p:nvSpPr>
          <p:cNvPr id="5" name="4 - Θέση υποσέλιδου"/>
          <p:cNvSpPr>
            <a:spLocks noGrp="1"/>
          </p:cNvSpPr>
          <p:nvPr>
            <p:ph type="ftr" sz="quarter" idx="11"/>
          </p:nvPr>
        </p:nvSpPr>
        <p:spPr/>
        <p:txBody>
          <a:bodyPr/>
          <a:lstStyle>
            <a:lvl1pPr>
              <a:defRPr/>
            </a:lvl1pPr>
          </a:lstStyle>
          <a:p>
            <a:pPr>
              <a:defRPr/>
            </a:pPr>
            <a:endParaRPr lang="el-GR"/>
          </a:p>
        </p:txBody>
      </p:sp>
      <p:sp>
        <p:nvSpPr>
          <p:cNvPr id="6" name="5 - Θέση αριθμού διαφάνειας"/>
          <p:cNvSpPr>
            <a:spLocks noGrp="1"/>
          </p:cNvSpPr>
          <p:nvPr>
            <p:ph type="sldNum" sz="quarter" idx="12"/>
          </p:nvPr>
        </p:nvSpPr>
        <p:spPr/>
        <p:txBody>
          <a:bodyPr/>
          <a:lstStyle>
            <a:lvl1pPr>
              <a:defRPr/>
            </a:lvl1pPr>
          </a:lstStyle>
          <a:p>
            <a:pPr>
              <a:defRPr/>
            </a:pPr>
            <a:fld id="{B3165C03-EAFD-4464-9E54-CF8EADEA8624}" type="slidenum">
              <a:rPr lang="el-GR"/>
              <a:pPr>
                <a:defRPr/>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lvl1pPr>
              <a:defRPr/>
            </a:lvl1pPr>
          </a:lstStyle>
          <a:p>
            <a:pPr>
              <a:defRPr/>
            </a:pPr>
            <a:fld id="{E98F211A-1D17-40C0-B10D-3A0B060BF4AB}" type="datetimeFigureOut">
              <a:rPr lang="el-GR"/>
              <a:pPr>
                <a:defRPr/>
              </a:pPr>
              <a:t>27/6/2013</a:t>
            </a:fld>
            <a:endParaRPr lang="el-GR"/>
          </a:p>
        </p:txBody>
      </p:sp>
      <p:sp>
        <p:nvSpPr>
          <p:cNvPr id="5" name="4 - Θέση υποσέλιδου"/>
          <p:cNvSpPr>
            <a:spLocks noGrp="1"/>
          </p:cNvSpPr>
          <p:nvPr>
            <p:ph type="ftr" sz="quarter" idx="11"/>
          </p:nvPr>
        </p:nvSpPr>
        <p:spPr/>
        <p:txBody>
          <a:bodyPr/>
          <a:lstStyle>
            <a:lvl1pPr>
              <a:defRPr/>
            </a:lvl1pPr>
          </a:lstStyle>
          <a:p>
            <a:pPr>
              <a:defRPr/>
            </a:pPr>
            <a:endParaRPr lang="el-GR"/>
          </a:p>
        </p:txBody>
      </p:sp>
      <p:sp>
        <p:nvSpPr>
          <p:cNvPr id="6" name="5 - Θέση αριθμού διαφάνειας"/>
          <p:cNvSpPr>
            <a:spLocks noGrp="1"/>
          </p:cNvSpPr>
          <p:nvPr>
            <p:ph type="sldNum" sz="quarter" idx="12"/>
          </p:nvPr>
        </p:nvSpPr>
        <p:spPr/>
        <p:txBody>
          <a:bodyPr/>
          <a:lstStyle>
            <a:lvl1pPr>
              <a:defRPr/>
            </a:lvl1pPr>
          </a:lstStyle>
          <a:p>
            <a:pPr>
              <a:defRPr/>
            </a:pPr>
            <a:fld id="{D5784AFF-2D03-4DF7-974F-F8EEDA021148}" type="slidenum">
              <a:rPr lang="el-GR"/>
              <a:pPr>
                <a:defRPr/>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lvl1pPr>
              <a:defRPr/>
            </a:lvl1pPr>
          </a:lstStyle>
          <a:p>
            <a:pPr>
              <a:defRPr/>
            </a:pPr>
            <a:fld id="{F1E46D20-1F57-4F4F-B9B0-9A6B917A08B2}" type="datetimeFigureOut">
              <a:rPr lang="el-GR"/>
              <a:pPr>
                <a:defRPr/>
              </a:pPr>
              <a:t>27/6/2013</a:t>
            </a:fld>
            <a:endParaRPr lang="el-GR"/>
          </a:p>
        </p:txBody>
      </p:sp>
      <p:sp>
        <p:nvSpPr>
          <p:cNvPr id="5" name="4 - Θέση υποσέλιδου"/>
          <p:cNvSpPr>
            <a:spLocks noGrp="1"/>
          </p:cNvSpPr>
          <p:nvPr>
            <p:ph type="ftr" sz="quarter" idx="11"/>
          </p:nvPr>
        </p:nvSpPr>
        <p:spPr/>
        <p:txBody>
          <a:bodyPr/>
          <a:lstStyle>
            <a:lvl1pPr>
              <a:defRPr/>
            </a:lvl1pPr>
          </a:lstStyle>
          <a:p>
            <a:pPr>
              <a:defRPr/>
            </a:pPr>
            <a:endParaRPr lang="el-GR"/>
          </a:p>
        </p:txBody>
      </p:sp>
      <p:sp>
        <p:nvSpPr>
          <p:cNvPr id="6" name="5 - Θέση αριθμού διαφάνειας"/>
          <p:cNvSpPr>
            <a:spLocks noGrp="1"/>
          </p:cNvSpPr>
          <p:nvPr>
            <p:ph type="sldNum" sz="quarter" idx="12"/>
          </p:nvPr>
        </p:nvSpPr>
        <p:spPr/>
        <p:txBody>
          <a:bodyPr/>
          <a:lstStyle>
            <a:lvl1pPr>
              <a:defRPr/>
            </a:lvl1pPr>
          </a:lstStyle>
          <a:p>
            <a:pPr>
              <a:defRPr/>
            </a:pPr>
            <a:fld id="{D75B6269-892B-48A4-ADF9-DFB75365B5E8}" type="slidenum">
              <a:rPr lang="el-GR"/>
              <a:pPr>
                <a:defRPr/>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lvl1pPr>
              <a:defRPr/>
            </a:lvl1pPr>
          </a:lstStyle>
          <a:p>
            <a:pPr>
              <a:defRPr/>
            </a:pPr>
            <a:fld id="{CDA7E384-15BF-43D4-9BA2-685B44A1BB96}" type="datetimeFigureOut">
              <a:rPr lang="el-GR"/>
              <a:pPr>
                <a:defRPr/>
              </a:pPr>
              <a:t>27/6/2013</a:t>
            </a:fld>
            <a:endParaRPr lang="el-GR"/>
          </a:p>
        </p:txBody>
      </p:sp>
      <p:sp>
        <p:nvSpPr>
          <p:cNvPr id="5" name="4 - Θέση υποσέλιδου"/>
          <p:cNvSpPr>
            <a:spLocks noGrp="1"/>
          </p:cNvSpPr>
          <p:nvPr>
            <p:ph type="ftr" sz="quarter" idx="11"/>
          </p:nvPr>
        </p:nvSpPr>
        <p:spPr/>
        <p:txBody>
          <a:bodyPr/>
          <a:lstStyle>
            <a:lvl1pPr>
              <a:defRPr/>
            </a:lvl1pPr>
          </a:lstStyle>
          <a:p>
            <a:pPr>
              <a:defRPr/>
            </a:pPr>
            <a:endParaRPr lang="el-GR"/>
          </a:p>
        </p:txBody>
      </p:sp>
      <p:sp>
        <p:nvSpPr>
          <p:cNvPr id="6" name="5 - Θέση αριθμού διαφάνειας"/>
          <p:cNvSpPr>
            <a:spLocks noGrp="1"/>
          </p:cNvSpPr>
          <p:nvPr>
            <p:ph type="sldNum" sz="quarter" idx="12"/>
          </p:nvPr>
        </p:nvSpPr>
        <p:spPr/>
        <p:txBody>
          <a:bodyPr/>
          <a:lstStyle>
            <a:lvl1pPr>
              <a:defRPr/>
            </a:lvl1pPr>
          </a:lstStyle>
          <a:p>
            <a:pPr>
              <a:defRPr/>
            </a:pPr>
            <a:fld id="{DC9ABF8B-27E2-4BB1-AFD5-11352245A87F}" type="slidenum">
              <a:rPr lang="el-GR"/>
              <a:pPr>
                <a:defRPr/>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3 - Θέση ημερομηνίας"/>
          <p:cNvSpPr>
            <a:spLocks noGrp="1"/>
          </p:cNvSpPr>
          <p:nvPr>
            <p:ph type="dt" sz="half" idx="10"/>
          </p:nvPr>
        </p:nvSpPr>
        <p:spPr/>
        <p:txBody>
          <a:bodyPr/>
          <a:lstStyle>
            <a:lvl1pPr>
              <a:defRPr/>
            </a:lvl1pPr>
          </a:lstStyle>
          <a:p>
            <a:pPr>
              <a:defRPr/>
            </a:pPr>
            <a:fld id="{EDD23AB2-95F7-489B-8A32-FA0C9B66DB3E}" type="datetimeFigureOut">
              <a:rPr lang="el-GR"/>
              <a:pPr>
                <a:defRPr/>
              </a:pPr>
              <a:t>27/6/2013</a:t>
            </a:fld>
            <a:endParaRPr lang="el-GR"/>
          </a:p>
        </p:txBody>
      </p:sp>
      <p:sp>
        <p:nvSpPr>
          <p:cNvPr id="6" name="4 - Θέση υποσέλιδου"/>
          <p:cNvSpPr>
            <a:spLocks noGrp="1"/>
          </p:cNvSpPr>
          <p:nvPr>
            <p:ph type="ftr" sz="quarter" idx="11"/>
          </p:nvPr>
        </p:nvSpPr>
        <p:spPr/>
        <p:txBody>
          <a:bodyPr/>
          <a:lstStyle>
            <a:lvl1pPr>
              <a:defRPr/>
            </a:lvl1pPr>
          </a:lstStyle>
          <a:p>
            <a:pPr>
              <a:defRPr/>
            </a:pPr>
            <a:endParaRPr lang="el-GR"/>
          </a:p>
        </p:txBody>
      </p:sp>
      <p:sp>
        <p:nvSpPr>
          <p:cNvPr id="7" name="5 - Θέση αριθμού διαφάνειας"/>
          <p:cNvSpPr>
            <a:spLocks noGrp="1"/>
          </p:cNvSpPr>
          <p:nvPr>
            <p:ph type="sldNum" sz="quarter" idx="12"/>
          </p:nvPr>
        </p:nvSpPr>
        <p:spPr/>
        <p:txBody>
          <a:bodyPr/>
          <a:lstStyle>
            <a:lvl1pPr>
              <a:defRPr/>
            </a:lvl1pPr>
          </a:lstStyle>
          <a:p>
            <a:pPr>
              <a:defRPr/>
            </a:pPr>
            <a:fld id="{2E0AA31A-DCFF-4138-8E7B-3642ED503456}" type="slidenum">
              <a:rPr lang="el-GR"/>
              <a:pPr>
                <a:defRPr/>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3 - Θέση ημερομηνίας"/>
          <p:cNvSpPr>
            <a:spLocks noGrp="1"/>
          </p:cNvSpPr>
          <p:nvPr>
            <p:ph type="dt" sz="half" idx="10"/>
          </p:nvPr>
        </p:nvSpPr>
        <p:spPr/>
        <p:txBody>
          <a:bodyPr/>
          <a:lstStyle>
            <a:lvl1pPr>
              <a:defRPr/>
            </a:lvl1pPr>
          </a:lstStyle>
          <a:p>
            <a:pPr>
              <a:defRPr/>
            </a:pPr>
            <a:fld id="{C4454A5E-E8F2-4A84-BCCB-FBA14914F264}" type="datetimeFigureOut">
              <a:rPr lang="el-GR"/>
              <a:pPr>
                <a:defRPr/>
              </a:pPr>
              <a:t>27/6/2013</a:t>
            </a:fld>
            <a:endParaRPr lang="el-GR"/>
          </a:p>
        </p:txBody>
      </p:sp>
      <p:sp>
        <p:nvSpPr>
          <p:cNvPr id="8" name="4 - Θέση υποσέλιδου"/>
          <p:cNvSpPr>
            <a:spLocks noGrp="1"/>
          </p:cNvSpPr>
          <p:nvPr>
            <p:ph type="ftr" sz="quarter" idx="11"/>
          </p:nvPr>
        </p:nvSpPr>
        <p:spPr/>
        <p:txBody>
          <a:bodyPr/>
          <a:lstStyle>
            <a:lvl1pPr>
              <a:defRPr/>
            </a:lvl1pPr>
          </a:lstStyle>
          <a:p>
            <a:pPr>
              <a:defRPr/>
            </a:pPr>
            <a:endParaRPr lang="el-GR"/>
          </a:p>
        </p:txBody>
      </p:sp>
      <p:sp>
        <p:nvSpPr>
          <p:cNvPr id="9" name="5 - Θέση αριθμού διαφάνειας"/>
          <p:cNvSpPr>
            <a:spLocks noGrp="1"/>
          </p:cNvSpPr>
          <p:nvPr>
            <p:ph type="sldNum" sz="quarter" idx="12"/>
          </p:nvPr>
        </p:nvSpPr>
        <p:spPr/>
        <p:txBody>
          <a:bodyPr/>
          <a:lstStyle>
            <a:lvl1pPr>
              <a:defRPr/>
            </a:lvl1pPr>
          </a:lstStyle>
          <a:p>
            <a:pPr>
              <a:defRPr/>
            </a:pPr>
            <a:fld id="{CE6869A1-0D44-413A-B25A-B1C0CF1A66B8}" type="slidenum">
              <a:rPr lang="el-GR"/>
              <a:pPr>
                <a:defRPr/>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3 - Θέση ημερομηνίας"/>
          <p:cNvSpPr>
            <a:spLocks noGrp="1"/>
          </p:cNvSpPr>
          <p:nvPr>
            <p:ph type="dt" sz="half" idx="10"/>
          </p:nvPr>
        </p:nvSpPr>
        <p:spPr/>
        <p:txBody>
          <a:bodyPr/>
          <a:lstStyle>
            <a:lvl1pPr>
              <a:defRPr/>
            </a:lvl1pPr>
          </a:lstStyle>
          <a:p>
            <a:pPr>
              <a:defRPr/>
            </a:pPr>
            <a:fld id="{A5DFC4D2-85CA-4BBF-8DD2-9678E9D983A1}" type="datetimeFigureOut">
              <a:rPr lang="el-GR"/>
              <a:pPr>
                <a:defRPr/>
              </a:pPr>
              <a:t>27/6/2013</a:t>
            </a:fld>
            <a:endParaRPr lang="el-GR"/>
          </a:p>
        </p:txBody>
      </p:sp>
      <p:sp>
        <p:nvSpPr>
          <p:cNvPr id="4" name="4 - Θέση υποσέλιδου"/>
          <p:cNvSpPr>
            <a:spLocks noGrp="1"/>
          </p:cNvSpPr>
          <p:nvPr>
            <p:ph type="ftr" sz="quarter" idx="11"/>
          </p:nvPr>
        </p:nvSpPr>
        <p:spPr/>
        <p:txBody>
          <a:bodyPr/>
          <a:lstStyle>
            <a:lvl1pPr>
              <a:defRPr/>
            </a:lvl1pPr>
          </a:lstStyle>
          <a:p>
            <a:pPr>
              <a:defRPr/>
            </a:pPr>
            <a:endParaRPr lang="el-GR"/>
          </a:p>
        </p:txBody>
      </p:sp>
      <p:sp>
        <p:nvSpPr>
          <p:cNvPr id="5" name="5 - Θέση αριθμού διαφάνειας"/>
          <p:cNvSpPr>
            <a:spLocks noGrp="1"/>
          </p:cNvSpPr>
          <p:nvPr>
            <p:ph type="sldNum" sz="quarter" idx="12"/>
          </p:nvPr>
        </p:nvSpPr>
        <p:spPr/>
        <p:txBody>
          <a:bodyPr/>
          <a:lstStyle>
            <a:lvl1pPr>
              <a:defRPr/>
            </a:lvl1pPr>
          </a:lstStyle>
          <a:p>
            <a:pPr>
              <a:defRPr/>
            </a:pPr>
            <a:fld id="{EA13079B-2C98-4465-81AF-C3BFF3E8EAA9}" type="slidenum">
              <a:rPr lang="el-GR"/>
              <a:pPr>
                <a:defRPr/>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3 - Θέση ημερομηνίας"/>
          <p:cNvSpPr>
            <a:spLocks noGrp="1"/>
          </p:cNvSpPr>
          <p:nvPr>
            <p:ph type="dt" sz="half" idx="10"/>
          </p:nvPr>
        </p:nvSpPr>
        <p:spPr/>
        <p:txBody>
          <a:bodyPr/>
          <a:lstStyle>
            <a:lvl1pPr>
              <a:defRPr/>
            </a:lvl1pPr>
          </a:lstStyle>
          <a:p>
            <a:pPr>
              <a:defRPr/>
            </a:pPr>
            <a:fld id="{D02F55B7-B790-40B7-B81E-477A18369F9D}" type="datetimeFigureOut">
              <a:rPr lang="el-GR"/>
              <a:pPr>
                <a:defRPr/>
              </a:pPr>
              <a:t>27/6/2013</a:t>
            </a:fld>
            <a:endParaRPr lang="el-GR"/>
          </a:p>
        </p:txBody>
      </p:sp>
      <p:sp>
        <p:nvSpPr>
          <p:cNvPr id="3" name="4 - Θέση υποσέλιδου"/>
          <p:cNvSpPr>
            <a:spLocks noGrp="1"/>
          </p:cNvSpPr>
          <p:nvPr>
            <p:ph type="ftr" sz="quarter" idx="11"/>
          </p:nvPr>
        </p:nvSpPr>
        <p:spPr/>
        <p:txBody>
          <a:bodyPr/>
          <a:lstStyle>
            <a:lvl1pPr>
              <a:defRPr/>
            </a:lvl1pPr>
          </a:lstStyle>
          <a:p>
            <a:pPr>
              <a:defRPr/>
            </a:pPr>
            <a:endParaRPr lang="el-GR"/>
          </a:p>
        </p:txBody>
      </p:sp>
      <p:sp>
        <p:nvSpPr>
          <p:cNvPr id="4" name="5 - Θέση αριθμού διαφάνειας"/>
          <p:cNvSpPr>
            <a:spLocks noGrp="1"/>
          </p:cNvSpPr>
          <p:nvPr>
            <p:ph type="sldNum" sz="quarter" idx="12"/>
          </p:nvPr>
        </p:nvSpPr>
        <p:spPr/>
        <p:txBody>
          <a:bodyPr/>
          <a:lstStyle>
            <a:lvl1pPr>
              <a:defRPr/>
            </a:lvl1pPr>
          </a:lstStyle>
          <a:p>
            <a:pPr>
              <a:defRPr/>
            </a:pPr>
            <a:fld id="{3F7F0185-E618-4856-B2EF-C1DEA8CCEEC9}" type="slidenum">
              <a:rPr lang="el-GR"/>
              <a:pPr>
                <a:defRPr/>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3 - Θέση ημερομηνίας"/>
          <p:cNvSpPr>
            <a:spLocks noGrp="1"/>
          </p:cNvSpPr>
          <p:nvPr>
            <p:ph type="dt" sz="half" idx="10"/>
          </p:nvPr>
        </p:nvSpPr>
        <p:spPr/>
        <p:txBody>
          <a:bodyPr/>
          <a:lstStyle>
            <a:lvl1pPr>
              <a:defRPr/>
            </a:lvl1pPr>
          </a:lstStyle>
          <a:p>
            <a:pPr>
              <a:defRPr/>
            </a:pPr>
            <a:fld id="{B4411937-1621-4F25-AC1D-6A592020CE3F}" type="datetimeFigureOut">
              <a:rPr lang="el-GR"/>
              <a:pPr>
                <a:defRPr/>
              </a:pPr>
              <a:t>27/6/2013</a:t>
            </a:fld>
            <a:endParaRPr lang="el-GR"/>
          </a:p>
        </p:txBody>
      </p:sp>
      <p:sp>
        <p:nvSpPr>
          <p:cNvPr id="6" name="4 - Θέση υποσέλιδου"/>
          <p:cNvSpPr>
            <a:spLocks noGrp="1"/>
          </p:cNvSpPr>
          <p:nvPr>
            <p:ph type="ftr" sz="quarter" idx="11"/>
          </p:nvPr>
        </p:nvSpPr>
        <p:spPr/>
        <p:txBody>
          <a:bodyPr/>
          <a:lstStyle>
            <a:lvl1pPr>
              <a:defRPr/>
            </a:lvl1pPr>
          </a:lstStyle>
          <a:p>
            <a:pPr>
              <a:defRPr/>
            </a:pPr>
            <a:endParaRPr lang="el-GR"/>
          </a:p>
        </p:txBody>
      </p:sp>
      <p:sp>
        <p:nvSpPr>
          <p:cNvPr id="7" name="5 - Θέση αριθμού διαφάνειας"/>
          <p:cNvSpPr>
            <a:spLocks noGrp="1"/>
          </p:cNvSpPr>
          <p:nvPr>
            <p:ph type="sldNum" sz="quarter" idx="12"/>
          </p:nvPr>
        </p:nvSpPr>
        <p:spPr/>
        <p:txBody>
          <a:bodyPr/>
          <a:lstStyle>
            <a:lvl1pPr>
              <a:defRPr/>
            </a:lvl1pPr>
          </a:lstStyle>
          <a:p>
            <a:pPr>
              <a:defRPr/>
            </a:pPr>
            <a:fld id="{92B56924-FDF2-4651-A51C-97448EF7C898}" type="slidenum">
              <a:rPr lang="el-GR"/>
              <a:pPr>
                <a:defRPr/>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l-GR" noProof="0"/>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3 - Θέση ημερομηνίας"/>
          <p:cNvSpPr>
            <a:spLocks noGrp="1"/>
          </p:cNvSpPr>
          <p:nvPr>
            <p:ph type="dt" sz="half" idx="10"/>
          </p:nvPr>
        </p:nvSpPr>
        <p:spPr/>
        <p:txBody>
          <a:bodyPr/>
          <a:lstStyle>
            <a:lvl1pPr>
              <a:defRPr/>
            </a:lvl1pPr>
          </a:lstStyle>
          <a:p>
            <a:pPr>
              <a:defRPr/>
            </a:pPr>
            <a:fld id="{EF149987-8CA2-4DBD-9B27-DE554B1563E5}" type="datetimeFigureOut">
              <a:rPr lang="el-GR"/>
              <a:pPr>
                <a:defRPr/>
              </a:pPr>
              <a:t>27/6/2013</a:t>
            </a:fld>
            <a:endParaRPr lang="el-GR"/>
          </a:p>
        </p:txBody>
      </p:sp>
      <p:sp>
        <p:nvSpPr>
          <p:cNvPr id="6" name="4 - Θέση υποσέλιδου"/>
          <p:cNvSpPr>
            <a:spLocks noGrp="1"/>
          </p:cNvSpPr>
          <p:nvPr>
            <p:ph type="ftr" sz="quarter" idx="11"/>
          </p:nvPr>
        </p:nvSpPr>
        <p:spPr/>
        <p:txBody>
          <a:bodyPr/>
          <a:lstStyle>
            <a:lvl1pPr>
              <a:defRPr/>
            </a:lvl1pPr>
          </a:lstStyle>
          <a:p>
            <a:pPr>
              <a:defRPr/>
            </a:pPr>
            <a:endParaRPr lang="el-GR"/>
          </a:p>
        </p:txBody>
      </p:sp>
      <p:sp>
        <p:nvSpPr>
          <p:cNvPr id="7" name="5 - Θέση αριθμού διαφάνειας"/>
          <p:cNvSpPr>
            <a:spLocks noGrp="1"/>
          </p:cNvSpPr>
          <p:nvPr>
            <p:ph type="sldNum" sz="quarter" idx="12"/>
          </p:nvPr>
        </p:nvSpPr>
        <p:spPr/>
        <p:txBody>
          <a:bodyPr/>
          <a:lstStyle>
            <a:lvl1pPr>
              <a:defRPr/>
            </a:lvl1pPr>
          </a:lstStyle>
          <a:p>
            <a:pPr>
              <a:defRPr/>
            </a:pPr>
            <a:fld id="{C7FC0688-94D8-4951-A66A-274C6CBC7473}" type="slidenum">
              <a:rPr lang="el-GR"/>
              <a:pPr>
                <a:defRPr/>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050" name="1 - Θέση τίτλου"/>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l-GR" smtClean="0"/>
              <a:t>Kλικ για επεξεργασία του τίτλου</a:t>
            </a:r>
          </a:p>
        </p:txBody>
      </p:sp>
      <p:sp>
        <p:nvSpPr>
          <p:cNvPr id="2051" name="2 - Θέση κειμένου"/>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EA9C80A1-BDF5-43F4-B013-AB496C31FD4E}" type="datetimeFigureOut">
              <a:rPr lang="el-GR"/>
              <a:pPr>
                <a:defRPr/>
              </a:pPr>
              <a:t>27/6/2013</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150BC95C-11CB-4B61-8AB4-05EC8D21A136}" type="slidenum">
              <a:rPr lang="el-GR"/>
              <a:pPr>
                <a:defRPr/>
              </a:pPr>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7" Type="http://schemas.openxmlformats.org/officeDocument/2006/relationships/image" Target="../media/image5.jpeg"/><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oleObject" Target="../embeddings/oleObject2.bin"/><Relationship Id="rId5" Type="http://schemas.openxmlformats.org/officeDocument/2006/relationships/image" Target="../media/image4.png"/><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1500174"/>
            <a:ext cx="7772400" cy="3714764"/>
          </a:xfrm>
        </p:spPr>
        <p:txBody>
          <a:bodyPr rtlCol="0">
            <a:normAutofit fontScale="90000"/>
          </a:bodyPr>
          <a:lstStyle/>
          <a:p>
            <a:r>
              <a:rPr lang="en-US" sz="1200" dirty="0" smtClean="0"/>
              <a:t/>
            </a:r>
            <a:br>
              <a:rPr lang="en-US" sz="1200" dirty="0" smtClean="0"/>
            </a:br>
            <a:r>
              <a:rPr lang="en-US" sz="1200" dirty="0" smtClean="0"/>
              <a:t/>
            </a:r>
            <a:br>
              <a:rPr lang="en-US" sz="1200" dirty="0" smtClean="0"/>
            </a:br>
            <a:r>
              <a:rPr lang="el-GR" sz="1200" dirty="0" smtClean="0"/>
              <a:t/>
            </a:r>
            <a:br>
              <a:rPr lang="el-GR" sz="1200" dirty="0" smtClean="0"/>
            </a:br>
            <a:r>
              <a:rPr lang="el-GR" sz="1200" dirty="0" smtClean="0"/>
              <a:t/>
            </a:r>
            <a:br>
              <a:rPr lang="el-GR" sz="1200" dirty="0" smtClean="0"/>
            </a:br>
            <a:r>
              <a:rPr lang="el-GR" sz="1200" dirty="0" smtClean="0"/>
              <a:t/>
            </a:r>
            <a:br>
              <a:rPr lang="el-GR" sz="1200" dirty="0" smtClean="0"/>
            </a:br>
            <a:r>
              <a:rPr lang="el-GR" sz="1200" dirty="0" smtClean="0"/>
              <a:t/>
            </a:r>
            <a:br>
              <a:rPr lang="el-GR" sz="1200" dirty="0" smtClean="0"/>
            </a:br>
            <a:r>
              <a:rPr lang="el-GR" sz="1200" dirty="0" smtClean="0"/>
              <a:t/>
            </a:r>
            <a:br>
              <a:rPr lang="el-GR" sz="1200" dirty="0" smtClean="0"/>
            </a:br>
            <a:r>
              <a:rPr lang="el-GR" sz="1200" dirty="0" smtClean="0"/>
              <a:t/>
            </a:r>
            <a:br>
              <a:rPr lang="el-GR" sz="1200" dirty="0" smtClean="0"/>
            </a:br>
            <a:r>
              <a:rPr lang="el-GR" sz="1200" dirty="0" smtClean="0"/>
              <a:t/>
            </a:r>
            <a:br>
              <a:rPr lang="el-GR" sz="1200" dirty="0" smtClean="0"/>
            </a:br>
            <a:r>
              <a:rPr lang="el-GR" sz="1200" dirty="0" smtClean="0"/>
              <a:t/>
            </a:r>
            <a:br>
              <a:rPr lang="el-GR" sz="1200" dirty="0" smtClean="0"/>
            </a:br>
            <a:r>
              <a:rPr lang="el-GR" sz="1200" dirty="0" smtClean="0"/>
              <a:t/>
            </a:r>
            <a:br>
              <a:rPr lang="el-GR" sz="1200" dirty="0" smtClean="0"/>
            </a:br>
            <a:r>
              <a:rPr lang="el-GR" sz="1200" dirty="0" smtClean="0"/>
              <a:t/>
            </a:r>
            <a:br>
              <a:rPr lang="el-GR" sz="1200" dirty="0" smtClean="0"/>
            </a:br>
            <a:r>
              <a:rPr lang="el-GR" sz="2200" b="1" i="1" dirty="0" err="1" smtClean="0">
                <a:solidFill>
                  <a:schemeClr val="tx2">
                    <a:lumMod val="75000"/>
                  </a:schemeClr>
                </a:solidFill>
              </a:rPr>
              <a:t>Μετα</a:t>
            </a:r>
            <a:r>
              <a:rPr lang="el-GR" sz="2200" b="1" i="1" dirty="0" smtClean="0">
                <a:solidFill>
                  <a:schemeClr val="tx2">
                    <a:lumMod val="75000"/>
                  </a:schemeClr>
                </a:solidFill>
              </a:rPr>
              <a:t>-ανάλυση ερευνών για την κοινωνική ένταξη </a:t>
            </a:r>
            <a:r>
              <a:rPr lang="el-GR" sz="2200" dirty="0" smtClean="0">
                <a:solidFill>
                  <a:schemeClr val="tx2">
                    <a:lumMod val="75000"/>
                  </a:schemeClr>
                </a:solidFill>
              </a:rPr>
              <a:t/>
            </a:r>
            <a:br>
              <a:rPr lang="el-GR" sz="2200" dirty="0" smtClean="0">
                <a:solidFill>
                  <a:schemeClr val="tx2">
                    <a:lumMod val="75000"/>
                  </a:schemeClr>
                </a:solidFill>
              </a:rPr>
            </a:br>
            <a:r>
              <a:rPr lang="el-GR" sz="2200" b="1" i="1" dirty="0" smtClean="0">
                <a:solidFill>
                  <a:schemeClr val="tx2">
                    <a:lumMod val="75000"/>
                  </a:schemeClr>
                </a:solidFill>
              </a:rPr>
              <a:t>των Υπηκόων Τρίτων Χωρών στην ελληνική κοινωνία</a:t>
            </a:r>
            <a:r>
              <a:rPr lang="el-GR" sz="2400" dirty="0" smtClean="0">
                <a:solidFill>
                  <a:schemeClr val="tx2">
                    <a:lumMod val="75000"/>
                  </a:schemeClr>
                </a:solidFill>
              </a:rPr>
              <a:t/>
            </a:r>
            <a:br>
              <a:rPr lang="el-GR" sz="2400" dirty="0" smtClean="0">
                <a:solidFill>
                  <a:schemeClr val="tx2">
                    <a:lumMod val="75000"/>
                  </a:schemeClr>
                </a:solidFill>
              </a:rPr>
            </a:br>
            <a:r>
              <a:rPr lang="el-GR" sz="2400" dirty="0" smtClean="0">
                <a:solidFill>
                  <a:schemeClr val="tx2">
                    <a:lumMod val="75000"/>
                  </a:schemeClr>
                </a:solidFill>
              </a:rPr>
              <a:t> </a:t>
            </a:r>
            <a:br>
              <a:rPr lang="el-GR" sz="2400" dirty="0" smtClean="0">
                <a:solidFill>
                  <a:schemeClr val="tx2">
                    <a:lumMod val="75000"/>
                  </a:schemeClr>
                </a:solidFill>
              </a:rPr>
            </a:br>
            <a:r>
              <a:rPr lang="el-GR" sz="1600" b="1" dirty="0" smtClean="0">
                <a:solidFill>
                  <a:schemeClr val="tx2">
                    <a:lumMod val="75000"/>
                  </a:schemeClr>
                </a:solidFill>
              </a:rPr>
              <a:t>27 ΙΟΥΝΙΟΥ 2013</a:t>
            </a:r>
            <a:r>
              <a:rPr lang="en-US" sz="1600" b="1" dirty="0" smtClean="0">
                <a:solidFill>
                  <a:schemeClr val="tx2">
                    <a:lumMod val="75000"/>
                  </a:schemeClr>
                </a:solidFill>
              </a:rPr>
              <a:t/>
            </a:r>
            <a:br>
              <a:rPr lang="en-US" sz="1600" b="1" dirty="0" smtClean="0">
                <a:solidFill>
                  <a:schemeClr val="tx2">
                    <a:lumMod val="75000"/>
                  </a:schemeClr>
                </a:solidFill>
              </a:rPr>
            </a:br>
            <a:r>
              <a:rPr lang="el-GR" sz="1600" b="1" dirty="0" smtClean="0">
                <a:solidFill>
                  <a:schemeClr val="tx2">
                    <a:lumMod val="75000"/>
                  </a:schemeClr>
                </a:solidFill>
              </a:rPr>
              <a:t/>
            </a:r>
            <a:br>
              <a:rPr lang="el-GR" sz="1600" b="1" dirty="0" smtClean="0">
                <a:solidFill>
                  <a:schemeClr val="tx2">
                    <a:lumMod val="75000"/>
                  </a:schemeClr>
                </a:solidFill>
              </a:rPr>
            </a:br>
            <a:r>
              <a:rPr lang="el-GR" sz="1600" b="1" dirty="0" err="1" smtClean="0">
                <a:solidFill>
                  <a:schemeClr val="tx2">
                    <a:lumMod val="75000"/>
                  </a:schemeClr>
                </a:solidFill>
              </a:rPr>
              <a:t>Μανίνα</a:t>
            </a:r>
            <a:r>
              <a:rPr lang="el-GR" sz="1600" b="1" dirty="0" smtClean="0">
                <a:solidFill>
                  <a:schemeClr val="tx2">
                    <a:lumMod val="75000"/>
                  </a:schemeClr>
                </a:solidFill>
              </a:rPr>
              <a:t> </a:t>
            </a:r>
            <a:r>
              <a:rPr lang="el-GR" sz="1600" b="1" dirty="0" err="1" smtClean="0">
                <a:solidFill>
                  <a:schemeClr val="tx2">
                    <a:lumMod val="75000"/>
                  </a:schemeClr>
                </a:solidFill>
              </a:rPr>
              <a:t>Κακεπάκη</a:t>
            </a:r>
            <a:r>
              <a:rPr lang="el-GR" sz="1600" b="1" dirty="0" smtClean="0">
                <a:solidFill>
                  <a:schemeClr val="tx2">
                    <a:lumMod val="75000"/>
                  </a:schemeClr>
                </a:solidFill>
              </a:rPr>
              <a:t>, ερευνήτρια ΕΚΚΕ</a:t>
            </a:r>
            <a:br>
              <a:rPr lang="el-GR" sz="1600" b="1" dirty="0" smtClean="0">
                <a:solidFill>
                  <a:schemeClr val="tx2">
                    <a:lumMod val="75000"/>
                  </a:schemeClr>
                </a:solidFill>
              </a:rPr>
            </a:br>
            <a:r>
              <a:rPr lang="el-GR" sz="1600" b="1" dirty="0" smtClean="0">
                <a:solidFill>
                  <a:schemeClr val="tx2">
                    <a:lumMod val="75000"/>
                  </a:schemeClr>
                </a:solidFill>
              </a:rPr>
              <a:t/>
            </a:r>
            <a:br>
              <a:rPr lang="el-GR" sz="1600" b="1" dirty="0" smtClean="0">
                <a:solidFill>
                  <a:schemeClr val="tx2">
                    <a:lumMod val="75000"/>
                  </a:schemeClr>
                </a:solidFill>
              </a:rPr>
            </a:br>
            <a:r>
              <a:rPr lang="el-GR" sz="1600" b="1" dirty="0" smtClean="0">
                <a:solidFill>
                  <a:schemeClr val="tx2">
                    <a:lumMod val="75000"/>
                  </a:schemeClr>
                </a:solidFill>
              </a:rPr>
              <a:t/>
            </a:r>
            <a:br>
              <a:rPr lang="el-GR" sz="1600" b="1" dirty="0" smtClean="0">
                <a:solidFill>
                  <a:schemeClr val="tx2">
                    <a:lumMod val="75000"/>
                  </a:schemeClr>
                </a:solidFill>
              </a:rPr>
            </a:br>
            <a:r>
              <a:rPr lang="el-GR" sz="2200" b="1" i="1" dirty="0" smtClean="0">
                <a:solidFill>
                  <a:schemeClr val="tx2">
                    <a:lumMod val="75000"/>
                  </a:schemeClr>
                </a:solidFill>
              </a:rPr>
              <a:t>Η </a:t>
            </a:r>
            <a:r>
              <a:rPr lang="el-GR" sz="2200" b="1" i="1" dirty="0" err="1" smtClean="0">
                <a:solidFill>
                  <a:schemeClr val="tx2">
                    <a:lumMod val="75000"/>
                  </a:schemeClr>
                </a:solidFill>
              </a:rPr>
              <a:t>μετα</a:t>
            </a:r>
            <a:r>
              <a:rPr lang="el-GR" sz="2200" b="1" i="1" dirty="0" smtClean="0">
                <a:solidFill>
                  <a:schemeClr val="tx2">
                    <a:lumMod val="75000"/>
                  </a:schemeClr>
                </a:solidFill>
              </a:rPr>
              <a:t>-ανάλυση των ποιοτικών ερευνών:</a:t>
            </a:r>
            <a:br>
              <a:rPr lang="el-GR" sz="2200" b="1" i="1" dirty="0" smtClean="0">
                <a:solidFill>
                  <a:schemeClr val="tx2">
                    <a:lumMod val="75000"/>
                  </a:schemeClr>
                </a:solidFill>
              </a:rPr>
            </a:br>
            <a:r>
              <a:rPr lang="el-GR" sz="2200" b="1" i="1" dirty="0" smtClean="0">
                <a:solidFill>
                  <a:schemeClr val="tx2">
                    <a:lumMod val="75000"/>
                  </a:schemeClr>
                </a:solidFill>
              </a:rPr>
              <a:t>διαδικασία ‐ προκλήσεις‐ αποτελέσματα</a:t>
            </a:r>
            <a:r>
              <a:rPr lang="el-GR" sz="1600" b="1" dirty="0" smtClean="0">
                <a:solidFill>
                  <a:schemeClr val="tx2">
                    <a:lumMod val="75000"/>
                  </a:schemeClr>
                </a:solidFill>
              </a:rPr>
              <a:t/>
            </a:r>
            <a:br>
              <a:rPr lang="el-GR" sz="1600" b="1" dirty="0" smtClean="0">
                <a:solidFill>
                  <a:schemeClr val="tx2">
                    <a:lumMod val="75000"/>
                  </a:schemeClr>
                </a:solidFill>
              </a:rPr>
            </a:br>
            <a:r>
              <a:rPr lang="el-GR" sz="1600" b="1" dirty="0" smtClean="0">
                <a:solidFill>
                  <a:schemeClr val="tx2">
                    <a:lumMod val="75000"/>
                  </a:schemeClr>
                </a:solidFill>
              </a:rPr>
              <a:t/>
            </a:r>
            <a:br>
              <a:rPr lang="el-GR" sz="1600" b="1" dirty="0" smtClean="0">
                <a:solidFill>
                  <a:schemeClr val="tx2">
                    <a:lumMod val="75000"/>
                  </a:schemeClr>
                </a:solidFill>
              </a:rPr>
            </a:br>
            <a:r>
              <a:rPr lang="el-GR" sz="1600" b="1" dirty="0" smtClean="0">
                <a:solidFill>
                  <a:schemeClr val="tx2">
                    <a:lumMod val="75000"/>
                  </a:schemeClr>
                </a:solidFill>
              </a:rPr>
              <a:t/>
            </a:r>
            <a:br>
              <a:rPr lang="el-GR" sz="1600" b="1" dirty="0" smtClean="0">
                <a:solidFill>
                  <a:schemeClr val="tx2">
                    <a:lumMod val="75000"/>
                  </a:schemeClr>
                </a:solidFill>
              </a:rPr>
            </a:br>
            <a:r>
              <a:rPr lang="el-GR" sz="1600" b="1" dirty="0" smtClean="0">
                <a:solidFill>
                  <a:schemeClr val="tx2">
                    <a:lumMod val="75000"/>
                  </a:schemeClr>
                </a:solidFill>
              </a:rPr>
              <a:t/>
            </a:r>
            <a:br>
              <a:rPr lang="el-GR" sz="1600" b="1" dirty="0" smtClean="0">
                <a:solidFill>
                  <a:schemeClr val="tx2">
                    <a:lumMod val="75000"/>
                  </a:schemeClr>
                </a:solidFill>
              </a:rPr>
            </a:br>
            <a:r>
              <a:rPr lang="el-GR" sz="1600" b="1" dirty="0" smtClean="0"/>
              <a:t/>
            </a:r>
            <a:br>
              <a:rPr lang="el-GR" sz="1600" b="1" dirty="0" smtClean="0"/>
            </a:br>
            <a:r>
              <a:rPr lang="el-GR" sz="1300" b="1" dirty="0" smtClean="0"/>
              <a:t/>
            </a:r>
            <a:br>
              <a:rPr lang="el-GR" sz="1300" b="1" dirty="0" smtClean="0"/>
            </a:br>
            <a:r>
              <a:rPr lang="el-GR" sz="1200" dirty="0" smtClean="0"/>
              <a:t/>
            </a:r>
            <a:br>
              <a:rPr lang="el-GR" sz="1200" dirty="0" smtClean="0"/>
            </a:br>
            <a:r>
              <a:rPr lang="en-US" sz="1200" dirty="0" smtClean="0"/>
              <a:t/>
            </a:r>
            <a:br>
              <a:rPr lang="en-US" sz="1200" dirty="0" smtClean="0"/>
            </a:br>
            <a:r>
              <a:rPr lang="en-US" sz="1200" dirty="0" smtClean="0"/>
              <a:t/>
            </a:r>
            <a:br>
              <a:rPr lang="en-US" sz="1200" dirty="0" smtClean="0"/>
            </a:br>
            <a:r>
              <a:rPr lang="en-US" sz="1800" b="1" dirty="0" smtClean="0"/>
              <a:t/>
            </a:r>
            <a:br>
              <a:rPr lang="en-US" sz="1800" b="1" dirty="0" smtClean="0"/>
            </a:br>
            <a:r>
              <a:rPr lang="el-GR" sz="1200" dirty="0" smtClean="0"/>
              <a:t/>
            </a:r>
            <a:br>
              <a:rPr lang="el-GR" sz="1200" dirty="0" smtClean="0"/>
            </a:br>
            <a:r>
              <a:rPr lang="el-GR" sz="1200" dirty="0" smtClean="0"/>
              <a:t> </a:t>
            </a:r>
            <a:br>
              <a:rPr lang="el-GR" sz="1200" dirty="0" smtClean="0"/>
            </a:br>
            <a:r>
              <a:rPr lang="el-GR" sz="1200" b="1" dirty="0" smtClean="0"/>
              <a:t/>
            </a:r>
            <a:br>
              <a:rPr lang="el-GR" sz="1200" b="1" dirty="0" smtClean="0"/>
            </a:br>
            <a:endParaRPr lang="el-GR" sz="1200" b="1" dirty="0"/>
          </a:p>
        </p:txBody>
      </p:sp>
      <p:sp>
        <p:nvSpPr>
          <p:cNvPr id="3" name="2 - Υπότιτλος"/>
          <p:cNvSpPr>
            <a:spLocks noGrp="1"/>
          </p:cNvSpPr>
          <p:nvPr>
            <p:ph type="subTitle" idx="1"/>
          </p:nvPr>
        </p:nvSpPr>
        <p:spPr>
          <a:xfrm>
            <a:off x="785813" y="4714884"/>
            <a:ext cx="7858125" cy="857256"/>
          </a:xfrm>
        </p:spPr>
        <p:txBody>
          <a:bodyPr rtlCol="0">
            <a:normAutofit fontScale="47500" lnSpcReduction="20000"/>
          </a:bodyPr>
          <a:lstStyle/>
          <a:p>
            <a:pPr eaLnBrk="1" fontAlgn="auto" hangingPunct="1">
              <a:spcAft>
                <a:spcPts val="0"/>
              </a:spcAft>
              <a:buFont typeface="Arial" pitchFamily="34" charset="0"/>
              <a:buNone/>
              <a:defRPr/>
            </a:pPr>
            <a:endParaRPr lang="el-GR" dirty="0" smtClean="0"/>
          </a:p>
          <a:p>
            <a:pPr eaLnBrk="1" fontAlgn="auto" hangingPunct="1">
              <a:spcAft>
                <a:spcPts val="0"/>
              </a:spcAft>
              <a:buFont typeface="Arial" pitchFamily="34" charset="0"/>
              <a:buNone/>
              <a:defRPr/>
            </a:pPr>
            <a:r>
              <a:rPr lang="el-GR" b="1" dirty="0" smtClean="0"/>
              <a:t> </a:t>
            </a:r>
            <a:endParaRPr lang="el-GR" dirty="0" smtClean="0"/>
          </a:p>
          <a:p>
            <a:pPr eaLnBrk="1" fontAlgn="auto" hangingPunct="1">
              <a:spcAft>
                <a:spcPts val="0"/>
              </a:spcAft>
              <a:buFont typeface="Arial" pitchFamily="34" charset="0"/>
              <a:buNone/>
              <a:defRPr/>
            </a:pPr>
            <a:r>
              <a:rPr lang="el-GR" b="1" dirty="0" smtClean="0"/>
              <a:t> </a:t>
            </a:r>
            <a:endParaRPr lang="el-GR" dirty="0" smtClean="0"/>
          </a:p>
        </p:txBody>
      </p:sp>
      <p:pic>
        <p:nvPicPr>
          <p:cNvPr id="1030" name="Picture 5" descr="ete-square-m"/>
          <p:cNvPicPr>
            <a:picLocks noChangeAspect="1" noChangeArrowheads="1"/>
          </p:cNvPicPr>
          <p:nvPr/>
        </p:nvPicPr>
        <p:blipFill>
          <a:blip r:embed="rId3" cstate="print"/>
          <a:srcRect/>
          <a:stretch>
            <a:fillRect/>
          </a:stretch>
        </p:blipFill>
        <p:spPr bwMode="auto">
          <a:xfrm>
            <a:off x="4071934" y="4929198"/>
            <a:ext cx="1238250" cy="476250"/>
          </a:xfrm>
          <a:prstGeom prst="rect">
            <a:avLst/>
          </a:prstGeom>
          <a:noFill/>
          <a:ln w="9525">
            <a:noFill/>
            <a:miter lim="800000"/>
            <a:headEnd/>
            <a:tailEnd/>
          </a:ln>
        </p:spPr>
      </p:pic>
      <p:sp>
        <p:nvSpPr>
          <p:cNvPr id="1031" name="Rectangle 2"/>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l-GR">
              <a:latin typeface="Calibri" pitchFamily="34" charset="0"/>
            </a:endParaRPr>
          </a:p>
        </p:txBody>
      </p:sp>
      <p:graphicFrame>
        <p:nvGraphicFramePr>
          <p:cNvPr id="1026" name="Object 1"/>
          <p:cNvGraphicFramePr>
            <a:graphicFrameLocks noChangeAspect="1"/>
          </p:cNvGraphicFramePr>
          <p:nvPr/>
        </p:nvGraphicFramePr>
        <p:xfrm>
          <a:off x="1071538" y="4643446"/>
          <a:ext cx="638175" cy="762000"/>
        </p:xfrm>
        <a:graphic>
          <a:graphicData uri="http://schemas.openxmlformats.org/presentationml/2006/ole">
            <p:oleObj spid="_x0000_s1026" name="Bitmap Image" r:id="rId4" imgW="1714739" imgH="1714739" progId="PBrush">
              <p:embed/>
            </p:oleObj>
          </a:graphicData>
        </a:graphic>
      </p:graphicFrame>
      <p:pic>
        <p:nvPicPr>
          <p:cNvPr id="1032" name="Picture 6" descr="eu_flag_2colors"/>
          <p:cNvPicPr>
            <a:picLocks noChangeAspect="1" noChangeArrowheads="1"/>
          </p:cNvPicPr>
          <p:nvPr/>
        </p:nvPicPr>
        <p:blipFill>
          <a:blip r:embed="rId5" cstate="print"/>
          <a:srcRect/>
          <a:stretch>
            <a:fillRect/>
          </a:stretch>
        </p:blipFill>
        <p:spPr bwMode="auto">
          <a:xfrm>
            <a:off x="7286644" y="4929198"/>
            <a:ext cx="714375" cy="485775"/>
          </a:xfrm>
          <a:prstGeom prst="rect">
            <a:avLst/>
          </a:prstGeom>
          <a:noFill/>
          <a:ln w="9525">
            <a:noFill/>
            <a:miter lim="800000"/>
            <a:headEnd/>
            <a:tailEnd/>
          </a:ln>
        </p:spPr>
      </p:pic>
      <p:sp>
        <p:nvSpPr>
          <p:cNvPr id="1033" name="Rectangle 4"/>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l-GR">
              <a:latin typeface="Calibri" pitchFamily="34" charset="0"/>
            </a:endParaRPr>
          </a:p>
        </p:txBody>
      </p:sp>
      <p:graphicFrame>
        <p:nvGraphicFramePr>
          <p:cNvPr id="1027" name="Object 3"/>
          <p:cNvGraphicFramePr>
            <a:graphicFrameLocks noChangeAspect="1"/>
          </p:cNvGraphicFramePr>
          <p:nvPr/>
        </p:nvGraphicFramePr>
        <p:xfrm>
          <a:off x="4143372" y="214290"/>
          <a:ext cx="706438" cy="714375"/>
        </p:xfrm>
        <a:graphic>
          <a:graphicData uri="http://schemas.openxmlformats.org/presentationml/2006/ole">
            <p:oleObj spid="_x0000_s1027" name="Picture" r:id="rId6" imgW="781585" imgH="857816" progId="Word.Picture.8">
              <p:embed/>
            </p:oleObj>
          </a:graphicData>
        </a:graphic>
      </p:graphicFrame>
      <p:grpSp>
        <p:nvGrpSpPr>
          <p:cNvPr id="1034" name="Group 5"/>
          <p:cNvGrpSpPr>
            <a:grpSpLocks/>
          </p:cNvGrpSpPr>
          <p:nvPr/>
        </p:nvGrpSpPr>
        <p:grpSpPr bwMode="auto">
          <a:xfrm>
            <a:off x="571500" y="285750"/>
            <a:ext cx="714375" cy="714375"/>
            <a:chOff x="1824" y="633"/>
            <a:chExt cx="2834" cy="2849"/>
          </a:xfrm>
        </p:grpSpPr>
        <p:sp>
          <p:nvSpPr>
            <p:cNvPr id="1040" name="Puzzle3"/>
            <p:cNvSpPr>
              <a:spLocks noEditPoints="1" noChangeArrowheads="1"/>
            </p:cNvSpPr>
            <p:nvPr/>
          </p:nvSpPr>
          <p:spPr bwMode="auto">
            <a:xfrm>
              <a:off x="3204" y="633"/>
              <a:ext cx="1114" cy="1514"/>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60000 65536"/>
                <a:gd name="T17" fmla="*/ 0 60000 65536"/>
                <a:gd name="T18" fmla="*/ 0 60000 65536"/>
                <a:gd name="T19" fmla="*/ 0 60000 65536"/>
                <a:gd name="T20" fmla="*/ 0 60000 65536"/>
                <a:gd name="T21" fmla="*/ 0 60000 65536"/>
                <a:gd name="T22" fmla="*/ 0 60000 65536"/>
                <a:gd name="T23" fmla="*/ 0 60000 65536"/>
                <a:gd name="T24" fmla="*/ 2269 w 21600"/>
                <a:gd name="T25" fmla="*/ 7718 h 21600"/>
                <a:gd name="T26" fmla="*/ 19157 w 21600"/>
                <a:gd name="T27" fmla="*/ 20230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6625" y="20892"/>
                  </a:moveTo>
                  <a:lnTo>
                    <a:pt x="7105" y="21023"/>
                  </a:lnTo>
                  <a:lnTo>
                    <a:pt x="7513" y="21088"/>
                  </a:lnTo>
                  <a:lnTo>
                    <a:pt x="7922" y="21115"/>
                  </a:lnTo>
                  <a:lnTo>
                    <a:pt x="8242" y="21115"/>
                  </a:lnTo>
                  <a:lnTo>
                    <a:pt x="8544" y="21062"/>
                  </a:lnTo>
                  <a:lnTo>
                    <a:pt x="8810" y="20997"/>
                  </a:lnTo>
                  <a:lnTo>
                    <a:pt x="9023" y="20892"/>
                  </a:lnTo>
                  <a:lnTo>
                    <a:pt x="9148" y="20761"/>
                  </a:lnTo>
                  <a:lnTo>
                    <a:pt x="9290" y="20616"/>
                  </a:lnTo>
                  <a:lnTo>
                    <a:pt x="9361" y="20459"/>
                  </a:lnTo>
                  <a:lnTo>
                    <a:pt x="9396" y="20289"/>
                  </a:lnTo>
                  <a:lnTo>
                    <a:pt x="9396" y="20092"/>
                  </a:lnTo>
                  <a:lnTo>
                    <a:pt x="9325" y="19909"/>
                  </a:lnTo>
                  <a:lnTo>
                    <a:pt x="9219" y="19738"/>
                  </a:lnTo>
                  <a:lnTo>
                    <a:pt x="9094" y="19555"/>
                  </a:lnTo>
                  <a:lnTo>
                    <a:pt x="8917" y="19384"/>
                  </a:lnTo>
                  <a:lnTo>
                    <a:pt x="8650" y="19162"/>
                  </a:lnTo>
                  <a:lnTo>
                    <a:pt x="8437" y="18900"/>
                  </a:lnTo>
                  <a:lnTo>
                    <a:pt x="8277" y="18624"/>
                  </a:lnTo>
                  <a:lnTo>
                    <a:pt x="8135" y="18349"/>
                  </a:lnTo>
                  <a:lnTo>
                    <a:pt x="8028" y="18048"/>
                  </a:lnTo>
                  <a:lnTo>
                    <a:pt x="7993" y="17746"/>
                  </a:lnTo>
                  <a:lnTo>
                    <a:pt x="7993" y="17471"/>
                  </a:lnTo>
                  <a:lnTo>
                    <a:pt x="8028" y="17169"/>
                  </a:lnTo>
                  <a:lnTo>
                    <a:pt x="8135" y="16920"/>
                  </a:lnTo>
                  <a:lnTo>
                    <a:pt x="8277" y="16671"/>
                  </a:lnTo>
                  <a:lnTo>
                    <a:pt x="8366" y="16540"/>
                  </a:lnTo>
                  <a:lnTo>
                    <a:pt x="8473" y="16409"/>
                  </a:lnTo>
                  <a:lnTo>
                    <a:pt x="8615" y="16317"/>
                  </a:lnTo>
                  <a:lnTo>
                    <a:pt x="8739" y="16213"/>
                  </a:lnTo>
                  <a:lnTo>
                    <a:pt x="8881" y="16134"/>
                  </a:lnTo>
                  <a:lnTo>
                    <a:pt x="9059" y="16055"/>
                  </a:lnTo>
                  <a:lnTo>
                    <a:pt x="9254" y="15990"/>
                  </a:lnTo>
                  <a:lnTo>
                    <a:pt x="9432" y="15911"/>
                  </a:lnTo>
                  <a:lnTo>
                    <a:pt x="9663" y="15885"/>
                  </a:lnTo>
                  <a:lnTo>
                    <a:pt x="9876" y="15833"/>
                  </a:lnTo>
                  <a:lnTo>
                    <a:pt x="10142" y="15806"/>
                  </a:lnTo>
                  <a:lnTo>
                    <a:pt x="10391" y="15806"/>
                  </a:lnTo>
                  <a:lnTo>
                    <a:pt x="10728" y="15806"/>
                  </a:lnTo>
                  <a:lnTo>
                    <a:pt x="10995" y="15806"/>
                  </a:lnTo>
                  <a:lnTo>
                    <a:pt x="11279" y="15833"/>
                  </a:lnTo>
                  <a:lnTo>
                    <a:pt x="11546" y="15885"/>
                  </a:lnTo>
                  <a:lnTo>
                    <a:pt x="11776" y="15937"/>
                  </a:lnTo>
                  <a:lnTo>
                    <a:pt x="12025" y="15990"/>
                  </a:lnTo>
                  <a:lnTo>
                    <a:pt x="12221" y="16055"/>
                  </a:lnTo>
                  <a:lnTo>
                    <a:pt x="12434" y="16134"/>
                  </a:lnTo>
                  <a:lnTo>
                    <a:pt x="12611" y="16213"/>
                  </a:lnTo>
                  <a:lnTo>
                    <a:pt x="12771" y="16317"/>
                  </a:lnTo>
                  <a:lnTo>
                    <a:pt x="12913" y="16409"/>
                  </a:lnTo>
                  <a:lnTo>
                    <a:pt x="13038" y="16514"/>
                  </a:lnTo>
                  <a:lnTo>
                    <a:pt x="13251" y="16737"/>
                  </a:lnTo>
                  <a:lnTo>
                    <a:pt x="13428" y="16986"/>
                  </a:lnTo>
                  <a:lnTo>
                    <a:pt x="13517" y="17248"/>
                  </a:lnTo>
                  <a:lnTo>
                    <a:pt x="13588" y="17523"/>
                  </a:lnTo>
                  <a:lnTo>
                    <a:pt x="13588" y="17799"/>
                  </a:lnTo>
                  <a:lnTo>
                    <a:pt x="13517" y="18074"/>
                  </a:lnTo>
                  <a:lnTo>
                    <a:pt x="13428" y="18323"/>
                  </a:lnTo>
                  <a:lnTo>
                    <a:pt x="13286" y="18572"/>
                  </a:lnTo>
                  <a:lnTo>
                    <a:pt x="13109" y="18808"/>
                  </a:lnTo>
                  <a:lnTo>
                    <a:pt x="12878" y="19031"/>
                  </a:lnTo>
                  <a:lnTo>
                    <a:pt x="12434" y="19411"/>
                  </a:lnTo>
                  <a:lnTo>
                    <a:pt x="12132" y="19738"/>
                  </a:lnTo>
                  <a:lnTo>
                    <a:pt x="12025" y="19856"/>
                  </a:lnTo>
                  <a:lnTo>
                    <a:pt x="11919" y="20014"/>
                  </a:lnTo>
                  <a:lnTo>
                    <a:pt x="11883" y="20132"/>
                  </a:lnTo>
                  <a:lnTo>
                    <a:pt x="11883" y="20263"/>
                  </a:lnTo>
                  <a:lnTo>
                    <a:pt x="11883" y="20394"/>
                  </a:lnTo>
                  <a:lnTo>
                    <a:pt x="11954" y="20485"/>
                  </a:lnTo>
                  <a:lnTo>
                    <a:pt x="12061" y="20590"/>
                  </a:lnTo>
                  <a:lnTo>
                    <a:pt x="12185" y="20695"/>
                  </a:lnTo>
                  <a:lnTo>
                    <a:pt x="12327" y="20787"/>
                  </a:lnTo>
                  <a:lnTo>
                    <a:pt x="12540" y="20892"/>
                  </a:lnTo>
                  <a:lnTo>
                    <a:pt x="12771" y="20997"/>
                  </a:lnTo>
                  <a:lnTo>
                    <a:pt x="13073" y="21088"/>
                  </a:lnTo>
                  <a:lnTo>
                    <a:pt x="13428" y="21193"/>
                  </a:lnTo>
                  <a:lnTo>
                    <a:pt x="13873" y="21298"/>
                  </a:lnTo>
                  <a:lnTo>
                    <a:pt x="14317" y="21390"/>
                  </a:lnTo>
                  <a:lnTo>
                    <a:pt x="14778" y="21468"/>
                  </a:lnTo>
                  <a:lnTo>
                    <a:pt x="15294" y="21547"/>
                  </a:lnTo>
                  <a:lnTo>
                    <a:pt x="15809" y="21600"/>
                  </a:lnTo>
                  <a:lnTo>
                    <a:pt x="16359" y="21652"/>
                  </a:lnTo>
                  <a:lnTo>
                    <a:pt x="16875" y="21678"/>
                  </a:lnTo>
                  <a:lnTo>
                    <a:pt x="17407" y="21678"/>
                  </a:lnTo>
                  <a:lnTo>
                    <a:pt x="17958" y="21678"/>
                  </a:lnTo>
                  <a:lnTo>
                    <a:pt x="18473" y="21652"/>
                  </a:lnTo>
                  <a:lnTo>
                    <a:pt x="18953" y="21573"/>
                  </a:lnTo>
                  <a:lnTo>
                    <a:pt x="19397" y="21495"/>
                  </a:lnTo>
                  <a:lnTo>
                    <a:pt x="19841" y="21390"/>
                  </a:lnTo>
                  <a:lnTo>
                    <a:pt x="20214" y="21272"/>
                  </a:lnTo>
                  <a:lnTo>
                    <a:pt x="20551" y="21088"/>
                  </a:lnTo>
                  <a:lnTo>
                    <a:pt x="20480" y="20787"/>
                  </a:lnTo>
                  <a:lnTo>
                    <a:pt x="20409" y="20485"/>
                  </a:lnTo>
                  <a:lnTo>
                    <a:pt x="20356" y="20158"/>
                  </a:lnTo>
                  <a:lnTo>
                    <a:pt x="20356" y="19804"/>
                  </a:lnTo>
                  <a:lnTo>
                    <a:pt x="20321" y="19083"/>
                  </a:lnTo>
                  <a:lnTo>
                    <a:pt x="20356" y="18349"/>
                  </a:lnTo>
                  <a:lnTo>
                    <a:pt x="20409" y="17641"/>
                  </a:lnTo>
                  <a:lnTo>
                    <a:pt x="20480" y="17012"/>
                  </a:lnTo>
                  <a:lnTo>
                    <a:pt x="20551" y="16488"/>
                  </a:lnTo>
                  <a:lnTo>
                    <a:pt x="20551" y="16055"/>
                  </a:lnTo>
                  <a:lnTo>
                    <a:pt x="20551" y="15911"/>
                  </a:lnTo>
                  <a:lnTo>
                    <a:pt x="20445" y="15754"/>
                  </a:lnTo>
                  <a:lnTo>
                    <a:pt x="20356" y="15610"/>
                  </a:lnTo>
                  <a:lnTo>
                    <a:pt x="20178" y="15452"/>
                  </a:lnTo>
                  <a:lnTo>
                    <a:pt x="20001" y="15334"/>
                  </a:lnTo>
                  <a:lnTo>
                    <a:pt x="19770" y="15230"/>
                  </a:lnTo>
                  <a:lnTo>
                    <a:pt x="19521" y="15125"/>
                  </a:lnTo>
                  <a:lnTo>
                    <a:pt x="19290" y="15059"/>
                  </a:lnTo>
                  <a:lnTo>
                    <a:pt x="19024" y="15007"/>
                  </a:lnTo>
                  <a:lnTo>
                    <a:pt x="18740" y="14954"/>
                  </a:lnTo>
                  <a:lnTo>
                    <a:pt x="18509" y="14954"/>
                  </a:lnTo>
                  <a:lnTo>
                    <a:pt x="18225" y="14954"/>
                  </a:lnTo>
                  <a:lnTo>
                    <a:pt x="17994" y="15007"/>
                  </a:lnTo>
                  <a:lnTo>
                    <a:pt x="17763" y="15085"/>
                  </a:lnTo>
                  <a:lnTo>
                    <a:pt x="17550" y="15177"/>
                  </a:lnTo>
                  <a:lnTo>
                    <a:pt x="17372" y="15308"/>
                  </a:lnTo>
                  <a:lnTo>
                    <a:pt x="17176" y="15426"/>
                  </a:lnTo>
                  <a:lnTo>
                    <a:pt x="16928" y="15557"/>
                  </a:lnTo>
                  <a:lnTo>
                    <a:pt x="16661" y="15636"/>
                  </a:lnTo>
                  <a:lnTo>
                    <a:pt x="16359" y="15688"/>
                  </a:lnTo>
                  <a:lnTo>
                    <a:pt x="16022" y="15715"/>
                  </a:lnTo>
                  <a:lnTo>
                    <a:pt x="15667" y="15688"/>
                  </a:lnTo>
                  <a:lnTo>
                    <a:pt x="15294" y="15662"/>
                  </a:lnTo>
                  <a:lnTo>
                    <a:pt x="14956" y="15583"/>
                  </a:lnTo>
                  <a:lnTo>
                    <a:pt x="14619" y="15479"/>
                  </a:lnTo>
                  <a:lnTo>
                    <a:pt x="14281" y="15334"/>
                  </a:lnTo>
                  <a:lnTo>
                    <a:pt x="13961" y="15177"/>
                  </a:lnTo>
                  <a:lnTo>
                    <a:pt x="13695" y="14981"/>
                  </a:lnTo>
                  <a:lnTo>
                    <a:pt x="13588" y="14850"/>
                  </a:lnTo>
                  <a:lnTo>
                    <a:pt x="13482" y="14732"/>
                  </a:lnTo>
                  <a:lnTo>
                    <a:pt x="13393" y="14600"/>
                  </a:lnTo>
                  <a:lnTo>
                    <a:pt x="13322" y="14456"/>
                  </a:lnTo>
                  <a:lnTo>
                    <a:pt x="13251" y="14299"/>
                  </a:lnTo>
                  <a:lnTo>
                    <a:pt x="13215" y="14155"/>
                  </a:lnTo>
                  <a:lnTo>
                    <a:pt x="13180" y="13971"/>
                  </a:lnTo>
                  <a:lnTo>
                    <a:pt x="13180" y="13801"/>
                  </a:lnTo>
                  <a:lnTo>
                    <a:pt x="13180" y="13591"/>
                  </a:lnTo>
                  <a:lnTo>
                    <a:pt x="13215" y="13395"/>
                  </a:lnTo>
                  <a:lnTo>
                    <a:pt x="13251" y="13198"/>
                  </a:lnTo>
                  <a:lnTo>
                    <a:pt x="13322" y="13015"/>
                  </a:lnTo>
                  <a:lnTo>
                    <a:pt x="13393" y="12870"/>
                  </a:lnTo>
                  <a:lnTo>
                    <a:pt x="13482" y="12713"/>
                  </a:lnTo>
                  <a:lnTo>
                    <a:pt x="13588" y="12569"/>
                  </a:lnTo>
                  <a:lnTo>
                    <a:pt x="13730" y="12438"/>
                  </a:lnTo>
                  <a:lnTo>
                    <a:pt x="13997" y="12215"/>
                  </a:lnTo>
                  <a:lnTo>
                    <a:pt x="14334" y="12005"/>
                  </a:lnTo>
                  <a:lnTo>
                    <a:pt x="14690" y="11861"/>
                  </a:lnTo>
                  <a:lnTo>
                    <a:pt x="15063" y="11756"/>
                  </a:lnTo>
                  <a:lnTo>
                    <a:pt x="15436" y="11678"/>
                  </a:lnTo>
                  <a:lnTo>
                    <a:pt x="15809" y="11638"/>
                  </a:lnTo>
                  <a:lnTo>
                    <a:pt x="16182" y="11638"/>
                  </a:lnTo>
                  <a:lnTo>
                    <a:pt x="16555" y="11678"/>
                  </a:lnTo>
                  <a:lnTo>
                    <a:pt x="16910" y="11730"/>
                  </a:lnTo>
                  <a:lnTo>
                    <a:pt x="17248" y="11835"/>
                  </a:lnTo>
                  <a:lnTo>
                    <a:pt x="17514" y="11966"/>
                  </a:lnTo>
                  <a:lnTo>
                    <a:pt x="17763" y="12110"/>
                  </a:lnTo>
                  <a:lnTo>
                    <a:pt x="17887" y="12215"/>
                  </a:lnTo>
                  <a:lnTo>
                    <a:pt x="18065" y="12307"/>
                  </a:lnTo>
                  <a:lnTo>
                    <a:pt x="18260" y="12412"/>
                  </a:lnTo>
                  <a:lnTo>
                    <a:pt x="18438" y="12464"/>
                  </a:lnTo>
                  <a:lnTo>
                    <a:pt x="18669" y="12543"/>
                  </a:lnTo>
                  <a:lnTo>
                    <a:pt x="18882" y="12569"/>
                  </a:lnTo>
                  <a:lnTo>
                    <a:pt x="19113" y="12595"/>
                  </a:lnTo>
                  <a:lnTo>
                    <a:pt x="19361" y="12608"/>
                  </a:lnTo>
                  <a:lnTo>
                    <a:pt x="19592" y="12608"/>
                  </a:lnTo>
                  <a:lnTo>
                    <a:pt x="19841" y="12595"/>
                  </a:lnTo>
                  <a:lnTo>
                    <a:pt x="20072" y="12543"/>
                  </a:lnTo>
                  <a:lnTo>
                    <a:pt x="20321" y="12490"/>
                  </a:lnTo>
                  <a:lnTo>
                    <a:pt x="20551" y="12438"/>
                  </a:lnTo>
                  <a:lnTo>
                    <a:pt x="20800" y="12333"/>
                  </a:lnTo>
                  <a:lnTo>
                    <a:pt x="20996" y="12241"/>
                  </a:lnTo>
                  <a:lnTo>
                    <a:pt x="21244" y="12110"/>
                  </a:lnTo>
                  <a:lnTo>
                    <a:pt x="21298" y="12032"/>
                  </a:lnTo>
                  <a:lnTo>
                    <a:pt x="21404" y="11966"/>
                  </a:lnTo>
                  <a:lnTo>
                    <a:pt x="21475" y="11861"/>
                  </a:lnTo>
                  <a:lnTo>
                    <a:pt x="21511" y="11730"/>
                  </a:lnTo>
                  <a:lnTo>
                    <a:pt x="21617" y="11481"/>
                  </a:lnTo>
                  <a:lnTo>
                    <a:pt x="21653" y="11180"/>
                  </a:lnTo>
                  <a:lnTo>
                    <a:pt x="21653" y="10826"/>
                  </a:lnTo>
                  <a:lnTo>
                    <a:pt x="21653" y="10472"/>
                  </a:lnTo>
                  <a:lnTo>
                    <a:pt x="21582" y="10092"/>
                  </a:lnTo>
                  <a:lnTo>
                    <a:pt x="21511" y="9725"/>
                  </a:lnTo>
                  <a:lnTo>
                    <a:pt x="21298" y="8912"/>
                  </a:lnTo>
                  <a:lnTo>
                    <a:pt x="21067" y="8191"/>
                  </a:lnTo>
                  <a:lnTo>
                    <a:pt x="20800" y="7536"/>
                  </a:lnTo>
                  <a:lnTo>
                    <a:pt x="20551" y="7025"/>
                  </a:lnTo>
                  <a:lnTo>
                    <a:pt x="20001" y="7103"/>
                  </a:lnTo>
                  <a:lnTo>
                    <a:pt x="19432" y="7156"/>
                  </a:lnTo>
                  <a:lnTo>
                    <a:pt x="18846" y="7208"/>
                  </a:lnTo>
                  <a:lnTo>
                    <a:pt x="18225" y="7208"/>
                  </a:lnTo>
                  <a:lnTo>
                    <a:pt x="17656" y="7208"/>
                  </a:lnTo>
                  <a:lnTo>
                    <a:pt x="17070" y="7182"/>
                  </a:lnTo>
                  <a:lnTo>
                    <a:pt x="16484" y="7156"/>
                  </a:lnTo>
                  <a:lnTo>
                    <a:pt x="15986" y="7103"/>
                  </a:lnTo>
                  <a:lnTo>
                    <a:pt x="14992" y="6999"/>
                  </a:lnTo>
                  <a:lnTo>
                    <a:pt x="14210" y="6907"/>
                  </a:lnTo>
                  <a:lnTo>
                    <a:pt x="13695" y="6828"/>
                  </a:lnTo>
                  <a:lnTo>
                    <a:pt x="13517" y="6802"/>
                  </a:lnTo>
                  <a:lnTo>
                    <a:pt x="13073" y="6645"/>
                  </a:lnTo>
                  <a:lnTo>
                    <a:pt x="12700" y="6474"/>
                  </a:lnTo>
                  <a:lnTo>
                    <a:pt x="12363" y="6304"/>
                  </a:lnTo>
                  <a:lnTo>
                    <a:pt x="12132" y="6094"/>
                  </a:lnTo>
                  <a:lnTo>
                    <a:pt x="11919" y="5871"/>
                  </a:lnTo>
                  <a:lnTo>
                    <a:pt x="11776" y="5649"/>
                  </a:lnTo>
                  <a:lnTo>
                    <a:pt x="11688" y="5413"/>
                  </a:lnTo>
                  <a:lnTo>
                    <a:pt x="11617" y="5190"/>
                  </a:lnTo>
                  <a:lnTo>
                    <a:pt x="11617" y="4941"/>
                  </a:lnTo>
                  <a:lnTo>
                    <a:pt x="11652" y="4718"/>
                  </a:lnTo>
                  <a:lnTo>
                    <a:pt x="11723" y="4482"/>
                  </a:lnTo>
                  <a:lnTo>
                    <a:pt x="11812" y="4285"/>
                  </a:lnTo>
                  <a:lnTo>
                    <a:pt x="11919" y="4089"/>
                  </a:lnTo>
                  <a:lnTo>
                    <a:pt x="12096" y="3905"/>
                  </a:lnTo>
                  <a:lnTo>
                    <a:pt x="12292" y="3735"/>
                  </a:lnTo>
                  <a:lnTo>
                    <a:pt x="12505" y="3604"/>
                  </a:lnTo>
                  <a:lnTo>
                    <a:pt x="12700" y="3460"/>
                  </a:lnTo>
                  <a:lnTo>
                    <a:pt x="12878" y="3250"/>
                  </a:lnTo>
                  <a:lnTo>
                    <a:pt x="13038" y="3027"/>
                  </a:lnTo>
                  <a:lnTo>
                    <a:pt x="13180" y="2752"/>
                  </a:lnTo>
                  <a:lnTo>
                    <a:pt x="13286" y="2477"/>
                  </a:lnTo>
                  <a:lnTo>
                    <a:pt x="13322" y="2175"/>
                  </a:lnTo>
                  <a:lnTo>
                    <a:pt x="13357" y="1874"/>
                  </a:lnTo>
                  <a:lnTo>
                    <a:pt x="13286" y="1572"/>
                  </a:lnTo>
                  <a:lnTo>
                    <a:pt x="13180" y="1271"/>
                  </a:lnTo>
                  <a:lnTo>
                    <a:pt x="13038" y="983"/>
                  </a:lnTo>
                  <a:lnTo>
                    <a:pt x="12949" y="865"/>
                  </a:lnTo>
                  <a:lnTo>
                    <a:pt x="12807" y="733"/>
                  </a:lnTo>
                  <a:lnTo>
                    <a:pt x="12665" y="616"/>
                  </a:lnTo>
                  <a:lnTo>
                    <a:pt x="12505" y="511"/>
                  </a:lnTo>
                  <a:lnTo>
                    <a:pt x="12327" y="406"/>
                  </a:lnTo>
                  <a:lnTo>
                    <a:pt x="12132" y="314"/>
                  </a:lnTo>
                  <a:lnTo>
                    <a:pt x="11883" y="235"/>
                  </a:lnTo>
                  <a:lnTo>
                    <a:pt x="11652" y="183"/>
                  </a:lnTo>
                  <a:lnTo>
                    <a:pt x="11368" y="104"/>
                  </a:lnTo>
                  <a:lnTo>
                    <a:pt x="11101" y="78"/>
                  </a:lnTo>
                  <a:lnTo>
                    <a:pt x="10800" y="52"/>
                  </a:lnTo>
                  <a:lnTo>
                    <a:pt x="10444" y="52"/>
                  </a:lnTo>
                  <a:lnTo>
                    <a:pt x="10142" y="52"/>
                  </a:lnTo>
                  <a:lnTo>
                    <a:pt x="9840" y="78"/>
                  </a:lnTo>
                  <a:lnTo>
                    <a:pt x="9574" y="104"/>
                  </a:lnTo>
                  <a:lnTo>
                    <a:pt x="9325" y="157"/>
                  </a:lnTo>
                  <a:lnTo>
                    <a:pt x="9094" y="209"/>
                  </a:lnTo>
                  <a:lnTo>
                    <a:pt x="8846" y="262"/>
                  </a:lnTo>
                  <a:lnTo>
                    <a:pt x="8650" y="340"/>
                  </a:lnTo>
                  <a:lnTo>
                    <a:pt x="8437" y="432"/>
                  </a:lnTo>
                  <a:lnTo>
                    <a:pt x="8277" y="511"/>
                  </a:lnTo>
                  <a:lnTo>
                    <a:pt x="8100" y="616"/>
                  </a:lnTo>
                  <a:lnTo>
                    <a:pt x="7957" y="707"/>
                  </a:lnTo>
                  <a:lnTo>
                    <a:pt x="7833" y="838"/>
                  </a:lnTo>
                  <a:lnTo>
                    <a:pt x="7620" y="1061"/>
                  </a:lnTo>
                  <a:lnTo>
                    <a:pt x="7442" y="1336"/>
                  </a:lnTo>
                  <a:lnTo>
                    <a:pt x="7353" y="1599"/>
                  </a:lnTo>
                  <a:lnTo>
                    <a:pt x="7318" y="1900"/>
                  </a:lnTo>
                  <a:lnTo>
                    <a:pt x="7318" y="2175"/>
                  </a:lnTo>
                  <a:lnTo>
                    <a:pt x="7353" y="2450"/>
                  </a:lnTo>
                  <a:lnTo>
                    <a:pt x="7442" y="2726"/>
                  </a:lnTo>
                  <a:lnTo>
                    <a:pt x="7620" y="2975"/>
                  </a:lnTo>
                  <a:lnTo>
                    <a:pt x="7833" y="3198"/>
                  </a:lnTo>
                  <a:lnTo>
                    <a:pt x="8064" y="3433"/>
                  </a:lnTo>
                  <a:lnTo>
                    <a:pt x="8295" y="3630"/>
                  </a:lnTo>
                  <a:lnTo>
                    <a:pt x="8508" y="3853"/>
                  </a:lnTo>
                  <a:lnTo>
                    <a:pt x="8686" y="4089"/>
                  </a:lnTo>
                  <a:lnTo>
                    <a:pt x="8775" y="4312"/>
                  </a:lnTo>
                  <a:lnTo>
                    <a:pt x="8846" y="4561"/>
                  </a:lnTo>
                  <a:lnTo>
                    <a:pt x="8846" y="4810"/>
                  </a:lnTo>
                  <a:lnTo>
                    <a:pt x="8810" y="5059"/>
                  </a:lnTo>
                  <a:lnTo>
                    <a:pt x="8721" y="5295"/>
                  </a:lnTo>
                  <a:lnTo>
                    <a:pt x="8579" y="5544"/>
                  </a:lnTo>
                  <a:lnTo>
                    <a:pt x="8366" y="5766"/>
                  </a:lnTo>
                  <a:lnTo>
                    <a:pt x="8135" y="5976"/>
                  </a:lnTo>
                  <a:lnTo>
                    <a:pt x="7833" y="6199"/>
                  </a:lnTo>
                  <a:lnTo>
                    <a:pt x="7478" y="6369"/>
                  </a:lnTo>
                  <a:lnTo>
                    <a:pt x="7069" y="6527"/>
                  </a:lnTo>
                  <a:lnTo>
                    <a:pt x="6590" y="6671"/>
                  </a:lnTo>
                  <a:lnTo>
                    <a:pt x="6092" y="6802"/>
                  </a:lnTo>
                  <a:lnTo>
                    <a:pt x="5684" y="6802"/>
                  </a:lnTo>
                  <a:lnTo>
                    <a:pt x="5133" y="6802"/>
                  </a:lnTo>
                  <a:lnTo>
                    <a:pt x="4547" y="6802"/>
                  </a:lnTo>
                  <a:lnTo>
                    <a:pt x="3872" y="6802"/>
                  </a:lnTo>
                  <a:lnTo>
                    <a:pt x="3144" y="6802"/>
                  </a:lnTo>
                  <a:lnTo>
                    <a:pt x="2362" y="6802"/>
                  </a:lnTo>
                  <a:lnTo>
                    <a:pt x="1545" y="6802"/>
                  </a:lnTo>
                  <a:lnTo>
                    <a:pt x="692" y="6802"/>
                  </a:lnTo>
                  <a:lnTo>
                    <a:pt x="586" y="7234"/>
                  </a:lnTo>
                  <a:lnTo>
                    <a:pt x="461" y="7837"/>
                  </a:lnTo>
                  <a:lnTo>
                    <a:pt x="355" y="8493"/>
                  </a:lnTo>
                  <a:lnTo>
                    <a:pt x="248" y="9187"/>
                  </a:lnTo>
                  <a:lnTo>
                    <a:pt x="142" y="9869"/>
                  </a:lnTo>
                  <a:lnTo>
                    <a:pt x="106" y="10498"/>
                  </a:lnTo>
                  <a:lnTo>
                    <a:pt x="106" y="10983"/>
                  </a:lnTo>
                  <a:lnTo>
                    <a:pt x="106" y="11311"/>
                  </a:lnTo>
                  <a:lnTo>
                    <a:pt x="213" y="11481"/>
                  </a:lnTo>
                  <a:lnTo>
                    <a:pt x="319" y="11651"/>
                  </a:lnTo>
                  <a:lnTo>
                    <a:pt x="497" y="11783"/>
                  </a:lnTo>
                  <a:lnTo>
                    <a:pt x="692" y="11914"/>
                  </a:lnTo>
                  <a:lnTo>
                    <a:pt x="941" y="12032"/>
                  </a:lnTo>
                  <a:lnTo>
                    <a:pt x="1207" y="12110"/>
                  </a:lnTo>
                  <a:lnTo>
                    <a:pt x="1509" y="12189"/>
                  </a:lnTo>
                  <a:lnTo>
                    <a:pt x="1794" y="12241"/>
                  </a:lnTo>
                  <a:lnTo>
                    <a:pt x="2131" y="12267"/>
                  </a:lnTo>
                  <a:lnTo>
                    <a:pt x="2433" y="12281"/>
                  </a:lnTo>
                  <a:lnTo>
                    <a:pt x="2735" y="12267"/>
                  </a:lnTo>
                  <a:lnTo>
                    <a:pt x="3055" y="12241"/>
                  </a:lnTo>
                  <a:lnTo>
                    <a:pt x="3357" y="12189"/>
                  </a:lnTo>
                  <a:lnTo>
                    <a:pt x="3623" y="12084"/>
                  </a:lnTo>
                  <a:lnTo>
                    <a:pt x="3872" y="11979"/>
                  </a:lnTo>
                  <a:lnTo>
                    <a:pt x="4103" y="11861"/>
                  </a:lnTo>
                  <a:lnTo>
                    <a:pt x="4316" y="11704"/>
                  </a:lnTo>
                  <a:lnTo>
                    <a:pt x="4582" y="11612"/>
                  </a:lnTo>
                  <a:lnTo>
                    <a:pt x="4849" y="11533"/>
                  </a:lnTo>
                  <a:lnTo>
                    <a:pt x="5169" y="11507"/>
                  </a:lnTo>
                  <a:lnTo>
                    <a:pt x="5506" y="11481"/>
                  </a:lnTo>
                  <a:lnTo>
                    <a:pt x="5808" y="11507"/>
                  </a:lnTo>
                  <a:lnTo>
                    <a:pt x="6146" y="11560"/>
                  </a:lnTo>
                  <a:lnTo>
                    <a:pt x="6501" y="11651"/>
                  </a:lnTo>
                  <a:lnTo>
                    <a:pt x="6803" y="11783"/>
                  </a:lnTo>
                  <a:lnTo>
                    <a:pt x="7105" y="11940"/>
                  </a:lnTo>
                  <a:lnTo>
                    <a:pt x="7353" y="12110"/>
                  </a:lnTo>
                  <a:lnTo>
                    <a:pt x="7584" y="12333"/>
                  </a:lnTo>
                  <a:lnTo>
                    <a:pt x="7798" y="12595"/>
                  </a:lnTo>
                  <a:lnTo>
                    <a:pt x="7922" y="12870"/>
                  </a:lnTo>
                  <a:lnTo>
                    <a:pt x="8028" y="13198"/>
                  </a:lnTo>
                  <a:lnTo>
                    <a:pt x="8064" y="13526"/>
                  </a:lnTo>
                  <a:lnTo>
                    <a:pt x="8028" y="13775"/>
                  </a:lnTo>
                  <a:lnTo>
                    <a:pt x="7922" y="13998"/>
                  </a:lnTo>
                  <a:lnTo>
                    <a:pt x="7798" y="14220"/>
                  </a:lnTo>
                  <a:lnTo>
                    <a:pt x="7584" y="14404"/>
                  </a:lnTo>
                  <a:lnTo>
                    <a:pt x="7353" y="14574"/>
                  </a:lnTo>
                  <a:lnTo>
                    <a:pt x="7105" y="14732"/>
                  </a:lnTo>
                  <a:lnTo>
                    <a:pt x="6803" y="14850"/>
                  </a:lnTo>
                  <a:lnTo>
                    <a:pt x="6501" y="14954"/>
                  </a:lnTo>
                  <a:lnTo>
                    <a:pt x="6146" y="15033"/>
                  </a:lnTo>
                  <a:lnTo>
                    <a:pt x="5808" y="15085"/>
                  </a:lnTo>
                  <a:lnTo>
                    <a:pt x="5506" y="15085"/>
                  </a:lnTo>
                  <a:lnTo>
                    <a:pt x="5169" y="15059"/>
                  </a:lnTo>
                  <a:lnTo>
                    <a:pt x="4849" y="15007"/>
                  </a:lnTo>
                  <a:lnTo>
                    <a:pt x="4582" y="14902"/>
                  </a:lnTo>
                  <a:lnTo>
                    <a:pt x="4316" y="14784"/>
                  </a:lnTo>
                  <a:lnTo>
                    <a:pt x="4103" y="14600"/>
                  </a:lnTo>
                  <a:lnTo>
                    <a:pt x="3907" y="14430"/>
                  </a:lnTo>
                  <a:lnTo>
                    <a:pt x="3659" y="14299"/>
                  </a:lnTo>
                  <a:lnTo>
                    <a:pt x="3428" y="14194"/>
                  </a:lnTo>
                  <a:lnTo>
                    <a:pt x="3179" y="14129"/>
                  </a:lnTo>
                  <a:lnTo>
                    <a:pt x="2913" y="14102"/>
                  </a:lnTo>
                  <a:lnTo>
                    <a:pt x="2646" y="14102"/>
                  </a:lnTo>
                  <a:lnTo>
                    <a:pt x="2362" y="14129"/>
                  </a:lnTo>
                  <a:lnTo>
                    <a:pt x="2096" y="14168"/>
                  </a:lnTo>
                  <a:lnTo>
                    <a:pt x="1811" y="14273"/>
                  </a:lnTo>
                  <a:lnTo>
                    <a:pt x="1545" y="14378"/>
                  </a:lnTo>
                  <a:lnTo>
                    <a:pt x="1314" y="14496"/>
                  </a:lnTo>
                  <a:lnTo>
                    <a:pt x="1065" y="14653"/>
                  </a:lnTo>
                  <a:lnTo>
                    <a:pt x="870" y="14797"/>
                  </a:lnTo>
                  <a:lnTo>
                    <a:pt x="657" y="14981"/>
                  </a:lnTo>
                  <a:lnTo>
                    <a:pt x="497" y="15177"/>
                  </a:lnTo>
                  <a:lnTo>
                    <a:pt x="390" y="15413"/>
                  </a:lnTo>
                  <a:lnTo>
                    <a:pt x="284" y="15636"/>
                  </a:lnTo>
                  <a:lnTo>
                    <a:pt x="248" y="15911"/>
                  </a:lnTo>
                  <a:lnTo>
                    <a:pt x="284" y="16239"/>
                  </a:lnTo>
                  <a:lnTo>
                    <a:pt x="319" y="16566"/>
                  </a:lnTo>
                  <a:lnTo>
                    <a:pt x="497" y="17340"/>
                  </a:lnTo>
                  <a:lnTo>
                    <a:pt x="692" y="18152"/>
                  </a:lnTo>
                  <a:lnTo>
                    <a:pt x="799" y="18559"/>
                  </a:lnTo>
                  <a:lnTo>
                    <a:pt x="905" y="18978"/>
                  </a:lnTo>
                  <a:lnTo>
                    <a:pt x="959" y="19384"/>
                  </a:lnTo>
                  <a:lnTo>
                    <a:pt x="994" y="19791"/>
                  </a:lnTo>
                  <a:lnTo>
                    <a:pt x="994" y="20132"/>
                  </a:lnTo>
                  <a:lnTo>
                    <a:pt x="959" y="20485"/>
                  </a:lnTo>
                  <a:lnTo>
                    <a:pt x="941" y="20669"/>
                  </a:lnTo>
                  <a:lnTo>
                    <a:pt x="870" y="20813"/>
                  </a:lnTo>
                  <a:lnTo>
                    <a:pt x="799" y="20970"/>
                  </a:lnTo>
                  <a:lnTo>
                    <a:pt x="692" y="21088"/>
                  </a:lnTo>
                  <a:lnTo>
                    <a:pt x="1474" y="20997"/>
                  </a:lnTo>
                  <a:lnTo>
                    <a:pt x="2291" y="20866"/>
                  </a:lnTo>
                  <a:lnTo>
                    <a:pt x="3108" y="20787"/>
                  </a:lnTo>
                  <a:lnTo>
                    <a:pt x="3907" y="20721"/>
                  </a:lnTo>
                  <a:lnTo>
                    <a:pt x="4653" y="20695"/>
                  </a:lnTo>
                  <a:lnTo>
                    <a:pt x="5364" y="20695"/>
                  </a:lnTo>
                  <a:lnTo>
                    <a:pt x="5701" y="20721"/>
                  </a:lnTo>
                  <a:lnTo>
                    <a:pt x="6057" y="20761"/>
                  </a:lnTo>
                  <a:lnTo>
                    <a:pt x="6323" y="20813"/>
                  </a:lnTo>
                  <a:lnTo>
                    <a:pt x="6625" y="20892"/>
                  </a:lnTo>
                  <a:close/>
                </a:path>
              </a:pathLst>
            </a:custGeom>
            <a:solidFill>
              <a:srgbClr val="943634"/>
            </a:solidFill>
            <a:ln w="28575">
              <a:solidFill>
                <a:srgbClr val="000000"/>
              </a:solidFill>
              <a:miter lim="800000"/>
              <a:headEnd/>
              <a:tailEnd/>
            </a:ln>
          </p:spPr>
          <p:txBody>
            <a:bodyPr/>
            <a:lstStyle/>
            <a:p>
              <a:endParaRPr lang="el-GR">
                <a:latin typeface="Calibri" pitchFamily="34" charset="0"/>
              </a:endParaRPr>
            </a:p>
          </p:txBody>
        </p:sp>
        <p:sp>
          <p:nvSpPr>
            <p:cNvPr id="1041" name="Puzzle2"/>
            <p:cNvSpPr>
              <a:spLocks noEditPoints="1" noChangeArrowheads="1"/>
            </p:cNvSpPr>
            <p:nvPr/>
          </p:nvSpPr>
          <p:spPr bwMode="auto">
            <a:xfrm>
              <a:off x="2880" y="1736"/>
              <a:ext cx="1778" cy="1379"/>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60000 65536"/>
                <a:gd name="T17" fmla="*/ 0 60000 65536"/>
                <a:gd name="T18" fmla="*/ 0 60000 65536"/>
                <a:gd name="T19" fmla="*/ 0 60000 65536"/>
                <a:gd name="T20" fmla="*/ 0 60000 65536"/>
                <a:gd name="T21" fmla="*/ 0 60000 65536"/>
                <a:gd name="T22" fmla="*/ 0 60000 65536"/>
                <a:gd name="T23" fmla="*/ 0 60000 65536"/>
                <a:gd name="T24" fmla="*/ 5394 w 21600"/>
                <a:gd name="T25" fmla="*/ 6735 h 21600"/>
                <a:gd name="T26" fmla="*/ 16182 w 21600"/>
                <a:gd name="T27" fmla="*/ 20441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4247" y="12354"/>
                  </a:moveTo>
                  <a:lnTo>
                    <a:pt x="4134" y="12468"/>
                  </a:lnTo>
                  <a:lnTo>
                    <a:pt x="4010" y="12581"/>
                  </a:lnTo>
                  <a:lnTo>
                    <a:pt x="3897" y="12637"/>
                  </a:lnTo>
                  <a:lnTo>
                    <a:pt x="3773" y="12694"/>
                  </a:lnTo>
                  <a:lnTo>
                    <a:pt x="3637" y="12694"/>
                  </a:lnTo>
                  <a:lnTo>
                    <a:pt x="3524" y="12694"/>
                  </a:lnTo>
                  <a:lnTo>
                    <a:pt x="3400" y="12665"/>
                  </a:lnTo>
                  <a:lnTo>
                    <a:pt x="3287" y="12609"/>
                  </a:lnTo>
                  <a:lnTo>
                    <a:pt x="3027" y="12496"/>
                  </a:lnTo>
                  <a:lnTo>
                    <a:pt x="2790" y="12340"/>
                  </a:lnTo>
                  <a:lnTo>
                    <a:pt x="2530" y="12142"/>
                  </a:lnTo>
                  <a:lnTo>
                    <a:pt x="2293" y="11987"/>
                  </a:lnTo>
                  <a:lnTo>
                    <a:pt x="2033" y="11817"/>
                  </a:lnTo>
                  <a:lnTo>
                    <a:pt x="1773" y="11676"/>
                  </a:lnTo>
                  <a:lnTo>
                    <a:pt x="1638" y="11662"/>
                  </a:lnTo>
                  <a:lnTo>
                    <a:pt x="1513" y="11634"/>
                  </a:lnTo>
                  <a:lnTo>
                    <a:pt x="1378" y="11634"/>
                  </a:lnTo>
                  <a:lnTo>
                    <a:pt x="1253" y="11634"/>
                  </a:lnTo>
                  <a:lnTo>
                    <a:pt x="1118" y="11662"/>
                  </a:lnTo>
                  <a:lnTo>
                    <a:pt x="971" y="11732"/>
                  </a:lnTo>
                  <a:lnTo>
                    <a:pt x="835" y="11817"/>
                  </a:lnTo>
                  <a:lnTo>
                    <a:pt x="711" y="11959"/>
                  </a:lnTo>
                  <a:lnTo>
                    <a:pt x="553" y="12086"/>
                  </a:lnTo>
                  <a:lnTo>
                    <a:pt x="429" y="12284"/>
                  </a:lnTo>
                  <a:lnTo>
                    <a:pt x="271" y="12524"/>
                  </a:lnTo>
                  <a:lnTo>
                    <a:pt x="146" y="12793"/>
                  </a:lnTo>
                  <a:lnTo>
                    <a:pt x="79" y="12962"/>
                  </a:lnTo>
                  <a:lnTo>
                    <a:pt x="33" y="13146"/>
                  </a:lnTo>
                  <a:lnTo>
                    <a:pt x="11" y="13386"/>
                  </a:lnTo>
                  <a:lnTo>
                    <a:pt x="11" y="13641"/>
                  </a:lnTo>
                  <a:lnTo>
                    <a:pt x="33" y="13881"/>
                  </a:lnTo>
                  <a:lnTo>
                    <a:pt x="101" y="14150"/>
                  </a:lnTo>
                  <a:lnTo>
                    <a:pt x="192" y="14404"/>
                  </a:lnTo>
                  <a:lnTo>
                    <a:pt x="293" y="14645"/>
                  </a:lnTo>
                  <a:lnTo>
                    <a:pt x="451" y="14857"/>
                  </a:lnTo>
                  <a:lnTo>
                    <a:pt x="621" y="15054"/>
                  </a:lnTo>
                  <a:lnTo>
                    <a:pt x="734" y="15125"/>
                  </a:lnTo>
                  <a:lnTo>
                    <a:pt x="835" y="15210"/>
                  </a:lnTo>
                  <a:lnTo>
                    <a:pt x="948" y="15267"/>
                  </a:lnTo>
                  <a:lnTo>
                    <a:pt x="1084" y="15323"/>
                  </a:lnTo>
                  <a:lnTo>
                    <a:pt x="1208" y="15351"/>
                  </a:lnTo>
                  <a:lnTo>
                    <a:pt x="1355" y="15380"/>
                  </a:lnTo>
                  <a:lnTo>
                    <a:pt x="1513" y="15380"/>
                  </a:lnTo>
                  <a:lnTo>
                    <a:pt x="1683" y="15380"/>
                  </a:lnTo>
                  <a:lnTo>
                    <a:pt x="1864" y="15351"/>
                  </a:lnTo>
                  <a:lnTo>
                    <a:pt x="2033" y="15323"/>
                  </a:lnTo>
                  <a:lnTo>
                    <a:pt x="2225" y="15238"/>
                  </a:lnTo>
                  <a:lnTo>
                    <a:pt x="2428" y="15153"/>
                  </a:lnTo>
                  <a:lnTo>
                    <a:pt x="2745" y="15026"/>
                  </a:lnTo>
                  <a:lnTo>
                    <a:pt x="3005" y="14913"/>
                  </a:lnTo>
                  <a:lnTo>
                    <a:pt x="3264" y="14828"/>
                  </a:lnTo>
                  <a:lnTo>
                    <a:pt x="3513" y="14800"/>
                  </a:lnTo>
                  <a:lnTo>
                    <a:pt x="3615" y="14828"/>
                  </a:lnTo>
                  <a:lnTo>
                    <a:pt x="3728" y="14857"/>
                  </a:lnTo>
                  <a:lnTo>
                    <a:pt x="3807" y="14913"/>
                  </a:lnTo>
                  <a:lnTo>
                    <a:pt x="3920" y="14998"/>
                  </a:lnTo>
                  <a:lnTo>
                    <a:pt x="4010" y="15097"/>
                  </a:lnTo>
                  <a:lnTo>
                    <a:pt x="4089" y="15238"/>
                  </a:lnTo>
                  <a:lnTo>
                    <a:pt x="4179" y="15408"/>
                  </a:lnTo>
                  <a:lnTo>
                    <a:pt x="4247" y="15620"/>
                  </a:lnTo>
                  <a:lnTo>
                    <a:pt x="4326" y="15860"/>
                  </a:lnTo>
                  <a:lnTo>
                    <a:pt x="4394" y="16129"/>
                  </a:lnTo>
                  <a:lnTo>
                    <a:pt x="4439" y="16440"/>
                  </a:lnTo>
                  <a:lnTo>
                    <a:pt x="4507" y="16737"/>
                  </a:lnTo>
                  <a:lnTo>
                    <a:pt x="4552" y="17090"/>
                  </a:lnTo>
                  <a:lnTo>
                    <a:pt x="4575" y="17443"/>
                  </a:lnTo>
                  <a:lnTo>
                    <a:pt x="4586" y="17825"/>
                  </a:lnTo>
                  <a:lnTo>
                    <a:pt x="4586" y="18193"/>
                  </a:lnTo>
                  <a:lnTo>
                    <a:pt x="4586" y="18574"/>
                  </a:lnTo>
                  <a:lnTo>
                    <a:pt x="4586" y="18984"/>
                  </a:lnTo>
                  <a:lnTo>
                    <a:pt x="4552" y="19366"/>
                  </a:lnTo>
                  <a:lnTo>
                    <a:pt x="4507" y="19748"/>
                  </a:lnTo>
                  <a:lnTo>
                    <a:pt x="4462" y="20129"/>
                  </a:lnTo>
                  <a:lnTo>
                    <a:pt x="4371" y="20483"/>
                  </a:lnTo>
                  <a:lnTo>
                    <a:pt x="4292" y="20836"/>
                  </a:lnTo>
                  <a:lnTo>
                    <a:pt x="4202" y="21161"/>
                  </a:lnTo>
                  <a:lnTo>
                    <a:pt x="4744" y="21161"/>
                  </a:lnTo>
                  <a:lnTo>
                    <a:pt x="5264" y="21161"/>
                  </a:lnTo>
                  <a:lnTo>
                    <a:pt x="5784" y="21161"/>
                  </a:lnTo>
                  <a:lnTo>
                    <a:pt x="6235" y="21161"/>
                  </a:lnTo>
                  <a:lnTo>
                    <a:pt x="6676" y="21161"/>
                  </a:lnTo>
                  <a:lnTo>
                    <a:pt x="7060" y="21161"/>
                  </a:lnTo>
                  <a:lnTo>
                    <a:pt x="7410" y="21161"/>
                  </a:lnTo>
                  <a:lnTo>
                    <a:pt x="7670" y="21161"/>
                  </a:lnTo>
                  <a:lnTo>
                    <a:pt x="8020" y="21020"/>
                  </a:lnTo>
                  <a:lnTo>
                    <a:pt x="8303" y="20893"/>
                  </a:lnTo>
                  <a:lnTo>
                    <a:pt x="8563" y="20695"/>
                  </a:lnTo>
                  <a:lnTo>
                    <a:pt x="8800" y="20511"/>
                  </a:lnTo>
                  <a:lnTo>
                    <a:pt x="8969" y="20285"/>
                  </a:lnTo>
                  <a:lnTo>
                    <a:pt x="9150" y="20045"/>
                  </a:lnTo>
                  <a:lnTo>
                    <a:pt x="9252" y="19804"/>
                  </a:lnTo>
                  <a:lnTo>
                    <a:pt x="9342" y="19550"/>
                  </a:lnTo>
                  <a:lnTo>
                    <a:pt x="9410" y="19281"/>
                  </a:lnTo>
                  <a:lnTo>
                    <a:pt x="9433" y="19013"/>
                  </a:lnTo>
                  <a:lnTo>
                    <a:pt x="9433" y="18744"/>
                  </a:lnTo>
                  <a:lnTo>
                    <a:pt x="9387" y="18504"/>
                  </a:lnTo>
                  <a:lnTo>
                    <a:pt x="9320" y="18221"/>
                  </a:lnTo>
                  <a:lnTo>
                    <a:pt x="9207" y="17981"/>
                  </a:lnTo>
                  <a:lnTo>
                    <a:pt x="9105" y="17740"/>
                  </a:lnTo>
                  <a:lnTo>
                    <a:pt x="8924" y="17514"/>
                  </a:lnTo>
                  <a:lnTo>
                    <a:pt x="8777" y="17274"/>
                  </a:lnTo>
                  <a:lnTo>
                    <a:pt x="8642" y="17034"/>
                  </a:lnTo>
                  <a:lnTo>
                    <a:pt x="8563" y="16765"/>
                  </a:lnTo>
                  <a:lnTo>
                    <a:pt x="8472" y="16468"/>
                  </a:lnTo>
                  <a:lnTo>
                    <a:pt x="8450" y="16157"/>
                  </a:lnTo>
                  <a:lnTo>
                    <a:pt x="8450" y="15860"/>
                  </a:lnTo>
                  <a:lnTo>
                    <a:pt x="8472" y="15563"/>
                  </a:lnTo>
                  <a:lnTo>
                    <a:pt x="8540" y="15267"/>
                  </a:lnTo>
                  <a:lnTo>
                    <a:pt x="8642" y="14998"/>
                  </a:lnTo>
                  <a:lnTo>
                    <a:pt x="8777" y="14729"/>
                  </a:lnTo>
                  <a:lnTo>
                    <a:pt x="8868" y="14616"/>
                  </a:lnTo>
                  <a:lnTo>
                    <a:pt x="8969" y="14475"/>
                  </a:lnTo>
                  <a:lnTo>
                    <a:pt x="9060" y="14376"/>
                  </a:lnTo>
                  <a:lnTo>
                    <a:pt x="9184" y="14291"/>
                  </a:lnTo>
                  <a:lnTo>
                    <a:pt x="9297" y="14206"/>
                  </a:lnTo>
                  <a:lnTo>
                    <a:pt x="9433" y="14121"/>
                  </a:lnTo>
                  <a:lnTo>
                    <a:pt x="9579" y="14051"/>
                  </a:lnTo>
                  <a:lnTo>
                    <a:pt x="9726" y="13994"/>
                  </a:lnTo>
                  <a:lnTo>
                    <a:pt x="9884" y="13938"/>
                  </a:lnTo>
                  <a:lnTo>
                    <a:pt x="10054" y="13909"/>
                  </a:lnTo>
                  <a:lnTo>
                    <a:pt x="10257" y="13881"/>
                  </a:lnTo>
                  <a:lnTo>
                    <a:pt x="10449" y="13881"/>
                  </a:lnTo>
                  <a:lnTo>
                    <a:pt x="10664" y="13881"/>
                  </a:lnTo>
                  <a:lnTo>
                    <a:pt x="10856" y="13909"/>
                  </a:lnTo>
                  <a:lnTo>
                    <a:pt x="11037" y="13966"/>
                  </a:lnTo>
                  <a:lnTo>
                    <a:pt x="11206" y="14023"/>
                  </a:lnTo>
                  <a:lnTo>
                    <a:pt x="11353" y="14093"/>
                  </a:lnTo>
                  <a:lnTo>
                    <a:pt x="11511" y="14178"/>
                  </a:lnTo>
                  <a:lnTo>
                    <a:pt x="11635" y="14263"/>
                  </a:lnTo>
                  <a:lnTo>
                    <a:pt x="11748" y="14376"/>
                  </a:lnTo>
                  <a:lnTo>
                    <a:pt x="11861" y="14475"/>
                  </a:lnTo>
                  <a:lnTo>
                    <a:pt x="11941" y="14616"/>
                  </a:lnTo>
                  <a:lnTo>
                    <a:pt x="12031" y="14758"/>
                  </a:lnTo>
                  <a:lnTo>
                    <a:pt x="12099" y="14885"/>
                  </a:lnTo>
                  <a:lnTo>
                    <a:pt x="12200" y="15210"/>
                  </a:lnTo>
                  <a:lnTo>
                    <a:pt x="12268" y="15507"/>
                  </a:lnTo>
                  <a:lnTo>
                    <a:pt x="12291" y="15832"/>
                  </a:lnTo>
                  <a:lnTo>
                    <a:pt x="12291" y="16157"/>
                  </a:lnTo>
                  <a:lnTo>
                    <a:pt x="12246" y="16482"/>
                  </a:lnTo>
                  <a:lnTo>
                    <a:pt x="12178" y="16807"/>
                  </a:lnTo>
                  <a:lnTo>
                    <a:pt x="12099" y="17090"/>
                  </a:lnTo>
                  <a:lnTo>
                    <a:pt x="12008" y="17330"/>
                  </a:lnTo>
                  <a:lnTo>
                    <a:pt x="11884" y="17542"/>
                  </a:lnTo>
                  <a:lnTo>
                    <a:pt x="11748" y="17712"/>
                  </a:lnTo>
                  <a:lnTo>
                    <a:pt x="11613" y="17839"/>
                  </a:lnTo>
                  <a:lnTo>
                    <a:pt x="11489" y="18037"/>
                  </a:lnTo>
                  <a:lnTo>
                    <a:pt x="11398" y="18221"/>
                  </a:lnTo>
                  <a:lnTo>
                    <a:pt x="11319" y="18447"/>
                  </a:lnTo>
                  <a:lnTo>
                    <a:pt x="11251" y="18659"/>
                  </a:lnTo>
                  <a:lnTo>
                    <a:pt x="11206" y="18900"/>
                  </a:lnTo>
                  <a:lnTo>
                    <a:pt x="11184" y="19154"/>
                  </a:lnTo>
                  <a:lnTo>
                    <a:pt x="11184" y="19423"/>
                  </a:lnTo>
                  <a:lnTo>
                    <a:pt x="11229" y="19663"/>
                  </a:lnTo>
                  <a:lnTo>
                    <a:pt x="11297" y="19903"/>
                  </a:lnTo>
                  <a:lnTo>
                    <a:pt x="11376" y="20158"/>
                  </a:lnTo>
                  <a:lnTo>
                    <a:pt x="11511" y="20398"/>
                  </a:lnTo>
                  <a:lnTo>
                    <a:pt x="11681" y="20610"/>
                  </a:lnTo>
                  <a:lnTo>
                    <a:pt x="11884" y="20808"/>
                  </a:lnTo>
                  <a:lnTo>
                    <a:pt x="12121" y="20992"/>
                  </a:lnTo>
                  <a:lnTo>
                    <a:pt x="12404" y="21161"/>
                  </a:lnTo>
                  <a:lnTo>
                    <a:pt x="12528" y="21190"/>
                  </a:lnTo>
                  <a:lnTo>
                    <a:pt x="12856" y="21274"/>
                  </a:lnTo>
                  <a:lnTo>
                    <a:pt x="13330" y="21373"/>
                  </a:lnTo>
                  <a:lnTo>
                    <a:pt x="13963" y="21486"/>
                  </a:lnTo>
                  <a:lnTo>
                    <a:pt x="14313" y="21543"/>
                  </a:lnTo>
                  <a:lnTo>
                    <a:pt x="14652" y="21571"/>
                  </a:lnTo>
                  <a:lnTo>
                    <a:pt x="15025" y="21600"/>
                  </a:lnTo>
                  <a:lnTo>
                    <a:pt x="15409" y="21600"/>
                  </a:lnTo>
                  <a:lnTo>
                    <a:pt x="15782" y="21600"/>
                  </a:lnTo>
                  <a:lnTo>
                    <a:pt x="16177" y="21571"/>
                  </a:lnTo>
                  <a:lnTo>
                    <a:pt x="16516" y="21486"/>
                  </a:lnTo>
                  <a:lnTo>
                    <a:pt x="16889" y="21402"/>
                  </a:lnTo>
                  <a:lnTo>
                    <a:pt x="16821" y="21190"/>
                  </a:lnTo>
                  <a:lnTo>
                    <a:pt x="16776" y="20935"/>
                  </a:lnTo>
                  <a:lnTo>
                    <a:pt x="16742" y="20667"/>
                  </a:lnTo>
                  <a:lnTo>
                    <a:pt x="16719" y="20370"/>
                  </a:lnTo>
                  <a:lnTo>
                    <a:pt x="16697" y="19719"/>
                  </a:lnTo>
                  <a:lnTo>
                    <a:pt x="16697" y="19013"/>
                  </a:lnTo>
                  <a:lnTo>
                    <a:pt x="16719" y="18306"/>
                  </a:lnTo>
                  <a:lnTo>
                    <a:pt x="16753" y="17599"/>
                  </a:lnTo>
                  <a:lnTo>
                    <a:pt x="16821" y="16949"/>
                  </a:lnTo>
                  <a:lnTo>
                    <a:pt x="16889" y="16383"/>
                  </a:lnTo>
                  <a:lnTo>
                    <a:pt x="16934" y="16129"/>
                  </a:lnTo>
                  <a:lnTo>
                    <a:pt x="17002" y="15945"/>
                  </a:lnTo>
                  <a:lnTo>
                    <a:pt x="17081" y="15790"/>
                  </a:lnTo>
                  <a:lnTo>
                    <a:pt x="17194" y="15648"/>
                  </a:lnTo>
                  <a:lnTo>
                    <a:pt x="17318" y="15563"/>
                  </a:lnTo>
                  <a:lnTo>
                    <a:pt x="17453" y="15507"/>
                  </a:lnTo>
                  <a:lnTo>
                    <a:pt x="17600" y="15450"/>
                  </a:lnTo>
                  <a:lnTo>
                    <a:pt x="17758" y="15450"/>
                  </a:lnTo>
                  <a:lnTo>
                    <a:pt x="17905" y="15479"/>
                  </a:lnTo>
                  <a:lnTo>
                    <a:pt x="18064" y="15535"/>
                  </a:lnTo>
                  <a:lnTo>
                    <a:pt x="18233" y="15620"/>
                  </a:lnTo>
                  <a:lnTo>
                    <a:pt x="18380" y="15733"/>
                  </a:lnTo>
                  <a:lnTo>
                    <a:pt x="18561" y="15832"/>
                  </a:lnTo>
                  <a:lnTo>
                    <a:pt x="18707" y="15973"/>
                  </a:lnTo>
                  <a:lnTo>
                    <a:pt x="18866" y="16129"/>
                  </a:lnTo>
                  <a:lnTo>
                    <a:pt x="18990" y="16327"/>
                  </a:lnTo>
                  <a:lnTo>
                    <a:pt x="19125" y="16482"/>
                  </a:lnTo>
                  <a:lnTo>
                    <a:pt x="19295" y="16624"/>
                  </a:lnTo>
                  <a:lnTo>
                    <a:pt x="19464" y="16737"/>
                  </a:lnTo>
                  <a:lnTo>
                    <a:pt x="19668" y="16807"/>
                  </a:lnTo>
                  <a:lnTo>
                    <a:pt x="19860" y="16836"/>
                  </a:lnTo>
                  <a:lnTo>
                    <a:pt x="20052" y="16864"/>
                  </a:lnTo>
                  <a:lnTo>
                    <a:pt x="20266" y="16836"/>
                  </a:lnTo>
                  <a:lnTo>
                    <a:pt x="20470" y="16793"/>
                  </a:lnTo>
                  <a:lnTo>
                    <a:pt x="20662" y="16708"/>
                  </a:lnTo>
                  <a:lnTo>
                    <a:pt x="20854" y="16567"/>
                  </a:lnTo>
                  <a:lnTo>
                    <a:pt x="21035" y="16412"/>
                  </a:lnTo>
                  <a:lnTo>
                    <a:pt x="21182" y="16214"/>
                  </a:lnTo>
                  <a:lnTo>
                    <a:pt x="21340" y="16002"/>
                  </a:lnTo>
                  <a:lnTo>
                    <a:pt x="21441" y="15733"/>
                  </a:lnTo>
                  <a:lnTo>
                    <a:pt x="21532" y="15436"/>
                  </a:lnTo>
                  <a:lnTo>
                    <a:pt x="21600" y="15083"/>
                  </a:lnTo>
                  <a:lnTo>
                    <a:pt x="21600" y="14885"/>
                  </a:lnTo>
                  <a:lnTo>
                    <a:pt x="21600" y="14729"/>
                  </a:lnTo>
                  <a:lnTo>
                    <a:pt x="21600" y="14531"/>
                  </a:lnTo>
                  <a:lnTo>
                    <a:pt x="21577" y="14376"/>
                  </a:lnTo>
                  <a:lnTo>
                    <a:pt x="21532" y="14206"/>
                  </a:lnTo>
                  <a:lnTo>
                    <a:pt x="21487" y="14051"/>
                  </a:lnTo>
                  <a:lnTo>
                    <a:pt x="21419" y="13909"/>
                  </a:lnTo>
                  <a:lnTo>
                    <a:pt x="21351" y="13768"/>
                  </a:lnTo>
                  <a:lnTo>
                    <a:pt x="21204" y="13500"/>
                  </a:lnTo>
                  <a:lnTo>
                    <a:pt x="21035" y="13287"/>
                  </a:lnTo>
                  <a:lnTo>
                    <a:pt x="20809" y="13090"/>
                  </a:lnTo>
                  <a:lnTo>
                    <a:pt x="20594" y="12962"/>
                  </a:lnTo>
                  <a:lnTo>
                    <a:pt x="20357" y="12821"/>
                  </a:lnTo>
                  <a:lnTo>
                    <a:pt x="20120" y="12764"/>
                  </a:lnTo>
                  <a:lnTo>
                    <a:pt x="19882" y="12708"/>
                  </a:lnTo>
                  <a:lnTo>
                    <a:pt x="19645" y="12736"/>
                  </a:lnTo>
                  <a:lnTo>
                    <a:pt x="19430" y="12793"/>
                  </a:lnTo>
                  <a:lnTo>
                    <a:pt x="19227" y="12906"/>
                  </a:lnTo>
                  <a:lnTo>
                    <a:pt x="19148" y="12962"/>
                  </a:lnTo>
                  <a:lnTo>
                    <a:pt x="19058" y="13047"/>
                  </a:lnTo>
                  <a:lnTo>
                    <a:pt x="18990" y="13146"/>
                  </a:lnTo>
                  <a:lnTo>
                    <a:pt x="18911" y="13259"/>
                  </a:lnTo>
                  <a:lnTo>
                    <a:pt x="18775" y="13471"/>
                  </a:lnTo>
                  <a:lnTo>
                    <a:pt x="18628" y="13641"/>
                  </a:lnTo>
                  <a:lnTo>
                    <a:pt x="18470" y="13740"/>
                  </a:lnTo>
                  <a:lnTo>
                    <a:pt x="18301" y="13825"/>
                  </a:lnTo>
                  <a:lnTo>
                    <a:pt x="18143" y="13853"/>
                  </a:lnTo>
                  <a:lnTo>
                    <a:pt x="17973" y="13881"/>
                  </a:lnTo>
                  <a:lnTo>
                    <a:pt x="17804" y="13853"/>
                  </a:lnTo>
                  <a:lnTo>
                    <a:pt x="17646" y="13796"/>
                  </a:lnTo>
                  <a:lnTo>
                    <a:pt x="17499" y="13726"/>
                  </a:lnTo>
                  <a:lnTo>
                    <a:pt x="17341" y="13641"/>
                  </a:lnTo>
                  <a:lnTo>
                    <a:pt x="17216" y="13528"/>
                  </a:lnTo>
                  <a:lnTo>
                    <a:pt x="17103" y="13386"/>
                  </a:lnTo>
                  <a:lnTo>
                    <a:pt x="17024" y="13259"/>
                  </a:lnTo>
                  <a:lnTo>
                    <a:pt x="16934" y="13118"/>
                  </a:lnTo>
                  <a:lnTo>
                    <a:pt x="16889" y="12991"/>
                  </a:lnTo>
                  <a:lnTo>
                    <a:pt x="16889" y="12849"/>
                  </a:lnTo>
                  <a:lnTo>
                    <a:pt x="16889" y="12383"/>
                  </a:lnTo>
                  <a:lnTo>
                    <a:pt x="16889" y="11662"/>
                  </a:lnTo>
                  <a:lnTo>
                    <a:pt x="16889" y="10701"/>
                  </a:lnTo>
                  <a:lnTo>
                    <a:pt x="16889" y="9640"/>
                  </a:lnTo>
                  <a:lnTo>
                    <a:pt x="16889" y="8566"/>
                  </a:lnTo>
                  <a:lnTo>
                    <a:pt x="16889" y="7478"/>
                  </a:lnTo>
                  <a:lnTo>
                    <a:pt x="16889" y="6502"/>
                  </a:lnTo>
                  <a:lnTo>
                    <a:pt x="16889" y="5739"/>
                  </a:lnTo>
                  <a:lnTo>
                    <a:pt x="16674" y="5894"/>
                  </a:lnTo>
                  <a:lnTo>
                    <a:pt x="16414" y="6036"/>
                  </a:lnTo>
                  <a:lnTo>
                    <a:pt x="16154" y="6177"/>
                  </a:lnTo>
                  <a:lnTo>
                    <a:pt x="15849" y="6248"/>
                  </a:lnTo>
                  <a:lnTo>
                    <a:pt x="15544" y="6304"/>
                  </a:lnTo>
                  <a:lnTo>
                    <a:pt x="15217" y="6332"/>
                  </a:lnTo>
                  <a:lnTo>
                    <a:pt x="14866" y="6361"/>
                  </a:lnTo>
                  <a:lnTo>
                    <a:pt x="14550" y="6361"/>
                  </a:lnTo>
                  <a:lnTo>
                    <a:pt x="14200" y="6332"/>
                  </a:lnTo>
                  <a:lnTo>
                    <a:pt x="13850" y="6276"/>
                  </a:lnTo>
                  <a:lnTo>
                    <a:pt x="13522" y="6219"/>
                  </a:lnTo>
                  <a:lnTo>
                    <a:pt x="13206" y="6149"/>
                  </a:lnTo>
                  <a:lnTo>
                    <a:pt x="12901" y="6064"/>
                  </a:lnTo>
                  <a:lnTo>
                    <a:pt x="12618" y="5951"/>
                  </a:lnTo>
                  <a:lnTo>
                    <a:pt x="12358" y="5838"/>
                  </a:lnTo>
                  <a:lnTo>
                    <a:pt x="12121" y="5739"/>
                  </a:lnTo>
                  <a:lnTo>
                    <a:pt x="11941" y="5626"/>
                  </a:lnTo>
                  <a:lnTo>
                    <a:pt x="11794" y="5513"/>
                  </a:lnTo>
                  <a:lnTo>
                    <a:pt x="11658" y="5414"/>
                  </a:lnTo>
                  <a:lnTo>
                    <a:pt x="11556" y="5301"/>
                  </a:lnTo>
                  <a:lnTo>
                    <a:pt x="11466" y="5187"/>
                  </a:lnTo>
                  <a:lnTo>
                    <a:pt x="11398" y="5089"/>
                  </a:lnTo>
                  <a:lnTo>
                    <a:pt x="11376" y="4947"/>
                  </a:lnTo>
                  <a:lnTo>
                    <a:pt x="11353" y="4834"/>
                  </a:lnTo>
                  <a:lnTo>
                    <a:pt x="11353" y="4707"/>
                  </a:lnTo>
                  <a:lnTo>
                    <a:pt x="11376" y="4565"/>
                  </a:lnTo>
                  <a:lnTo>
                    <a:pt x="11443" y="4410"/>
                  </a:lnTo>
                  <a:lnTo>
                    <a:pt x="11511" y="4240"/>
                  </a:lnTo>
                  <a:lnTo>
                    <a:pt x="11703" y="3887"/>
                  </a:lnTo>
                  <a:lnTo>
                    <a:pt x="11986" y="3505"/>
                  </a:lnTo>
                  <a:lnTo>
                    <a:pt x="12144" y="3265"/>
                  </a:lnTo>
                  <a:lnTo>
                    <a:pt x="12246" y="3025"/>
                  </a:lnTo>
                  <a:lnTo>
                    <a:pt x="12336" y="2756"/>
                  </a:lnTo>
                  <a:lnTo>
                    <a:pt x="12404" y="2445"/>
                  </a:lnTo>
                  <a:lnTo>
                    <a:pt x="12438" y="2176"/>
                  </a:lnTo>
                  <a:lnTo>
                    <a:pt x="12438" y="1880"/>
                  </a:lnTo>
                  <a:lnTo>
                    <a:pt x="12404" y="1583"/>
                  </a:lnTo>
                  <a:lnTo>
                    <a:pt x="12336" y="1314"/>
                  </a:lnTo>
                  <a:lnTo>
                    <a:pt x="12246" y="1046"/>
                  </a:lnTo>
                  <a:lnTo>
                    <a:pt x="12099" y="791"/>
                  </a:lnTo>
                  <a:lnTo>
                    <a:pt x="12008" y="692"/>
                  </a:lnTo>
                  <a:lnTo>
                    <a:pt x="11918" y="579"/>
                  </a:lnTo>
                  <a:lnTo>
                    <a:pt x="11816" y="466"/>
                  </a:lnTo>
                  <a:lnTo>
                    <a:pt x="11703" y="381"/>
                  </a:lnTo>
                  <a:lnTo>
                    <a:pt x="11579" y="310"/>
                  </a:lnTo>
                  <a:lnTo>
                    <a:pt x="11443" y="226"/>
                  </a:lnTo>
                  <a:lnTo>
                    <a:pt x="11297" y="169"/>
                  </a:lnTo>
                  <a:lnTo>
                    <a:pt x="11138" y="113"/>
                  </a:lnTo>
                  <a:lnTo>
                    <a:pt x="10969" y="56"/>
                  </a:lnTo>
                  <a:lnTo>
                    <a:pt x="10800" y="28"/>
                  </a:lnTo>
                  <a:lnTo>
                    <a:pt x="10619" y="28"/>
                  </a:lnTo>
                  <a:lnTo>
                    <a:pt x="10404" y="28"/>
                  </a:lnTo>
                  <a:lnTo>
                    <a:pt x="10257" y="28"/>
                  </a:lnTo>
                  <a:lnTo>
                    <a:pt x="10076" y="56"/>
                  </a:lnTo>
                  <a:lnTo>
                    <a:pt x="9952" y="84"/>
                  </a:lnTo>
                  <a:lnTo>
                    <a:pt x="9794" y="141"/>
                  </a:lnTo>
                  <a:lnTo>
                    <a:pt x="9692" y="226"/>
                  </a:lnTo>
                  <a:lnTo>
                    <a:pt x="9557" y="282"/>
                  </a:lnTo>
                  <a:lnTo>
                    <a:pt x="9455" y="381"/>
                  </a:lnTo>
                  <a:lnTo>
                    <a:pt x="9365" y="466"/>
                  </a:lnTo>
                  <a:lnTo>
                    <a:pt x="9274" y="579"/>
                  </a:lnTo>
                  <a:lnTo>
                    <a:pt x="9184" y="692"/>
                  </a:lnTo>
                  <a:lnTo>
                    <a:pt x="9128" y="791"/>
                  </a:lnTo>
                  <a:lnTo>
                    <a:pt x="9060" y="932"/>
                  </a:lnTo>
                  <a:lnTo>
                    <a:pt x="8969" y="1201"/>
                  </a:lnTo>
                  <a:lnTo>
                    <a:pt x="8913" y="1498"/>
                  </a:lnTo>
                  <a:lnTo>
                    <a:pt x="8890" y="1795"/>
                  </a:lnTo>
                  <a:lnTo>
                    <a:pt x="8890" y="2120"/>
                  </a:lnTo>
                  <a:lnTo>
                    <a:pt x="8913" y="2445"/>
                  </a:lnTo>
                  <a:lnTo>
                    <a:pt x="8969" y="2756"/>
                  </a:lnTo>
                  <a:lnTo>
                    <a:pt x="9060" y="3081"/>
                  </a:lnTo>
                  <a:lnTo>
                    <a:pt x="9173" y="3378"/>
                  </a:lnTo>
                  <a:lnTo>
                    <a:pt x="9297" y="3647"/>
                  </a:lnTo>
                  <a:lnTo>
                    <a:pt x="9466" y="3887"/>
                  </a:lnTo>
                  <a:lnTo>
                    <a:pt x="9579" y="4085"/>
                  </a:lnTo>
                  <a:lnTo>
                    <a:pt x="9670" y="4269"/>
                  </a:lnTo>
                  <a:lnTo>
                    <a:pt x="9726" y="4467"/>
                  </a:lnTo>
                  <a:lnTo>
                    <a:pt x="9771" y="4650"/>
                  </a:lnTo>
                  <a:lnTo>
                    <a:pt x="9771" y="4834"/>
                  </a:lnTo>
                  <a:lnTo>
                    <a:pt x="9749" y="5032"/>
                  </a:lnTo>
                  <a:lnTo>
                    <a:pt x="9715" y="5216"/>
                  </a:lnTo>
                  <a:lnTo>
                    <a:pt x="9625" y="5385"/>
                  </a:lnTo>
                  <a:lnTo>
                    <a:pt x="9534" y="5513"/>
                  </a:lnTo>
                  <a:lnTo>
                    <a:pt x="9410" y="5626"/>
                  </a:lnTo>
                  <a:lnTo>
                    <a:pt x="9229" y="5710"/>
                  </a:lnTo>
                  <a:lnTo>
                    <a:pt x="9060" y="5767"/>
                  </a:lnTo>
                  <a:lnTo>
                    <a:pt x="8845" y="5767"/>
                  </a:lnTo>
                  <a:lnTo>
                    <a:pt x="8585" y="5739"/>
                  </a:lnTo>
                  <a:lnTo>
                    <a:pt x="8325" y="5654"/>
                  </a:lnTo>
                  <a:lnTo>
                    <a:pt x="8020" y="5513"/>
                  </a:lnTo>
                  <a:lnTo>
                    <a:pt x="7840" y="5442"/>
                  </a:lnTo>
                  <a:lnTo>
                    <a:pt x="7648" y="5385"/>
                  </a:lnTo>
                  <a:lnTo>
                    <a:pt x="7433" y="5329"/>
                  </a:lnTo>
                  <a:lnTo>
                    <a:pt x="7241" y="5301"/>
                  </a:lnTo>
                  <a:lnTo>
                    <a:pt x="6755" y="5301"/>
                  </a:lnTo>
                  <a:lnTo>
                    <a:pt x="6281" y="5329"/>
                  </a:lnTo>
                  <a:lnTo>
                    <a:pt x="5784" y="5385"/>
                  </a:lnTo>
                  <a:lnTo>
                    <a:pt x="5264" y="5498"/>
                  </a:lnTo>
                  <a:lnTo>
                    <a:pt x="4744" y="5597"/>
                  </a:lnTo>
                  <a:lnTo>
                    <a:pt x="4247" y="5739"/>
                  </a:lnTo>
                  <a:lnTo>
                    <a:pt x="4202" y="5894"/>
                  </a:lnTo>
                  <a:lnTo>
                    <a:pt x="4202" y="6191"/>
                  </a:lnTo>
                  <a:lnTo>
                    <a:pt x="4202" y="6545"/>
                  </a:lnTo>
                  <a:lnTo>
                    <a:pt x="4225" y="6954"/>
                  </a:lnTo>
                  <a:lnTo>
                    <a:pt x="4315" y="7930"/>
                  </a:lnTo>
                  <a:lnTo>
                    <a:pt x="4394" y="9018"/>
                  </a:lnTo>
                  <a:lnTo>
                    <a:pt x="4439" y="9570"/>
                  </a:lnTo>
                  <a:lnTo>
                    <a:pt x="4462" y="10107"/>
                  </a:lnTo>
                  <a:lnTo>
                    <a:pt x="4484" y="10630"/>
                  </a:lnTo>
                  <a:lnTo>
                    <a:pt x="4507" y="11082"/>
                  </a:lnTo>
                  <a:lnTo>
                    <a:pt x="4484" y="11520"/>
                  </a:lnTo>
                  <a:lnTo>
                    <a:pt x="4439" y="11874"/>
                  </a:lnTo>
                  <a:lnTo>
                    <a:pt x="4394" y="12029"/>
                  </a:lnTo>
                  <a:lnTo>
                    <a:pt x="4349" y="12171"/>
                  </a:lnTo>
                  <a:lnTo>
                    <a:pt x="4315" y="12284"/>
                  </a:lnTo>
                  <a:lnTo>
                    <a:pt x="4247" y="12354"/>
                  </a:lnTo>
                  <a:close/>
                </a:path>
              </a:pathLst>
            </a:custGeom>
            <a:solidFill>
              <a:srgbClr val="B2A1C7"/>
            </a:solidFill>
            <a:ln w="28575">
              <a:solidFill>
                <a:srgbClr val="000000"/>
              </a:solidFill>
              <a:miter lim="800000"/>
              <a:headEnd/>
              <a:tailEnd/>
            </a:ln>
          </p:spPr>
          <p:txBody>
            <a:bodyPr/>
            <a:lstStyle/>
            <a:p>
              <a:endParaRPr lang="el-GR">
                <a:latin typeface="Calibri" pitchFamily="34" charset="0"/>
              </a:endParaRPr>
            </a:p>
          </p:txBody>
        </p:sp>
        <p:sp>
          <p:nvSpPr>
            <p:cNvPr id="1042" name="Puzzle4"/>
            <p:cNvSpPr>
              <a:spLocks noEditPoints="1" noChangeArrowheads="1"/>
            </p:cNvSpPr>
            <p:nvPr/>
          </p:nvSpPr>
          <p:spPr bwMode="auto">
            <a:xfrm>
              <a:off x="2192" y="1719"/>
              <a:ext cx="1072" cy="1763"/>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60000 65536"/>
                <a:gd name="T17" fmla="*/ 0 60000 65536"/>
                <a:gd name="T18" fmla="*/ 0 60000 65536"/>
                <a:gd name="T19" fmla="*/ 0 60000 65536"/>
                <a:gd name="T20" fmla="*/ 0 60000 65536"/>
                <a:gd name="T21" fmla="*/ 0 60000 65536"/>
                <a:gd name="T22" fmla="*/ 0 60000 65536"/>
                <a:gd name="T23" fmla="*/ 0 60000 65536"/>
                <a:gd name="T24" fmla="*/ 2075 w 21600"/>
                <a:gd name="T25" fmla="*/ 5660 h 21600"/>
                <a:gd name="T26" fmla="*/ 20210 w 21600"/>
                <a:gd name="T27" fmla="*/ 15976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3813" y="10590"/>
                  </a:moveTo>
                  <a:lnTo>
                    <a:pt x="3927" y="10513"/>
                  </a:lnTo>
                  <a:lnTo>
                    <a:pt x="4078" y="10425"/>
                  </a:lnTo>
                  <a:lnTo>
                    <a:pt x="4210" y="10359"/>
                  </a:lnTo>
                  <a:lnTo>
                    <a:pt x="4361" y="10315"/>
                  </a:lnTo>
                  <a:lnTo>
                    <a:pt x="4682" y="10237"/>
                  </a:lnTo>
                  <a:lnTo>
                    <a:pt x="5041" y="10193"/>
                  </a:lnTo>
                  <a:lnTo>
                    <a:pt x="5456" y="10171"/>
                  </a:lnTo>
                  <a:lnTo>
                    <a:pt x="5853" y="10193"/>
                  </a:lnTo>
                  <a:lnTo>
                    <a:pt x="6249" y="10260"/>
                  </a:lnTo>
                  <a:lnTo>
                    <a:pt x="6646" y="10337"/>
                  </a:lnTo>
                  <a:lnTo>
                    <a:pt x="7004" y="10469"/>
                  </a:lnTo>
                  <a:lnTo>
                    <a:pt x="7363" y="10612"/>
                  </a:lnTo>
                  <a:lnTo>
                    <a:pt x="7665" y="10788"/>
                  </a:lnTo>
                  <a:lnTo>
                    <a:pt x="7911" y="10998"/>
                  </a:lnTo>
                  <a:lnTo>
                    <a:pt x="8024" y="11097"/>
                  </a:lnTo>
                  <a:lnTo>
                    <a:pt x="8137" y="11207"/>
                  </a:lnTo>
                  <a:lnTo>
                    <a:pt x="8194" y="11340"/>
                  </a:lnTo>
                  <a:lnTo>
                    <a:pt x="8269" y="11461"/>
                  </a:lnTo>
                  <a:lnTo>
                    <a:pt x="8307" y="11593"/>
                  </a:lnTo>
                  <a:lnTo>
                    <a:pt x="8307" y="11714"/>
                  </a:lnTo>
                  <a:lnTo>
                    <a:pt x="8307" y="11868"/>
                  </a:lnTo>
                  <a:lnTo>
                    <a:pt x="8307" y="12012"/>
                  </a:lnTo>
                  <a:lnTo>
                    <a:pt x="8194" y="12265"/>
                  </a:lnTo>
                  <a:lnTo>
                    <a:pt x="8062" y="12519"/>
                  </a:lnTo>
                  <a:lnTo>
                    <a:pt x="7873" y="12706"/>
                  </a:lnTo>
                  <a:lnTo>
                    <a:pt x="7627" y="12904"/>
                  </a:lnTo>
                  <a:lnTo>
                    <a:pt x="7363" y="13048"/>
                  </a:lnTo>
                  <a:lnTo>
                    <a:pt x="7080" y="13180"/>
                  </a:lnTo>
                  <a:lnTo>
                    <a:pt x="6759" y="13257"/>
                  </a:lnTo>
                  <a:lnTo>
                    <a:pt x="6419" y="13345"/>
                  </a:lnTo>
                  <a:lnTo>
                    <a:pt x="6098" y="13389"/>
                  </a:lnTo>
                  <a:lnTo>
                    <a:pt x="5739" y="13389"/>
                  </a:lnTo>
                  <a:lnTo>
                    <a:pt x="5418" y="13389"/>
                  </a:lnTo>
                  <a:lnTo>
                    <a:pt x="5079" y="13345"/>
                  </a:lnTo>
                  <a:lnTo>
                    <a:pt x="4758" y="13301"/>
                  </a:lnTo>
                  <a:lnTo>
                    <a:pt x="4474" y="13213"/>
                  </a:lnTo>
                  <a:lnTo>
                    <a:pt x="4172" y="13114"/>
                  </a:lnTo>
                  <a:lnTo>
                    <a:pt x="3965" y="12982"/>
                  </a:lnTo>
                  <a:lnTo>
                    <a:pt x="3738" y="12838"/>
                  </a:lnTo>
                  <a:lnTo>
                    <a:pt x="3493" y="12706"/>
                  </a:lnTo>
                  <a:lnTo>
                    <a:pt x="3228" y="12607"/>
                  </a:lnTo>
                  <a:lnTo>
                    <a:pt x="2945" y="12519"/>
                  </a:lnTo>
                  <a:lnTo>
                    <a:pt x="2700" y="12431"/>
                  </a:lnTo>
                  <a:lnTo>
                    <a:pt x="2397" y="12375"/>
                  </a:lnTo>
                  <a:lnTo>
                    <a:pt x="2152" y="12331"/>
                  </a:lnTo>
                  <a:lnTo>
                    <a:pt x="1888" y="12309"/>
                  </a:lnTo>
                  <a:lnTo>
                    <a:pt x="1642" y="12309"/>
                  </a:lnTo>
                  <a:lnTo>
                    <a:pt x="1397" y="12331"/>
                  </a:lnTo>
                  <a:lnTo>
                    <a:pt x="1170" y="12397"/>
                  </a:lnTo>
                  <a:lnTo>
                    <a:pt x="962" y="12453"/>
                  </a:lnTo>
                  <a:lnTo>
                    <a:pt x="774" y="12563"/>
                  </a:lnTo>
                  <a:lnTo>
                    <a:pt x="623" y="12684"/>
                  </a:lnTo>
                  <a:lnTo>
                    <a:pt x="528" y="12838"/>
                  </a:lnTo>
                  <a:lnTo>
                    <a:pt x="453" y="13026"/>
                  </a:lnTo>
                  <a:lnTo>
                    <a:pt x="339" y="13477"/>
                  </a:lnTo>
                  <a:lnTo>
                    <a:pt x="226" y="13984"/>
                  </a:lnTo>
                  <a:lnTo>
                    <a:pt x="151" y="14535"/>
                  </a:lnTo>
                  <a:lnTo>
                    <a:pt x="113" y="15075"/>
                  </a:lnTo>
                  <a:lnTo>
                    <a:pt x="113" y="15626"/>
                  </a:lnTo>
                  <a:lnTo>
                    <a:pt x="151" y="16133"/>
                  </a:lnTo>
                  <a:lnTo>
                    <a:pt x="188" y="16376"/>
                  </a:lnTo>
                  <a:lnTo>
                    <a:pt x="264" y="16585"/>
                  </a:lnTo>
                  <a:lnTo>
                    <a:pt x="339" y="16773"/>
                  </a:lnTo>
                  <a:lnTo>
                    <a:pt x="453" y="16938"/>
                  </a:lnTo>
                  <a:lnTo>
                    <a:pt x="1095" y="16883"/>
                  </a:lnTo>
                  <a:lnTo>
                    <a:pt x="1963" y="16795"/>
                  </a:lnTo>
                  <a:lnTo>
                    <a:pt x="2945" y="16751"/>
                  </a:lnTo>
                  <a:lnTo>
                    <a:pt x="3965" y="16706"/>
                  </a:lnTo>
                  <a:lnTo>
                    <a:pt x="5022" y="16684"/>
                  </a:lnTo>
                  <a:lnTo>
                    <a:pt x="5947" y="16684"/>
                  </a:lnTo>
                  <a:lnTo>
                    <a:pt x="6759" y="16706"/>
                  </a:lnTo>
                  <a:lnTo>
                    <a:pt x="7363" y="16751"/>
                  </a:lnTo>
                  <a:lnTo>
                    <a:pt x="7948" y="16839"/>
                  </a:lnTo>
                  <a:lnTo>
                    <a:pt x="8458" y="16916"/>
                  </a:lnTo>
                  <a:lnTo>
                    <a:pt x="8893" y="17026"/>
                  </a:lnTo>
                  <a:lnTo>
                    <a:pt x="9289" y="17158"/>
                  </a:lnTo>
                  <a:lnTo>
                    <a:pt x="9572" y="17280"/>
                  </a:lnTo>
                  <a:lnTo>
                    <a:pt x="9799" y="17412"/>
                  </a:lnTo>
                  <a:lnTo>
                    <a:pt x="9969" y="17555"/>
                  </a:lnTo>
                  <a:lnTo>
                    <a:pt x="10120" y="17687"/>
                  </a:lnTo>
                  <a:lnTo>
                    <a:pt x="10158" y="17831"/>
                  </a:lnTo>
                  <a:lnTo>
                    <a:pt x="10195" y="17974"/>
                  </a:lnTo>
                  <a:lnTo>
                    <a:pt x="10158" y="18128"/>
                  </a:lnTo>
                  <a:lnTo>
                    <a:pt x="10082" y="18271"/>
                  </a:lnTo>
                  <a:lnTo>
                    <a:pt x="9969" y="18426"/>
                  </a:lnTo>
                  <a:lnTo>
                    <a:pt x="9837" y="18569"/>
                  </a:lnTo>
                  <a:lnTo>
                    <a:pt x="9648" y="18701"/>
                  </a:lnTo>
                  <a:lnTo>
                    <a:pt x="9440" y="18822"/>
                  </a:lnTo>
                  <a:lnTo>
                    <a:pt x="9213" y="18999"/>
                  </a:lnTo>
                  <a:lnTo>
                    <a:pt x="9044" y="19186"/>
                  </a:lnTo>
                  <a:lnTo>
                    <a:pt x="8893" y="19395"/>
                  </a:lnTo>
                  <a:lnTo>
                    <a:pt x="8817" y="19627"/>
                  </a:lnTo>
                  <a:lnTo>
                    <a:pt x="8779" y="19858"/>
                  </a:lnTo>
                  <a:lnTo>
                    <a:pt x="8779" y="20112"/>
                  </a:lnTo>
                  <a:lnTo>
                    <a:pt x="8855" y="20354"/>
                  </a:lnTo>
                  <a:lnTo>
                    <a:pt x="8968" y="20586"/>
                  </a:lnTo>
                  <a:lnTo>
                    <a:pt x="9138" y="20817"/>
                  </a:lnTo>
                  <a:lnTo>
                    <a:pt x="9365" y="21026"/>
                  </a:lnTo>
                  <a:lnTo>
                    <a:pt x="9610" y="21192"/>
                  </a:lnTo>
                  <a:lnTo>
                    <a:pt x="9950" y="21368"/>
                  </a:lnTo>
                  <a:lnTo>
                    <a:pt x="10120" y="21445"/>
                  </a:lnTo>
                  <a:lnTo>
                    <a:pt x="10346" y="21511"/>
                  </a:lnTo>
                  <a:lnTo>
                    <a:pt x="10516" y="21555"/>
                  </a:lnTo>
                  <a:lnTo>
                    <a:pt x="10743" y="21600"/>
                  </a:lnTo>
                  <a:lnTo>
                    <a:pt x="10988" y="21644"/>
                  </a:lnTo>
                  <a:lnTo>
                    <a:pt x="11215" y="21666"/>
                  </a:lnTo>
                  <a:lnTo>
                    <a:pt x="11498" y="21666"/>
                  </a:lnTo>
                  <a:lnTo>
                    <a:pt x="11762" y="21666"/>
                  </a:lnTo>
                  <a:lnTo>
                    <a:pt x="12253" y="21644"/>
                  </a:lnTo>
                  <a:lnTo>
                    <a:pt x="12763" y="21577"/>
                  </a:lnTo>
                  <a:lnTo>
                    <a:pt x="13197" y="21467"/>
                  </a:lnTo>
                  <a:lnTo>
                    <a:pt x="13556" y="21346"/>
                  </a:lnTo>
                  <a:lnTo>
                    <a:pt x="13896" y="21192"/>
                  </a:lnTo>
                  <a:lnTo>
                    <a:pt x="14179" y="21026"/>
                  </a:lnTo>
                  <a:lnTo>
                    <a:pt x="14444" y="20839"/>
                  </a:lnTo>
                  <a:lnTo>
                    <a:pt x="14576" y="20641"/>
                  </a:lnTo>
                  <a:lnTo>
                    <a:pt x="14727" y="20431"/>
                  </a:lnTo>
                  <a:lnTo>
                    <a:pt x="14765" y="20200"/>
                  </a:lnTo>
                  <a:lnTo>
                    <a:pt x="14802" y="19991"/>
                  </a:lnTo>
                  <a:lnTo>
                    <a:pt x="14727" y="19759"/>
                  </a:lnTo>
                  <a:lnTo>
                    <a:pt x="14613" y="19550"/>
                  </a:lnTo>
                  <a:lnTo>
                    <a:pt x="14444" y="19307"/>
                  </a:lnTo>
                  <a:lnTo>
                    <a:pt x="14217" y="19098"/>
                  </a:lnTo>
                  <a:lnTo>
                    <a:pt x="13934" y="18911"/>
                  </a:lnTo>
                  <a:lnTo>
                    <a:pt x="13669" y="18745"/>
                  </a:lnTo>
                  <a:lnTo>
                    <a:pt x="13462" y="18547"/>
                  </a:lnTo>
                  <a:lnTo>
                    <a:pt x="13311" y="18337"/>
                  </a:lnTo>
                  <a:lnTo>
                    <a:pt x="13197" y="18150"/>
                  </a:lnTo>
                  <a:lnTo>
                    <a:pt x="13122" y="17941"/>
                  </a:lnTo>
                  <a:lnTo>
                    <a:pt x="13122" y="17720"/>
                  </a:lnTo>
                  <a:lnTo>
                    <a:pt x="13122" y="17533"/>
                  </a:lnTo>
                  <a:lnTo>
                    <a:pt x="13197" y="17346"/>
                  </a:lnTo>
                  <a:lnTo>
                    <a:pt x="13273" y="17158"/>
                  </a:lnTo>
                  <a:lnTo>
                    <a:pt x="13386" y="16982"/>
                  </a:lnTo>
                  <a:lnTo>
                    <a:pt x="13537" y="16839"/>
                  </a:lnTo>
                  <a:lnTo>
                    <a:pt x="13707" y="16706"/>
                  </a:lnTo>
                  <a:lnTo>
                    <a:pt x="13896" y="16607"/>
                  </a:lnTo>
                  <a:lnTo>
                    <a:pt x="14104" y="16519"/>
                  </a:lnTo>
                  <a:lnTo>
                    <a:pt x="14330" y="16453"/>
                  </a:lnTo>
                  <a:lnTo>
                    <a:pt x="14538" y="16431"/>
                  </a:lnTo>
                  <a:lnTo>
                    <a:pt x="14897" y="16453"/>
                  </a:lnTo>
                  <a:lnTo>
                    <a:pt x="15406" y="16497"/>
                  </a:lnTo>
                  <a:lnTo>
                    <a:pt x="16105" y="16541"/>
                  </a:lnTo>
                  <a:lnTo>
                    <a:pt x="16898" y="16607"/>
                  </a:lnTo>
                  <a:lnTo>
                    <a:pt x="17804" y="16651"/>
                  </a:lnTo>
                  <a:lnTo>
                    <a:pt x="18786" y="16684"/>
                  </a:lnTo>
                  <a:lnTo>
                    <a:pt x="19844" y="16728"/>
                  </a:lnTo>
                  <a:lnTo>
                    <a:pt x="20920" y="16751"/>
                  </a:lnTo>
                  <a:lnTo>
                    <a:pt x="21109" y="16497"/>
                  </a:lnTo>
                  <a:lnTo>
                    <a:pt x="21241" y="16222"/>
                  </a:lnTo>
                  <a:lnTo>
                    <a:pt x="21392" y="15946"/>
                  </a:lnTo>
                  <a:lnTo>
                    <a:pt x="21467" y="15648"/>
                  </a:lnTo>
                  <a:lnTo>
                    <a:pt x="21543" y="15351"/>
                  </a:lnTo>
                  <a:lnTo>
                    <a:pt x="21618" y="15042"/>
                  </a:lnTo>
                  <a:lnTo>
                    <a:pt x="21618" y="14745"/>
                  </a:lnTo>
                  <a:lnTo>
                    <a:pt x="21618" y="14447"/>
                  </a:lnTo>
                  <a:lnTo>
                    <a:pt x="21618" y="14150"/>
                  </a:lnTo>
                  <a:lnTo>
                    <a:pt x="21581" y="13852"/>
                  </a:lnTo>
                  <a:lnTo>
                    <a:pt x="21505" y="13577"/>
                  </a:lnTo>
                  <a:lnTo>
                    <a:pt x="21430" y="13301"/>
                  </a:lnTo>
                  <a:lnTo>
                    <a:pt x="21354" y="13048"/>
                  </a:lnTo>
                  <a:lnTo>
                    <a:pt x="21241" y="12816"/>
                  </a:lnTo>
                  <a:lnTo>
                    <a:pt x="21146" y="12607"/>
                  </a:lnTo>
                  <a:lnTo>
                    <a:pt x="21033" y="12431"/>
                  </a:lnTo>
                  <a:lnTo>
                    <a:pt x="20920" y="12265"/>
                  </a:lnTo>
                  <a:lnTo>
                    <a:pt x="20769" y="12144"/>
                  </a:lnTo>
                  <a:lnTo>
                    <a:pt x="20637" y="12034"/>
                  </a:lnTo>
                  <a:lnTo>
                    <a:pt x="20486" y="11946"/>
                  </a:lnTo>
                  <a:lnTo>
                    <a:pt x="20297" y="11891"/>
                  </a:lnTo>
                  <a:lnTo>
                    <a:pt x="20165" y="11846"/>
                  </a:lnTo>
                  <a:lnTo>
                    <a:pt x="19976" y="11824"/>
                  </a:lnTo>
                  <a:lnTo>
                    <a:pt x="19806" y="11802"/>
                  </a:lnTo>
                  <a:lnTo>
                    <a:pt x="19390" y="11824"/>
                  </a:lnTo>
                  <a:lnTo>
                    <a:pt x="18956" y="11891"/>
                  </a:lnTo>
                  <a:lnTo>
                    <a:pt x="18503" y="11968"/>
                  </a:lnTo>
                  <a:lnTo>
                    <a:pt x="17993" y="12078"/>
                  </a:lnTo>
                  <a:lnTo>
                    <a:pt x="17653" y="12144"/>
                  </a:lnTo>
                  <a:lnTo>
                    <a:pt x="17332" y="12199"/>
                  </a:lnTo>
                  <a:lnTo>
                    <a:pt x="17049" y="12221"/>
                  </a:lnTo>
                  <a:lnTo>
                    <a:pt x="16747" y="12243"/>
                  </a:lnTo>
                  <a:lnTo>
                    <a:pt x="16464" y="12243"/>
                  </a:lnTo>
                  <a:lnTo>
                    <a:pt x="16218" y="12243"/>
                  </a:lnTo>
                  <a:lnTo>
                    <a:pt x="15992" y="12221"/>
                  </a:lnTo>
                  <a:lnTo>
                    <a:pt x="15746" y="12199"/>
                  </a:lnTo>
                  <a:lnTo>
                    <a:pt x="15520" y="12155"/>
                  </a:lnTo>
                  <a:lnTo>
                    <a:pt x="15350" y="12122"/>
                  </a:lnTo>
                  <a:lnTo>
                    <a:pt x="15161" y="12056"/>
                  </a:lnTo>
                  <a:lnTo>
                    <a:pt x="14972" y="11990"/>
                  </a:lnTo>
                  <a:lnTo>
                    <a:pt x="14689" y="11846"/>
                  </a:lnTo>
                  <a:lnTo>
                    <a:pt x="14444" y="11670"/>
                  </a:lnTo>
                  <a:lnTo>
                    <a:pt x="14255" y="11483"/>
                  </a:lnTo>
                  <a:lnTo>
                    <a:pt x="14104" y="11295"/>
                  </a:lnTo>
                  <a:lnTo>
                    <a:pt x="14028" y="11086"/>
                  </a:lnTo>
                  <a:lnTo>
                    <a:pt x="13972" y="10888"/>
                  </a:lnTo>
                  <a:lnTo>
                    <a:pt x="13972" y="10700"/>
                  </a:lnTo>
                  <a:lnTo>
                    <a:pt x="14009" y="10513"/>
                  </a:lnTo>
                  <a:lnTo>
                    <a:pt x="14066" y="10359"/>
                  </a:lnTo>
                  <a:lnTo>
                    <a:pt x="14179" y="10215"/>
                  </a:lnTo>
                  <a:lnTo>
                    <a:pt x="14406" y="10006"/>
                  </a:lnTo>
                  <a:lnTo>
                    <a:pt x="14651" y="9830"/>
                  </a:lnTo>
                  <a:lnTo>
                    <a:pt x="14878" y="9686"/>
                  </a:lnTo>
                  <a:lnTo>
                    <a:pt x="15123" y="9554"/>
                  </a:lnTo>
                  <a:lnTo>
                    <a:pt x="15350" y="9477"/>
                  </a:lnTo>
                  <a:lnTo>
                    <a:pt x="15558" y="9411"/>
                  </a:lnTo>
                  <a:lnTo>
                    <a:pt x="15803" y="9345"/>
                  </a:lnTo>
                  <a:lnTo>
                    <a:pt x="16030" y="9323"/>
                  </a:lnTo>
                  <a:lnTo>
                    <a:pt x="16256" y="9301"/>
                  </a:lnTo>
                  <a:lnTo>
                    <a:pt x="16464" y="9323"/>
                  </a:lnTo>
                  <a:lnTo>
                    <a:pt x="16690" y="9345"/>
                  </a:lnTo>
                  <a:lnTo>
                    <a:pt x="16898" y="9367"/>
                  </a:lnTo>
                  <a:lnTo>
                    <a:pt x="17332" y="9477"/>
                  </a:lnTo>
                  <a:lnTo>
                    <a:pt x="17767" y="9598"/>
                  </a:lnTo>
                  <a:lnTo>
                    <a:pt x="18163" y="9731"/>
                  </a:lnTo>
                  <a:lnTo>
                    <a:pt x="18597" y="9874"/>
                  </a:lnTo>
                  <a:lnTo>
                    <a:pt x="18994" y="10006"/>
                  </a:lnTo>
                  <a:lnTo>
                    <a:pt x="19428" y="10083"/>
                  </a:lnTo>
                  <a:lnTo>
                    <a:pt x="19617" y="10127"/>
                  </a:lnTo>
                  <a:lnTo>
                    <a:pt x="19844" y="10149"/>
                  </a:lnTo>
                  <a:lnTo>
                    <a:pt x="20013" y="10149"/>
                  </a:lnTo>
                  <a:lnTo>
                    <a:pt x="20240" y="10127"/>
                  </a:lnTo>
                  <a:lnTo>
                    <a:pt x="20410" y="10105"/>
                  </a:lnTo>
                  <a:lnTo>
                    <a:pt x="20637" y="10061"/>
                  </a:lnTo>
                  <a:lnTo>
                    <a:pt x="20844" y="9984"/>
                  </a:lnTo>
                  <a:lnTo>
                    <a:pt x="21033" y="9896"/>
                  </a:lnTo>
                  <a:lnTo>
                    <a:pt x="21146" y="9830"/>
                  </a:lnTo>
                  <a:lnTo>
                    <a:pt x="21203" y="9753"/>
                  </a:lnTo>
                  <a:lnTo>
                    <a:pt x="21279" y="9642"/>
                  </a:lnTo>
                  <a:lnTo>
                    <a:pt x="21354" y="9521"/>
                  </a:lnTo>
                  <a:lnTo>
                    <a:pt x="21430" y="9246"/>
                  </a:lnTo>
                  <a:lnTo>
                    <a:pt x="21430" y="8904"/>
                  </a:lnTo>
                  <a:lnTo>
                    <a:pt x="21430" y="8540"/>
                  </a:lnTo>
                  <a:lnTo>
                    <a:pt x="21392" y="8144"/>
                  </a:lnTo>
                  <a:lnTo>
                    <a:pt x="21354" y="7714"/>
                  </a:lnTo>
                  <a:lnTo>
                    <a:pt x="21279" y="7295"/>
                  </a:lnTo>
                  <a:lnTo>
                    <a:pt x="21146" y="6446"/>
                  </a:lnTo>
                  <a:lnTo>
                    <a:pt x="20995" y="5686"/>
                  </a:lnTo>
                  <a:lnTo>
                    <a:pt x="20958" y="5366"/>
                  </a:lnTo>
                  <a:lnTo>
                    <a:pt x="20958" y="5091"/>
                  </a:lnTo>
                  <a:lnTo>
                    <a:pt x="20958" y="4860"/>
                  </a:lnTo>
                  <a:lnTo>
                    <a:pt x="21033" y="4716"/>
                  </a:lnTo>
                  <a:lnTo>
                    <a:pt x="20637" y="4860"/>
                  </a:lnTo>
                  <a:lnTo>
                    <a:pt x="20127" y="4992"/>
                  </a:lnTo>
                  <a:lnTo>
                    <a:pt x="19617" y="5069"/>
                  </a:lnTo>
                  <a:lnTo>
                    <a:pt x="19032" y="5157"/>
                  </a:lnTo>
                  <a:lnTo>
                    <a:pt x="18465" y="5201"/>
                  </a:lnTo>
                  <a:lnTo>
                    <a:pt x="17842" y="5245"/>
                  </a:lnTo>
                  <a:lnTo>
                    <a:pt x="17219" y="5267"/>
                  </a:lnTo>
                  <a:lnTo>
                    <a:pt x="16615" y="5267"/>
                  </a:lnTo>
                  <a:lnTo>
                    <a:pt x="15992" y="5245"/>
                  </a:lnTo>
                  <a:lnTo>
                    <a:pt x="15369" y="5201"/>
                  </a:lnTo>
                  <a:lnTo>
                    <a:pt x="14840" y="5157"/>
                  </a:lnTo>
                  <a:lnTo>
                    <a:pt x="14293" y="5091"/>
                  </a:lnTo>
                  <a:lnTo>
                    <a:pt x="13783" y="5014"/>
                  </a:lnTo>
                  <a:lnTo>
                    <a:pt x="13386" y="4926"/>
                  </a:lnTo>
                  <a:lnTo>
                    <a:pt x="13027" y="4815"/>
                  </a:lnTo>
                  <a:lnTo>
                    <a:pt x="12725" y="4716"/>
                  </a:lnTo>
                  <a:lnTo>
                    <a:pt x="12480" y="4606"/>
                  </a:lnTo>
                  <a:lnTo>
                    <a:pt x="12291" y="4496"/>
                  </a:lnTo>
                  <a:lnTo>
                    <a:pt x="12197" y="4397"/>
                  </a:lnTo>
                  <a:lnTo>
                    <a:pt x="12083" y="4286"/>
                  </a:lnTo>
                  <a:lnTo>
                    <a:pt x="12046" y="4187"/>
                  </a:lnTo>
                  <a:lnTo>
                    <a:pt x="12008" y="4077"/>
                  </a:lnTo>
                  <a:lnTo>
                    <a:pt x="12046" y="3967"/>
                  </a:lnTo>
                  <a:lnTo>
                    <a:pt x="12121" y="3868"/>
                  </a:lnTo>
                  <a:lnTo>
                    <a:pt x="12197" y="3735"/>
                  </a:lnTo>
                  <a:lnTo>
                    <a:pt x="12291" y="3614"/>
                  </a:lnTo>
                  <a:lnTo>
                    <a:pt x="12442" y="3482"/>
                  </a:lnTo>
                  <a:lnTo>
                    <a:pt x="12631" y="3361"/>
                  </a:lnTo>
                  <a:lnTo>
                    <a:pt x="13065" y="3085"/>
                  </a:lnTo>
                  <a:lnTo>
                    <a:pt x="13537" y="2766"/>
                  </a:lnTo>
                  <a:lnTo>
                    <a:pt x="13783" y="2578"/>
                  </a:lnTo>
                  <a:lnTo>
                    <a:pt x="13934" y="2380"/>
                  </a:lnTo>
                  <a:lnTo>
                    <a:pt x="14028" y="2171"/>
                  </a:lnTo>
                  <a:lnTo>
                    <a:pt x="14104" y="1961"/>
                  </a:lnTo>
                  <a:lnTo>
                    <a:pt x="14104" y="1730"/>
                  </a:lnTo>
                  <a:lnTo>
                    <a:pt x="14066" y="1498"/>
                  </a:lnTo>
                  <a:lnTo>
                    <a:pt x="13972" y="1267"/>
                  </a:lnTo>
                  <a:lnTo>
                    <a:pt x="13820" y="1057"/>
                  </a:lnTo>
                  <a:lnTo>
                    <a:pt x="13594" y="837"/>
                  </a:lnTo>
                  <a:lnTo>
                    <a:pt x="13386" y="628"/>
                  </a:lnTo>
                  <a:lnTo>
                    <a:pt x="13103" y="462"/>
                  </a:lnTo>
                  <a:lnTo>
                    <a:pt x="12763" y="308"/>
                  </a:lnTo>
                  <a:lnTo>
                    <a:pt x="12404" y="187"/>
                  </a:lnTo>
                  <a:lnTo>
                    <a:pt x="12008" y="77"/>
                  </a:lnTo>
                  <a:lnTo>
                    <a:pt x="11574" y="33"/>
                  </a:lnTo>
                  <a:lnTo>
                    <a:pt x="11102" y="11"/>
                  </a:lnTo>
                  <a:lnTo>
                    <a:pt x="10667" y="11"/>
                  </a:lnTo>
                  <a:lnTo>
                    <a:pt x="10233" y="77"/>
                  </a:lnTo>
                  <a:lnTo>
                    <a:pt x="9837" y="187"/>
                  </a:lnTo>
                  <a:lnTo>
                    <a:pt x="9440" y="286"/>
                  </a:lnTo>
                  <a:lnTo>
                    <a:pt x="9062" y="462"/>
                  </a:lnTo>
                  <a:lnTo>
                    <a:pt x="8741" y="628"/>
                  </a:lnTo>
                  <a:lnTo>
                    <a:pt x="8458" y="815"/>
                  </a:lnTo>
                  <a:lnTo>
                    <a:pt x="8232" y="1035"/>
                  </a:lnTo>
                  <a:lnTo>
                    <a:pt x="8062" y="1245"/>
                  </a:lnTo>
                  <a:lnTo>
                    <a:pt x="7911" y="1476"/>
                  </a:lnTo>
                  <a:lnTo>
                    <a:pt x="7835" y="1708"/>
                  </a:lnTo>
                  <a:lnTo>
                    <a:pt x="7797" y="1961"/>
                  </a:lnTo>
                  <a:lnTo>
                    <a:pt x="7835" y="2193"/>
                  </a:lnTo>
                  <a:lnTo>
                    <a:pt x="7948" y="2402"/>
                  </a:lnTo>
                  <a:lnTo>
                    <a:pt x="8062" y="2534"/>
                  </a:lnTo>
                  <a:lnTo>
                    <a:pt x="8175" y="2644"/>
                  </a:lnTo>
                  <a:lnTo>
                    <a:pt x="8269" y="2744"/>
                  </a:lnTo>
                  <a:lnTo>
                    <a:pt x="8420" y="2832"/>
                  </a:lnTo>
                  <a:lnTo>
                    <a:pt x="8704" y="3019"/>
                  </a:lnTo>
                  <a:lnTo>
                    <a:pt x="8968" y="3206"/>
                  </a:lnTo>
                  <a:lnTo>
                    <a:pt x="9138" y="3405"/>
                  </a:lnTo>
                  <a:lnTo>
                    <a:pt x="9327" y="3570"/>
                  </a:lnTo>
                  <a:lnTo>
                    <a:pt x="9440" y="3735"/>
                  </a:lnTo>
                  <a:lnTo>
                    <a:pt x="9516" y="3890"/>
                  </a:lnTo>
                  <a:lnTo>
                    <a:pt x="9534" y="4033"/>
                  </a:lnTo>
                  <a:lnTo>
                    <a:pt x="9534" y="4165"/>
                  </a:lnTo>
                  <a:lnTo>
                    <a:pt x="9516" y="4286"/>
                  </a:lnTo>
                  <a:lnTo>
                    <a:pt x="9440" y="4397"/>
                  </a:lnTo>
                  <a:lnTo>
                    <a:pt x="9327" y="4496"/>
                  </a:lnTo>
                  <a:lnTo>
                    <a:pt x="9176" y="4562"/>
                  </a:lnTo>
                  <a:lnTo>
                    <a:pt x="9006" y="4628"/>
                  </a:lnTo>
                  <a:lnTo>
                    <a:pt x="8779" y="4694"/>
                  </a:lnTo>
                  <a:lnTo>
                    <a:pt x="8534" y="4716"/>
                  </a:lnTo>
                  <a:lnTo>
                    <a:pt x="8232" y="4716"/>
                  </a:lnTo>
                  <a:lnTo>
                    <a:pt x="7118" y="4738"/>
                  </a:lnTo>
                  <a:lnTo>
                    <a:pt x="5947" y="4771"/>
                  </a:lnTo>
                  <a:lnTo>
                    <a:pt x="4795" y="4815"/>
                  </a:lnTo>
                  <a:lnTo>
                    <a:pt x="3681" y="4860"/>
                  </a:lnTo>
                  <a:lnTo>
                    <a:pt x="2662" y="4882"/>
                  </a:lnTo>
                  <a:lnTo>
                    <a:pt x="1755" y="4882"/>
                  </a:lnTo>
                  <a:lnTo>
                    <a:pt x="1359" y="4860"/>
                  </a:lnTo>
                  <a:lnTo>
                    <a:pt x="981" y="4837"/>
                  </a:lnTo>
                  <a:lnTo>
                    <a:pt x="698" y="4771"/>
                  </a:lnTo>
                  <a:lnTo>
                    <a:pt x="453" y="4716"/>
                  </a:lnTo>
                  <a:lnTo>
                    <a:pt x="453" y="5322"/>
                  </a:lnTo>
                  <a:lnTo>
                    <a:pt x="453" y="6083"/>
                  </a:lnTo>
                  <a:lnTo>
                    <a:pt x="453" y="6909"/>
                  </a:lnTo>
                  <a:lnTo>
                    <a:pt x="453" y="7780"/>
                  </a:lnTo>
                  <a:lnTo>
                    <a:pt x="453" y="8606"/>
                  </a:lnTo>
                  <a:lnTo>
                    <a:pt x="453" y="9345"/>
                  </a:lnTo>
                  <a:lnTo>
                    <a:pt x="453" y="9918"/>
                  </a:lnTo>
                  <a:lnTo>
                    <a:pt x="453" y="10282"/>
                  </a:lnTo>
                  <a:lnTo>
                    <a:pt x="490" y="10381"/>
                  </a:lnTo>
                  <a:lnTo>
                    <a:pt x="547" y="10491"/>
                  </a:lnTo>
                  <a:lnTo>
                    <a:pt x="660" y="10590"/>
                  </a:lnTo>
                  <a:lnTo>
                    <a:pt x="811" y="10700"/>
                  </a:lnTo>
                  <a:lnTo>
                    <a:pt x="981" y="10811"/>
                  </a:lnTo>
                  <a:lnTo>
                    <a:pt x="1208" y="10888"/>
                  </a:lnTo>
                  <a:lnTo>
                    <a:pt x="1453" y="10954"/>
                  </a:lnTo>
                  <a:lnTo>
                    <a:pt x="1718" y="11020"/>
                  </a:lnTo>
                  <a:lnTo>
                    <a:pt x="1963" y="11064"/>
                  </a:lnTo>
                  <a:lnTo>
                    <a:pt x="2265" y="11086"/>
                  </a:lnTo>
                  <a:lnTo>
                    <a:pt x="2548" y="11064"/>
                  </a:lnTo>
                  <a:lnTo>
                    <a:pt x="2794" y="11042"/>
                  </a:lnTo>
                  <a:lnTo>
                    <a:pt x="3096" y="10976"/>
                  </a:lnTo>
                  <a:lnTo>
                    <a:pt x="3341" y="10888"/>
                  </a:lnTo>
                  <a:lnTo>
                    <a:pt x="3606" y="10766"/>
                  </a:lnTo>
                  <a:lnTo>
                    <a:pt x="3813" y="10590"/>
                  </a:lnTo>
                  <a:close/>
                </a:path>
              </a:pathLst>
            </a:custGeom>
            <a:solidFill>
              <a:srgbClr val="76923C"/>
            </a:solidFill>
            <a:ln w="28575">
              <a:solidFill>
                <a:srgbClr val="000000"/>
              </a:solidFill>
              <a:miter lim="800000"/>
              <a:headEnd/>
              <a:tailEnd/>
            </a:ln>
          </p:spPr>
          <p:txBody>
            <a:bodyPr/>
            <a:lstStyle/>
            <a:p>
              <a:endParaRPr lang="el-GR">
                <a:latin typeface="Calibri" pitchFamily="34" charset="0"/>
              </a:endParaRPr>
            </a:p>
          </p:txBody>
        </p:sp>
        <p:sp>
          <p:nvSpPr>
            <p:cNvPr id="1043" name="Puzzle1"/>
            <p:cNvSpPr>
              <a:spLocks noEditPoints="1" noChangeArrowheads="1"/>
            </p:cNvSpPr>
            <p:nvPr/>
          </p:nvSpPr>
          <p:spPr bwMode="auto">
            <a:xfrm>
              <a:off x="1824" y="1091"/>
              <a:ext cx="1800" cy="1051"/>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60000 65536"/>
                <a:gd name="T17" fmla="*/ 0 60000 65536"/>
                <a:gd name="T18" fmla="*/ 0 60000 65536"/>
                <a:gd name="T19" fmla="*/ 0 60000 65536"/>
                <a:gd name="T20" fmla="*/ 0 60000 65536"/>
                <a:gd name="T21" fmla="*/ 0 60000 65536"/>
                <a:gd name="T22" fmla="*/ 0 60000 65536"/>
                <a:gd name="T23" fmla="*/ 0 60000 65536"/>
                <a:gd name="T24" fmla="*/ 6084 w 21600"/>
                <a:gd name="T25" fmla="*/ 2569 h 21600"/>
                <a:gd name="T26" fmla="*/ 16128 w 21600"/>
                <a:gd name="T27" fmla="*/ 19545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9360" y="20836"/>
                  </a:moveTo>
                  <a:lnTo>
                    <a:pt x="9528" y="20836"/>
                  </a:lnTo>
                  <a:lnTo>
                    <a:pt x="9686" y="20762"/>
                  </a:lnTo>
                  <a:lnTo>
                    <a:pt x="9810" y="20687"/>
                  </a:lnTo>
                  <a:lnTo>
                    <a:pt x="9922" y="20575"/>
                  </a:lnTo>
                  <a:lnTo>
                    <a:pt x="10012" y="20426"/>
                  </a:lnTo>
                  <a:lnTo>
                    <a:pt x="10068" y="20296"/>
                  </a:lnTo>
                  <a:lnTo>
                    <a:pt x="10113" y="20110"/>
                  </a:lnTo>
                  <a:lnTo>
                    <a:pt x="10136" y="19905"/>
                  </a:lnTo>
                  <a:lnTo>
                    <a:pt x="10136" y="19682"/>
                  </a:lnTo>
                  <a:lnTo>
                    <a:pt x="10113" y="19440"/>
                  </a:lnTo>
                  <a:lnTo>
                    <a:pt x="10068" y="19142"/>
                  </a:lnTo>
                  <a:lnTo>
                    <a:pt x="10012" y="18900"/>
                  </a:lnTo>
                  <a:lnTo>
                    <a:pt x="9900" y="18620"/>
                  </a:lnTo>
                  <a:lnTo>
                    <a:pt x="9787" y="18285"/>
                  </a:lnTo>
                  <a:lnTo>
                    <a:pt x="9641" y="17968"/>
                  </a:lnTo>
                  <a:lnTo>
                    <a:pt x="9472" y="17652"/>
                  </a:lnTo>
                  <a:lnTo>
                    <a:pt x="9382" y="17466"/>
                  </a:lnTo>
                  <a:lnTo>
                    <a:pt x="9315" y="17298"/>
                  </a:lnTo>
                  <a:lnTo>
                    <a:pt x="9258" y="17112"/>
                  </a:lnTo>
                  <a:lnTo>
                    <a:pt x="9191" y="16926"/>
                  </a:lnTo>
                  <a:lnTo>
                    <a:pt x="9123" y="16535"/>
                  </a:lnTo>
                  <a:lnTo>
                    <a:pt x="9101" y="16144"/>
                  </a:lnTo>
                  <a:lnTo>
                    <a:pt x="9101" y="15753"/>
                  </a:lnTo>
                  <a:lnTo>
                    <a:pt x="9168" y="15362"/>
                  </a:lnTo>
                  <a:lnTo>
                    <a:pt x="9236" y="14971"/>
                  </a:lnTo>
                  <a:lnTo>
                    <a:pt x="9360" y="14580"/>
                  </a:lnTo>
                  <a:lnTo>
                    <a:pt x="9495" y="14244"/>
                  </a:lnTo>
                  <a:lnTo>
                    <a:pt x="9663" y="13891"/>
                  </a:lnTo>
                  <a:lnTo>
                    <a:pt x="9855" y="13611"/>
                  </a:lnTo>
                  <a:lnTo>
                    <a:pt x="10068" y="13351"/>
                  </a:lnTo>
                  <a:lnTo>
                    <a:pt x="10293" y="13146"/>
                  </a:lnTo>
                  <a:lnTo>
                    <a:pt x="10552" y="12997"/>
                  </a:lnTo>
                  <a:lnTo>
                    <a:pt x="10811" y="12885"/>
                  </a:lnTo>
                  <a:lnTo>
                    <a:pt x="11069" y="12866"/>
                  </a:lnTo>
                  <a:lnTo>
                    <a:pt x="11351" y="12885"/>
                  </a:lnTo>
                  <a:lnTo>
                    <a:pt x="11610" y="12997"/>
                  </a:lnTo>
                  <a:lnTo>
                    <a:pt x="11846" y="13183"/>
                  </a:lnTo>
                  <a:lnTo>
                    <a:pt x="12060" y="13388"/>
                  </a:lnTo>
                  <a:lnTo>
                    <a:pt x="12251" y="13648"/>
                  </a:lnTo>
                  <a:lnTo>
                    <a:pt x="12419" y="13928"/>
                  </a:lnTo>
                  <a:lnTo>
                    <a:pt x="12555" y="14244"/>
                  </a:lnTo>
                  <a:lnTo>
                    <a:pt x="12690" y="14617"/>
                  </a:lnTo>
                  <a:lnTo>
                    <a:pt x="12768" y="15008"/>
                  </a:lnTo>
                  <a:lnTo>
                    <a:pt x="12836" y="15399"/>
                  </a:lnTo>
                  <a:lnTo>
                    <a:pt x="12858" y="15753"/>
                  </a:lnTo>
                  <a:lnTo>
                    <a:pt x="12858" y="16144"/>
                  </a:lnTo>
                  <a:lnTo>
                    <a:pt x="12813" y="16535"/>
                  </a:lnTo>
                  <a:lnTo>
                    <a:pt x="12746" y="16888"/>
                  </a:lnTo>
                  <a:lnTo>
                    <a:pt x="12667" y="17224"/>
                  </a:lnTo>
                  <a:lnTo>
                    <a:pt x="12510" y="17503"/>
                  </a:lnTo>
                  <a:lnTo>
                    <a:pt x="12228" y="18043"/>
                  </a:lnTo>
                  <a:lnTo>
                    <a:pt x="11970" y="18546"/>
                  </a:lnTo>
                  <a:lnTo>
                    <a:pt x="11868" y="18751"/>
                  </a:lnTo>
                  <a:lnTo>
                    <a:pt x="11778" y="18974"/>
                  </a:lnTo>
                  <a:lnTo>
                    <a:pt x="11711" y="19179"/>
                  </a:lnTo>
                  <a:lnTo>
                    <a:pt x="11666" y="19365"/>
                  </a:lnTo>
                  <a:lnTo>
                    <a:pt x="11632" y="19570"/>
                  </a:lnTo>
                  <a:lnTo>
                    <a:pt x="11632" y="19756"/>
                  </a:lnTo>
                  <a:lnTo>
                    <a:pt x="11632" y="19942"/>
                  </a:lnTo>
                  <a:lnTo>
                    <a:pt x="11643" y="20110"/>
                  </a:lnTo>
                  <a:lnTo>
                    <a:pt x="11711" y="20296"/>
                  </a:lnTo>
                  <a:lnTo>
                    <a:pt x="11801" y="20464"/>
                  </a:lnTo>
                  <a:lnTo>
                    <a:pt x="11891" y="20650"/>
                  </a:lnTo>
                  <a:lnTo>
                    <a:pt x="12037" y="20836"/>
                  </a:lnTo>
                  <a:lnTo>
                    <a:pt x="12206" y="21004"/>
                  </a:lnTo>
                  <a:lnTo>
                    <a:pt x="12419" y="21190"/>
                  </a:lnTo>
                  <a:lnTo>
                    <a:pt x="12667" y="21320"/>
                  </a:lnTo>
                  <a:lnTo>
                    <a:pt x="12960" y="21432"/>
                  </a:lnTo>
                  <a:lnTo>
                    <a:pt x="13286" y="21544"/>
                  </a:lnTo>
                  <a:lnTo>
                    <a:pt x="13612" y="21655"/>
                  </a:lnTo>
                  <a:lnTo>
                    <a:pt x="13983" y="21693"/>
                  </a:lnTo>
                  <a:lnTo>
                    <a:pt x="14343" y="21730"/>
                  </a:lnTo>
                  <a:lnTo>
                    <a:pt x="14715" y="21730"/>
                  </a:lnTo>
                  <a:lnTo>
                    <a:pt x="15075" y="21730"/>
                  </a:lnTo>
                  <a:lnTo>
                    <a:pt x="15446" y="21655"/>
                  </a:lnTo>
                  <a:lnTo>
                    <a:pt x="15794" y="21581"/>
                  </a:lnTo>
                  <a:lnTo>
                    <a:pt x="16132" y="21432"/>
                  </a:lnTo>
                  <a:lnTo>
                    <a:pt x="16458" y="21302"/>
                  </a:lnTo>
                  <a:lnTo>
                    <a:pt x="16740" y="21078"/>
                  </a:lnTo>
                  <a:lnTo>
                    <a:pt x="16976" y="20836"/>
                  </a:lnTo>
                  <a:lnTo>
                    <a:pt x="17043" y="20650"/>
                  </a:lnTo>
                  <a:lnTo>
                    <a:pt x="17088" y="20426"/>
                  </a:lnTo>
                  <a:lnTo>
                    <a:pt x="17133" y="20222"/>
                  </a:lnTo>
                  <a:lnTo>
                    <a:pt x="17156" y="19980"/>
                  </a:lnTo>
                  <a:lnTo>
                    <a:pt x="17167" y="19477"/>
                  </a:lnTo>
                  <a:lnTo>
                    <a:pt x="17167" y="18974"/>
                  </a:lnTo>
                  <a:lnTo>
                    <a:pt x="17156" y="18397"/>
                  </a:lnTo>
                  <a:lnTo>
                    <a:pt x="17111" y="17820"/>
                  </a:lnTo>
                  <a:lnTo>
                    <a:pt x="17066" y="17261"/>
                  </a:lnTo>
                  <a:lnTo>
                    <a:pt x="16998" y="16646"/>
                  </a:lnTo>
                  <a:lnTo>
                    <a:pt x="16852" y="15511"/>
                  </a:lnTo>
                  <a:lnTo>
                    <a:pt x="16740" y="14393"/>
                  </a:lnTo>
                  <a:lnTo>
                    <a:pt x="16717" y="13928"/>
                  </a:lnTo>
                  <a:lnTo>
                    <a:pt x="16695" y="13462"/>
                  </a:lnTo>
                  <a:lnTo>
                    <a:pt x="16717" y="13071"/>
                  </a:lnTo>
                  <a:lnTo>
                    <a:pt x="16785" y="12755"/>
                  </a:lnTo>
                  <a:lnTo>
                    <a:pt x="16852" y="12419"/>
                  </a:lnTo>
                  <a:lnTo>
                    <a:pt x="16953" y="12140"/>
                  </a:lnTo>
                  <a:lnTo>
                    <a:pt x="17088" y="11898"/>
                  </a:lnTo>
                  <a:lnTo>
                    <a:pt x="17212" y="11675"/>
                  </a:lnTo>
                  <a:lnTo>
                    <a:pt x="17370" y="11470"/>
                  </a:lnTo>
                  <a:lnTo>
                    <a:pt x="17516" y="11284"/>
                  </a:lnTo>
                  <a:lnTo>
                    <a:pt x="17696" y="11135"/>
                  </a:lnTo>
                  <a:lnTo>
                    <a:pt x="17865" y="11042"/>
                  </a:lnTo>
                  <a:lnTo>
                    <a:pt x="18033" y="10930"/>
                  </a:lnTo>
                  <a:lnTo>
                    <a:pt x="18213" y="10893"/>
                  </a:lnTo>
                  <a:lnTo>
                    <a:pt x="18382" y="10893"/>
                  </a:lnTo>
                  <a:lnTo>
                    <a:pt x="18551" y="10967"/>
                  </a:lnTo>
                  <a:lnTo>
                    <a:pt x="18708" y="11042"/>
                  </a:lnTo>
                  <a:lnTo>
                    <a:pt x="18855" y="11172"/>
                  </a:lnTo>
                  <a:lnTo>
                    <a:pt x="19012" y="11358"/>
                  </a:lnTo>
                  <a:lnTo>
                    <a:pt x="19136" y="11600"/>
                  </a:lnTo>
                  <a:lnTo>
                    <a:pt x="19271" y="11861"/>
                  </a:lnTo>
                  <a:lnTo>
                    <a:pt x="19440" y="12028"/>
                  </a:lnTo>
                  <a:lnTo>
                    <a:pt x="19608" y="12177"/>
                  </a:lnTo>
                  <a:lnTo>
                    <a:pt x="19822" y="12289"/>
                  </a:lnTo>
                  <a:lnTo>
                    <a:pt x="20025" y="12289"/>
                  </a:lnTo>
                  <a:lnTo>
                    <a:pt x="20238" y="12289"/>
                  </a:lnTo>
                  <a:lnTo>
                    <a:pt x="20452" y="12215"/>
                  </a:lnTo>
                  <a:lnTo>
                    <a:pt x="20643" y="12103"/>
                  </a:lnTo>
                  <a:lnTo>
                    <a:pt x="20846" y="11973"/>
                  </a:lnTo>
                  <a:lnTo>
                    <a:pt x="21037" y="11786"/>
                  </a:lnTo>
                  <a:lnTo>
                    <a:pt x="21206" y="11563"/>
                  </a:lnTo>
                  <a:lnTo>
                    <a:pt x="21363" y="11321"/>
                  </a:lnTo>
                  <a:lnTo>
                    <a:pt x="21465" y="11079"/>
                  </a:lnTo>
                  <a:lnTo>
                    <a:pt x="21577" y="10744"/>
                  </a:lnTo>
                  <a:lnTo>
                    <a:pt x="21622" y="10427"/>
                  </a:lnTo>
                  <a:lnTo>
                    <a:pt x="21645" y="10111"/>
                  </a:lnTo>
                  <a:lnTo>
                    <a:pt x="21622" y="9608"/>
                  </a:lnTo>
                  <a:lnTo>
                    <a:pt x="21577" y="9142"/>
                  </a:lnTo>
                  <a:lnTo>
                    <a:pt x="21465" y="8751"/>
                  </a:lnTo>
                  <a:lnTo>
                    <a:pt x="21363" y="8397"/>
                  </a:lnTo>
                  <a:lnTo>
                    <a:pt x="21206" y="8062"/>
                  </a:lnTo>
                  <a:lnTo>
                    <a:pt x="21037" y="7820"/>
                  </a:lnTo>
                  <a:lnTo>
                    <a:pt x="20846" y="7597"/>
                  </a:lnTo>
                  <a:lnTo>
                    <a:pt x="20643" y="7429"/>
                  </a:lnTo>
                  <a:lnTo>
                    <a:pt x="20452" y="7317"/>
                  </a:lnTo>
                  <a:lnTo>
                    <a:pt x="20238" y="7206"/>
                  </a:lnTo>
                  <a:lnTo>
                    <a:pt x="20025" y="7168"/>
                  </a:lnTo>
                  <a:lnTo>
                    <a:pt x="19822" y="7206"/>
                  </a:lnTo>
                  <a:lnTo>
                    <a:pt x="19608" y="7243"/>
                  </a:lnTo>
                  <a:lnTo>
                    <a:pt x="19440" y="7355"/>
                  </a:lnTo>
                  <a:lnTo>
                    <a:pt x="19271" y="7504"/>
                  </a:lnTo>
                  <a:lnTo>
                    <a:pt x="19136" y="7708"/>
                  </a:lnTo>
                  <a:lnTo>
                    <a:pt x="19012" y="7895"/>
                  </a:lnTo>
                  <a:lnTo>
                    <a:pt x="18832" y="8025"/>
                  </a:lnTo>
                  <a:lnTo>
                    <a:pt x="18663" y="8174"/>
                  </a:lnTo>
                  <a:lnTo>
                    <a:pt x="18472" y="8248"/>
                  </a:lnTo>
                  <a:lnTo>
                    <a:pt x="18270" y="8286"/>
                  </a:lnTo>
                  <a:lnTo>
                    <a:pt x="18078" y="8323"/>
                  </a:lnTo>
                  <a:lnTo>
                    <a:pt x="17887" y="8323"/>
                  </a:lnTo>
                  <a:lnTo>
                    <a:pt x="17696" y="8248"/>
                  </a:lnTo>
                  <a:lnTo>
                    <a:pt x="17493" y="8174"/>
                  </a:lnTo>
                  <a:lnTo>
                    <a:pt x="17302" y="8062"/>
                  </a:lnTo>
                  <a:lnTo>
                    <a:pt x="17133" y="7969"/>
                  </a:lnTo>
                  <a:lnTo>
                    <a:pt x="16976" y="7783"/>
                  </a:lnTo>
                  <a:lnTo>
                    <a:pt x="16852" y="7597"/>
                  </a:lnTo>
                  <a:lnTo>
                    <a:pt x="16740" y="7429"/>
                  </a:lnTo>
                  <a:lnTo>
                    <a:pt x="16672" y="7168"/>
                  </a:lnTo>
                  <a:lnTo>
                    <a:pt x="16638" y="6926"/>
                  </a:lnTo>
                  <a:lnTo>
                    <a:pt x="16616" y="6498"/>
                  </a:lnTo>
                  <a:lnTo>
                    <a:pt x="16616" y="5772"/>
                  </a:lnTo>
                  <a:lnTo>
                    <a:pt x="16650" y="4915"/>
                  </a:lnTo>
                  <a:lnTo>
                    <a:pt x="16695" y="3928"/>
                  </a:lnTo>
                  <a:lnTo>
                    <a:pt x="16762" y="2960"/>
                  </a:lnTo>
                  <a:lnTo>
                    <a:pt x="16830" y="1992"/>
                  </a:lnTo>
                  <a:lnTo>
                    <a:pt x="16908" y="1173"/>
                  </a:lnTo>
                  <a:lnTo>
                    <a:pt x="16976" y="521"/>
                  </a:lnTo>
                  <a:lnTo>
                    <a:pt x="16953" y="521"/>
                  </a:lnTo>
                  <a:lnTo>
                    <a:pt x="16931" y="521"/>
                  </a:lnTo>
                  <a:lnTo>
                    <a:pt x="16267" y="484"/>
                  </a:lnTo>
                  <a:lnTo>
                    <a:pt x="15637" y="428"/>
                  </a:lnTo>
                  <a:lnTo>
                    <a:pt x="15063" y="353"/>
                  </a:lnTo>
                  <a:lnTo>
                    <a:pt x="14523" y="279"/>
                  </a:lnTo>
                  <a:lnTo>
                    <a:pt x="14040" y="167"/>
                  </a:lnTo>
                  <a:lnTo>
                    <a:pt x="13635" y="93"/>
                  </a:lnTo>
                  <a:lnTo>
                    <a:pt x="13331" y="18"/>
                  </a:lnTo>
                  <a:lnTo>
                    <a:pt x="13117" y="18"/>
                  </a:lnTo>
                  <a:lnTo>
                    <a:pt x="12982" y="18"/>
                  </a:lnTo>
                  <a:lnTo>
                    <a:pt x="12858" y="130"/>
                  </a:lnTo>
                  <a:lnTo>
                    <a:pt x="12723" y="279"/>
                  </a:lnTo>
                  <a:lnTo>
                    <a:pt x="12622" y="446"/>
                  </a:lnTo>
                  <a:lnTo>
                    <a:pt x="12510" y="670"/>
                  </a:lnTo>
                  <a:lnTo>
                    <a:pt x="12419" y="912"/>
                  </a:lnTo>
                  <a:lnTo>
                    <a:pt x="12363" y="1210"/>
                  </a:lnTo>
                  <a:lnTo>
                    <a:pt x="12318" y="1526"/>
                  </a:lnTo>
                  <a:lnTo>
                    <a:pt x="12273" y="1843"/>
                  </a:lnTo>
                  <a:lnTo>
                    <a:pt x="12251" y="2215"/>
                  </a:lnTo>
                  <a:lnTo>
                    <a:pt x="12273" y="2532"/>
                  </a:lnTo>
                  <a:lnTo>
                    <a:pt x="12318" y="2886"/>
                  </a:lnTo>
                  <a:lnTo>
                    <a:pt x="12386" y="3240"/>
                  </a:lnTo>
                  <a:lnTo>
                    <a:pt x="12464" y="3556"/>
                  </a:lnTo>
                  <a:lnTo>
                    <a:pt x="12577" y="3891"/>
                  </a:lnTo>
                  <a:lnTo>
                    <a:pt x="12746" y="4171"/>
                  </a:lnTo>
                  <a:lnTo>
                    <a:pt x="12926" y="4487"/>
                  </a:lnTo>
                  <a:lnTo>
                    <a:pt x="13050" y="4860"/>
                  </a:lnTo>
                  <a:lnTo>
                    <a:pt x="13162" y="5251"/>
                  </a:lnTo>
                  <a:lnTo>
                    <a:pt x="13218" y="5604"/>
                  </a:lnTo>
                  <a:lnTo>
                    <a:pt x="13263" y="5995"/>
                  </a:lnTo>
                  <a:lnTo>
                    <a:pt x="13241" y="6386"/>
                  </a:lnTo>
                  <a:lnTo>
                    <a:pt x="13218" y="6740"/>
                  </a:lnTo>
                  <a:lnTo>
                    <a:pt x="13139" y="7094"/>
                  </a:lnTo>
                  <a:lnTo>
                    <a:pt x="13050" y="7429"/>
                  </a:lnTo>
                  <a:lnTo>
                    <a:pt x="12903" y="7746"/>
                  </a:lnTo>
                  <a:lnTo>
                    <a:pt x="12723" y="8025"/>
                  </a:lnTo>
                  <a:lnTo>
                    <a:pt x="12532" y="8286"/>
                  </a:lnTo>
                  <a:lnTo>
                    <a:pt x="12318" y="8491"/>
                  </a:lnTo>
                  <a:lnTo>
                    <a:pt x="12060" y="8677"/>
                  </a:lnTo>
                  <a:lnTo>
                    <a:pt x="11756" y="8788"/>
                  </a:lnTo>
                  <a:lnTo>
                    <a:pt x="11452" y="8826"/>
                  </a:lnTo>
                  <a:lnTo>
                    <a:pt x="11283" y="8826"/>
                  </a:lnTo>
                  <a:lnTo>
                    <a:pt x="11126" y="8826"/>
                  </a:lnTo>
                  <a:lnTo>
                    <a:pt x="11002" y="8788"/>
                  </a:lnTo>
                  <a:lnTo>
                    <a:pt x="10845" y="8714"/>
                  </a:lnTo>
                  <a:lnTo>
                    <a:pt x="10721" y="8640"/>
                  </a:lnTo>
                  <a:lnTo>
                    <a:pt x="10608" y="8565"/>
                  </a:lnTo>
                  <a:lnTo>
                    <a:pt x="10485" y="8453"/>
                  </a:lnTo>
                  <a:lnTo>
                    <a:pt x="10372" y="8323"/>
                  </a:lnTo>
                  <a:lnTo>
                    <a:pt x="10181" y="8062"/>
                  </a:lnTo>
                  <a:lnTo>
                    <a:pt x="10035" y="7746"/>
                  </a:lnTo>
                  <a:lnTo>
                    <a:pt x="9900" y="7392"/>
                  </a:lnTo>
                  <a:lnTo>
                    <a:pt x="9787" y="7001"/>
                  </a:lnTo>
                  <a:lnTo>
                    <a:pt x="9731" y="6610"/>
                  </a:lnTo>
                  <a:lnTo>
                    <a:pt x="9686" y="6219"/>
                  </a:lnTo>
                  <a:lnTo>
                    <a:pt x="9663" y="5772"/>
                  </a:lnTo>
                  <a:lnTo>
                    <a:pt x="9686" y="5381"/>
                  </a:lnTo>
                  <a:lnTo>
                    <a:pt x="9753" y="4990"/>
                  </a:lnTo>
                  <a:lnTo>
                    <a:pt x="9832" y="4636"/>
                  </a:lnTo>
                  <a:lnTo>
                    <a:pt x="9945" y="4320"/>
                  </a:lnTo>
                  <a:lnTo>
                    <a:pt x="10068" y="4022"/>
                  </a:lnTo>
                  <a:lnTo>
                    <a:pt x="10203" y="3817"/>
                  </a:lnTo>
                  <a:lnTo>
                    <a:pt x="10316" y="3593"/>
                  </a:lnTo>
                  <a:lnTo>
                    <a:pt x="10395" y="3351"/>
                  </a:lnTo>
                  <a:lnTo>
                    <a:pt x="10462" y="3109"/>
                  </a:lnTo>
                  <a:lnTo>
                    <a:pt x="10507" y="2848"/>
                  </a:lnTo>
                  <a:lnTo>
                    <a:pt x="10530" y="2606"/>
                  </a:lnTo>
                  <a:lnTo>
                    <a:pt x="10507" y="2346"/>
                  </a:lnTo>
                  <a:lnTo>
                    <a:pt x="10462" y="2141"/>
                  </a:lnTo>
                  <a:lnTo>
                    <a:pt x="10395" y="1880"/>
                  </a:lnTo>
                  <a:lnTo>
                    <a:pt x="10293" y="1638"/>
                  </a:lnTo>
                  <a:lnTo>
                    <a:pt x="10158" y="1415"/>
                  </a:lnTo>
                  <a:lnTo>
                    <a:pt x="9967" y="1210"/>
                  </a:lnTo>
                  <a:lnTo>
                    <a:pt x="9753" y="986"/>
                  </a:lnTo>
                  <a:lnTo>
                    <a:pt x="9495" y="819"/>
                  </a:lnTo>
                  <a:lnTo>
                    <a:pt x="9191" y="670"/>
                  </a:lnTo>
                  <a:lnTo>
                    <a:pt x="8842" y="521"/>
                  </a:lnTo>
                  <a:lnTo>
                    <a:pt x="8471" y="446"/>
                  </a:lnTo>
                  <a:lnTo>
                    <a:pt x="7998" y="428"/>
                  </a:lnTo>
                  <a:lnTo>
                    <a:pt x="7413" y="428"/>
                  </a:lnTo>
                  <a:lnTo>
                    <a:pt x="6817" y="446"/>
                  </a:lnTo>
                  <a:lnTo>
                    <a:pt x="6187" y="521"/>
                  </a:lnTo>
                  <a:lnTo>
                    <a:pt x="5602" y="633"/>
                  </a:lnTo>
                  <a:lnTo>
                    <a:pt x="5107" y="744"/>
                  </a:lnTo>
                  <a:lnTo>
                    <a:pt x="4725" y="856"/>
                  </a:lnTo>
                  <a:lnTo>
                    <a:pt x="4848" y="1564"/>
                  </a:lnTo>
                  <a:lnTo>
                    <a:pt x="5028" y="2495"/>
                  </a:lnTo>
                  <a:lnTo>
                    <a:pt x="5175" y="3556"/>
                  </a:lnTo>
                  <a:lnTo>
                    <a:pt x="5298" y="4673"/>
                  </a:lnTo>
                  <a:lnTo>
                    <a:pt x="5343" y="5213"/>
                  </a:lnTo>
                  <a:lnTo>
                    <a:pt x="5388" y="5753"/>
                  </a:lnTo>
                  <a:lnTo>
                    <a:pt x="5411" y="6275"/>
                  </a:lnTo>
                  <a:lnTo>
                    <a:pt x="5411" y="6740"/>
                  </a:lnTo>
                  <a:lnTo>
                    <a:pt x="5366" y="7168"/>
                  </a:lnTo>
                  <a:lnTo>
                    <a:pt x="5321" y="7541"/>
                  </a:lnTo>
                  <a:lnTo>
                    <a:pt x="5287" y="7708"/>
                  </a:lnTo>
                  <a:lnTo>
                    <a:pt x="5242" y="7857"/>
                  </a:lnTo>
                  <a:lnTo>
                    <a:pt x="5197" y="7969"/>
                  </a:lnTo>
                  <a:lnTo>
                    <a:pt x="5130" y="8062"/>
                  </a:lnTo>
                  <a:lnTo>
                    <a:pt x="5006" y="8248"/>
                  </a:lnTo>
                  <a:lnTo>
                    <a:pt x="4848" y="8397"/>
                  </a:lnTo>
                  <a:lnTo>
                    <a:pt x="4725" y="8528"/>
                  </a:lnTo>
                  <a:lnTo>
                    <a:pt x="4567" y="8640"/>
                  </a:lnTo>
                  <a:lnTo>
                    <a:pt x="4421" y="8714"/>
                  </a:lnTo>
                  <a:lnTo>
                    <a:pt x="4263" y="8751"/>
                  </a:lnTo>
                  <a:lnTo>
                    <a:pt x="4095" y="8788"/>
                  </a:lnTo>
                  <a:lnTo>
                    <a:pt x="3948" y="8788"/>
                  </a:lnTo>
                  <a:lnTo>
                    <a:pt x="3791" y="8751"/>
                  </a:lnTo>
                  <a:lnTo>
                    <a:pt x="3667" y="8714"/>
                  </a:lnTo>
                  <a:lnTo>
                    <a:pt x="3510" y="8677"/>
                  </a:lnTo>
                  <a:lnTo>
                    <a:pt x="3386" y="8602"/>
                  </a:lnTo>
                  <a:lnTo>
                    <a:pt x="3251" y="8491"/>
                  </a:lnTo>
                  <a:lnTo>
                    <a:pt x="3127" y="8360"/>
                  </a:lnTo>
                  <a:lnTo>
                    <a:pt x="3015" y="8248"/>
                  </a:lnTo>
                  <a:lnTo>
                    <a:pt x="2925" y="8062"/>
                  </a:lnTo>
                  <a:lnTo>
                    <a:pt x="2778" y="7857"/>
                  </a:lnTo>
                  <a:lnTo>
                    <a:pt x="2610" y="7671"/>
                  </a:lnTo>
                  <a:lnTo>
                    <a:pt x="2407" y="7541"/>
                  </a:lnTo>
                  <a:lnTo>
                    <a:pt x="2171" y="7466"/>
                  </a:lnTo>
                  <a:lnTo>
                    <a:pt x="1957" y="7429"/>
                  </a:lnTo>
                  <a:lnTo>
                    <a:pt x="1698" y="7429"/>
                  </a:lnTo>
                  <a:lnTo>
                    <a:pt x="1462" y="7466"/>
                  </a:lnTo>
                  <a:lnTo>
                    <a:pt x="1226" y="7559"/>
                  </a:lnTo>
                  <a:lnTo>
                    <a:pt x="989" y="7708"/>
                  </a:lnTo>
                  <a:lnTo>
                    <a:pt x="776" y="7932"/>
                  </a:lnTo>
                  <a:lnTo>
                    <a:pt x="551" y="8211"/>
                  </a:lnTo>
                  <a:lnTo>
                    <a:pt x="382" y="8528"/>
                  </a:lnTo>
                  <a:lnTo>
                    <a:pt x="315" y="8714"/>
                  </a:lnTo>
                  <a:lnTo>
                    <a:pt x="236" y="8919"/>
                  </a:lnTo>
                  <a:lnTo>
                    <a:pt x="191" y="9142"/>
                  </a:lnTo>
                  <a:lnTo>
                    <a:pt x="123" y="9347"/>
                  </a:lnTo>
                  <a:lnTo>
                    <a:pt x="78" y="9608"/>
                  </a:lnTo>
                  <a:lnTo>
                    <a:pt x="56" y="9887"/>
                  </a:lnTo>
                  <a:lnTo>
                    <a:pt x="33" y="10185"/>
                  </a:lnTo>
                  <a:lnTo>
                    <a:pt x="33" y="10464"/>
                  </a:lnTo>
                  <a:lnTo>
                    <a:pt x="33" y="10706"/>
                  </a:lnTo>
                  <a:lnTo>
                    <a:pt x="56" y="10967"/>
                  </a:lnTo>
                  <a:lnTo>
                    <a:pt x="78" y="11172"/>
                  </a:lnTo>
                  <a:lnTo>
                    <a:pt x="123" y="11395"/>
                  </a:lnTo>
                  <a:lnTo>
                    <a:pt x="168" y="11600"/>
                  </a:lnTo>
                  <a:lnTo>
                    <a:pt x="236" y="11786"/>
                  </a:lnTo>
                  <a:lnTo>
                    <a:pt x="292" y="11973"/>
                  </a:lnTo>
                  <a:lnTo>
                    <a:pt x="382" y="12140"/>
                  </a:lnTo>
                  <a:lnTo>
                    <a:pt x="540" y="12419"/>
                  </a:lnTo>
                  <a:lnTo>
                    <a:pt x="731" y="12680"/>
                  </a:lnTo>
                  <a:lnTo>
                    <a:pt x="944" y="12866"/>
                  </a:lnTo>
                  <a:lnTo>
                    <a:pt x="1158" y="12997"/>
                  </a:lnTo>
                  <a:lnTo>
                    <a:pt x="1395" y="13108"/>
                  </a:lnTo>
                  <a:lnTo>
                    <a:pt x="1608" y="13183"/>
                  </a:lnTo>
                  <a:lnTo>
                    <a:pt x="1856" y="13183"/>
                  </a:lnTo>
                  <a:lnTo>
                    <a:pt x="2070" y="13146"/>
                  </a:lnTo>
                  <a:lnTo>
                    <a:pt x="2261" y="13071"/>
                  </a:lnTo>
                  <a:lnTo>
                    <a:pt x="2430" y="12960"/>
                  </a:lnTo>
                  <a:lnTo>
                    <a:pt x="2587" y="12792"/>
                  </a:lnTo>
                  <a:lnTo>
                    <a:pt x="2688" y="12606"/>
                  </a:lnTo>
                  <a:lnTo>
                    <a:pt x="2801" y="12419"/>
                  </a:lnTo>
                  <a:lnTo>
                    <a:pt x="2925" y="12289"/>
                  </a:lnTo>
                  <a:lnTo>
                    <a:pt x="3082" y="12177"/>
                  </a:lnTo>
                  <a:lnTo>
                    <a:pt x="3228" y="12103"/>
                  </a:lnTo>
                  <a:lnTo>
                    <a:pt x="3408" y="12103"/>
                  </a:lnTo>
                  <a:lnTo>
                    <a:pt x="3577" y="12103"/>
                  </a:lnTo>
                  <a:lnTo>
                    <a:pt x="3723" y="12177"/>
                  </a:lnTo>
                  <a:lnTo>
                    <a:pt x="3903" y="12252"/>
                  </a:lnTo>
                  <a:lnTo>
                    <a:pt x="4072" y="12364"/>
                  </a:lnTo>
                  <a:lnTo>
                    <a:pt x="4230" y="12494"/>
                  </a:lnTo>
                  <a:lnTo>
                    <a:pt x="4353" y="12643"/>
                  </a:lnTo>
                  <a:lnTo>
                    <a:pt x="4488" y="12829"/>
                  </a:lnTo>
                  <a:lnTo>
                    <a:pt x="4567" y="13034"/>
                  </a:lnTo>
                  <a:lnTo>
                    <a:pt x="4657" y="13257"/>
                  </a:lnTo>
                  <a:lnTo>
                    <a:pt x="4702" y="13462"/>
                  </a:lnTo>
                  <a:lnTo>
                    <a:pt x="4725" y="13686"/>
                  </a:lnTo>
                  <a:lnTo>
                    <a:pt x="4702" y="14282"/>
                  </a:lnTo>
                  <a:lnTo>
                    <a:pt x="4657" y="15045"/>
                  </a:lnTo>
                  <a:lnTo>
                    <a:pt x="4612" y="15976"/>
                  </a:lnTo>
                  <a:lnTo>
                    <a:pt x="4590" y="16926"/>
                  </a:lnTo>
                  <a:lnTo>
                    <a:pt x="4567" y="17968"/>
                  </a:lnTo>
                  <a:lnTo>
                    <a:pt x="4567" y="19011"/>
                  </a:lnTo>
                  <a:lnTo>
                    <a:pt x="4590" y="19514"/>
                  </a:lnTo>
                  <a:lnTo>
                    <a:pt x="4612" y="19980"/>
                  </a:lnTo>
                  <a:lnTo>
                    <a:pt x="4657" y="20426"/>
                  </a:lnTo>
                  <a:lnTo>
                    <a:pt x="4725" y="20836"/>
                  </a:lnTo>
                  <a:lnTo>
                    <a:pt x="4848" y="20929"/>
                  </a:lnTo>
                  <a:lnTo>
                    <a:pt x="5040" y="21004"/>
                  </a:lnTo>
                  <a:lnTo>
                    <a:pt x="5265" y="21078"/>
                  </a:lnTo>
                  <a:lnTo>
                    <a:pt x="5478" y="21115"/>
                  </a:lnTo>
                  <a:lnTo>
                    <a:pt x="6041" y="21115"/>
                  </a:lnTo>
                  <a:lnTo>
                    <a:pt x="6637" y="21078"/>
                  </a:lnTo>
                  <a:lnTo>
                    <a:pt x="7312" y="21004"/>
                  </a:lnTo>
                  <a:lnTo>
                    <a:pt x="7998" y="20929"/>
                  </a:lnTo>
                  <a:lnTo>
                    <a:pt x="8696" y="20855"/>
                  </a:lnTo>
                  <a:lnTo>
                    <a:pt x="9360" y="20836"/>
                  </a:lnTo>
                  <a:close/>
                </a:path>
              </a:pathLst>
            </a:custGeom>
            <a:solidFill>
              <a:srgbClr val="4F81BD"/>
            </a:solidFill>
            <a:ln w="28575">
              <a:solidFill>
                <a:srgbClr val="000000"/>
              </a:solidFill>
              <a:miter lim="800000"/>
              <a:headEnd/>
              <a:tailEnd/>
            </a:ln>
          </p:spPr>
          <p:txBody>
            <a:bodyPr/>
            <a:lstStyle/>
            <a:p>
              <a:endParaRPr lang="el-GR">
                <a:latin typeface="Calibri" pitchFamily="34" charset="0"/>
              </a:endParaRPr>
            </a:p>
          </p:txBody>
        </p:sp>
      </p:grpSp>
      <p:sp>
        <p:nvSpPr>
          <p:cNvPr id="1035" name="WordArt 10"/>
          <p:cNvSpPr>
            <a:spLocks noChangeArrowheads="1" noChangeShapeType="1" noTextEdit="1"/>
          </p:cNvSpPr>
          <p:nvPr/>
        </p:nvSpPr>
        <p:spPr bwMode="auto">
          <a:xfrm>
            <a:off x="571500" y="1000125"/>
            <a:ext cx="1428750" cy="214313"/>
          </a:xfrm>
          <a:prstGeom prst="rect">
            <a:avLst/>
          </a:prstGeom>
        </p:spPr>
        <p:txBody>
          <a:bodyPr wrap="none" fromWordArt="1">
            <a:prstTxWarp prst="textPlain">
              <a:avLst>
                <a:gd name="adj" fmla="val 50000"/>
              </a:avLst>
            </a:prstTxWarp>
          </a:bodyPr>
          <a:lstStyle/>
          <a:p>
            <a:r>
              <a:rPr lang="en-US" sz="1600" b="1" kern="10" spc="-80">
                <a:ln w="12700">
                  <a:solidFill>
                    <a:srgbClr val="000000"/>
                  </a:solidFill>
                  <a:round/>
                  <a:headEnd/>
                  <a:tailEnd/>
                </a:ln>
                <a:solidFill>
                  <a:srgbClr val="C00000"/>
                </a:solidFill>
                <a:latin typeface="Lucida Bright"/>
              </a:rPr>
              <a:t>MetaResIm</a:t>
            </a:r>
            <a:endParaRPr lang="el-GR" sz="1600" b="1" kern="10" spc="-80">
              <a:ln w="12700">
                <a:solidFill>
                  <a:srgbClr val="000000"/>
                </a:solidFill>
                <a:round/>
                <a:headEnd/>
                <a:tailEnd/>
              </a:ln>
              <a:solidFill>
                <a:srgbClr val="C00000"/>
              </a:solidFill>
            </a:endParaRPr>
          </a:p>
        </p:txBody>
      </p:sp>
      <p:graphicFrame>
        <p:nvGraphicFramePr>
          <p:cNvPr id="17" name="16 - Πίνακας"/>
          <p:cNvGraphicFramePr>
            <a:graphicFrameLocks noGrp="1"/>
          </p:cNvGraphicFramePr>
          <p:nvPr/>
        </p:nvGraphicFramePr>
        <p:xfrm>
          <a:off x="571500" y="5429264"/>
          <a:ext cx="8143933" cy="500066"/>
        </p:xfrm>
        <a:graphic>
          <a:graphicData uri="http://schemas.openxmlformats.org/drawingml/2006/table">
            <a:tbl>
              <a:tblPr firstRow="1" bandRow="1">
                <a:tableStyleId>{2D5ABB26-0587-4C30-8999-92F81FD0307C}</a:tableStyleId>
              </a:tblPr>
              <a:tblGrid>
                <a:gridCol w="2494538"/>
                <a:gridCol w="3448332"/>
                <a:gridCol w="2201063"/>
              </a:tblGrid>
              <a:tr h="500066">
                <a:tc>
                  <a:txBody>
                    <a:bodyPr/>
                    <a:lstStyle/>
                    <a:p>
                      <a:r>
                        <a:rPr lang="el-GR" sz="1200" b="1" kern="1200" dirty="0" smtClean="0">
                          <a:solidFill>
                            <a:schemeClr val="tx1"/>
                          </a:solidFill>
                          <a:latin typeface="+mn-lt"/>
                          <a:ea typeface="+mn-ea"/>
                          <a:cs typeface="+mn-cs"/>
                        </a:rPr>
                        <a:t>ΕΛΛΗΝΙΚΗ ΔΗΜΟΚΡΑΤΙΑ</a:t>
                      </a:r>
                      <a:endParaRPr lang="el-GR" sz="1200" kern="1200" dirty="0" smtClean="0">
                        <a:solidFill>
                          <a:schemeClr val="tx1"/>
                        </a:solidFill>
                        <a:latin typeface="+mn-lt"/>
                        <a:ea typeface="+mn-ea"/>
                        <a:cs typeface="+mn-cs"/>
                      </a:endParaRPr>
                    </a:p>
                    <a:p>
                      <a:r>
                        <a:rPr lang="el-GR" sz="1200" b="1" kern="1200" dirty="0" smtClean="0">
                          <a:solidFill>
                            <a:schemeClr val="tx1"/>
                          </a:solidFill>
                          <a:latin typeface="+mn-lt"/>
                          <a:ea typeface="+mn-ea"/>
                          <a:cs typeface="+mn-cs"/>
                        </a:rPr>
                        <a:t>ΥΠΟΥΡΓΕΙΟ ΕΣΩΤΕΡΙΚΩΝ</a:t>
                      </a:r>
                      <a:endParaRPr lang="el-GR" sz="1200" dirty="0">
                        <a:latin typeface="+mn-lt"/>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l-GR" sz="1200" b="1" kern="1200" dirty="0" smtClean="0">
                          <a:solidFill>
                            <a:schemeClr val="tx1"/>
                          </a:solidFill>
                          <a:latin typeface="+mn-lt"/>
                          <a:ea typeface="+mn-ea"/>
                          <a:cs typeface="+mn-cs"/>
                        </a:rPr>
                        <a:t>ΕΥΡΩΠΑΪΚΟ ΤΑΜΕΙΟ ΕΝΤΑΞΗΣ </a:t>
                      </a:r>
                      <a:endParaRPr lang="el-GR" sz="1200" dirty="0">
                        <a:latin typeface="+mn-lt"/>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l-GR" sz="1200" b="1" kern="1200" dirty="0" smtClean="0">
                          <a:solidFill>
                            <a:schemeClr val="tx1"/>
                          </a:solidFill>
                          <a:latin typeface="+mn-lt"/>
                          <a:ea typeface="+mn-ea"/>
                          <a:cs typeface="+mn-cs"/>
                        </a:rPr>
                        <a:t>ΕΥΡΩΠΑΪΚΗ ΕΝΩΣΗ</a:t>
                      </a:r>
                      <a:endParaRPr lang="el-GR" sz="1200" kern="1200" dirty="0" smtClean="0">
                        <a:solidFill>
                          <a:schemeClr val="tx1"/>
                        </a:solidFill>
                        <a:latin typeface="+mn-lt"/>
                        <a:ea typeface="+mn-ea"/>
                        <a:cs typeface="+mn-cs"/>
                      </a:endParaRPr>
                    </a:p>
                    <a:p>
                      <a:endParaRPr lang="el-GR" sz="1200" dirty="0">
                        <a:latin typeface="+mn-lt"/>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bl>
          </a:graphicData>
        </a:graphic>
      </p:graphicFrame>
      <p:pic>
        <p:nvPicPr>
          <p:cNvPr id="1028" name="Picture 3" descr="Description: intraway"/>
          <p:cNvPicPr>
            <a:picLocks noChangeAspect="1" noChangeArrowheads="1"/>
          </p:cNvPicPr>
          <p:nvPr/>
        </p:nvPicPr>
        <p:blipFill>
          <a:blip r:embed="rId7" cstate="print"/>
          <a:srcRect/>
          <a:stretch>
            <a:fillRect/>
          </a:stretch>
        </p:blipFill>
        <p:spPr bwMode="auto">
          <a:xfrm>
            <a:off x="7286644" y="142852"/>
            <a:ext cx="1577975" cy="503238"/>
          </a:xfrm>
          <a:prstGeom prst="rect">
            <a:avLst/>
          </a:prstGeom>
          <a:noFill/>
          <a:ln w="9525">
            <a:noFill/>
            <a:miter lim="800000"/>
            <a:headEnd/>
            <a:tailEnd/>
          </a:ln>
        </p:spPr>
      </p:pic>
      <p:sp>
        <p:nvSpPr>
          <p:cNvPr id="18" name="17 - Ορθογώνιο"/>
          <p:cNvSpPr/>
          <p:nvPr/>
        </p:nvSpPr>
        <p:spPr>
          <a:xfrm>
            <a:off x="7500958" y="642918"/>
            <a:ext cx="1357322" cy="215444"/>
          </a:xfrm>
          <a:prstGeom prst="rect">
            <a:avLst/>
          </a:prstGeom>
        </p:spPr>
        <p:txBody>
          <a:bodyPr wrap="square">
            <a:spAutoFit/>
          </a:bodyPr>
          <a:lstStyle/>
          <a:p>
            <a:pPr algn="ctr"/>
            <a:r>
              <a:rPr lang="en-US" sz="800" b="1" dirty="0" smtClean="0">
                <a:solidFill>
                  <a:schemeClr val="tx2">
                    <a:lumMod val="60000"/>
                    <a:lumOff val="40000"/>
                  </a:schemeClr>
                </a:solidFill>
              </a:rPr>
              <a:t>INTRAWAY </a:t>
            </a:r>
            <a:r>
              <a:rPr lang="el-GR" sz="800" b="1" dirty="0" smtClean="0">
                <a:solidFill>
                  <a:schemeClr val="tx2">
                    <a:lumMod val="60000"/>
                    <a:lumOff val="40000"/>
                  </a:schemeClr>
                </a:solidFill>
              </a:rPr>
              <a:t>Ε.Π.Ε</a:t>
            </a:r>
            <a:endParaRPr lang="el-GR" dirty="0">
              <a:solidFill>
                <a:schemeClr val="tx2">
                  <a:lumMod val="60000"/>
                  <a:lumOff val="40000"/>
                </a:schemeClr>
              </a:solidFill>
            </a:endParaRPr>
          </a:p>
        </p:txBody>
      </p:sp>
      <p:sp>
        <p:nvSpPr>
          <p:cNvPr id="1029" name="Rectangle 5"/>
          <p:cNvSpPr>
            <a:spLocks noChangeArrowheads="1"/>
          </p:cNvSpPr>
          <p:nvPr/>
        </p:nvSpPr>
        <p:spPr bwMode="auto">
          <a:xfrm>
            <a:off x="571472" y="5857892"/>
            <a:ext cx="8215370" cy="55399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tab pos="2636838" algn="ctr"/>
                <a:tab pos="5273675" algn="r"/>
              </a:tabLst>
            </a:pPr>
            <a:r>
              <a:rPr kumimoji="0" lang="el-GR" sz="1000" b="0" i="0" u="none" strike="noStrike" cap="none" normalizeH="0" baseline="0" dirty="0" smtClean="0">
                <a:ln>
                  <a:noFill/>
                </a:ln>
                <a:solidFill>
                  <a:schemeClr val="tx1"/>
                </a:solidFill>
                <a:effectLst/>
                <a:latin typeface="Cambria" pitchFamily="18" charset="0"/>
                <a:ea typeface="Times New Roman" pitchFamily="18" charset="0"/>
                <a:cs typeface="Arial" pitchFamily="34" charset="0"/>
              </a:rPr>
              <a:t>Η Δράση 2.1./11, Έργο 2.1.β./11 με τίτλο: </a:t>
            </a:r>
            <a:r>
              <a:rPr kumimoji="0" lang="el-GR" sz="1000" b="1" i="1" u="none" strike="noStrike" cap="none" normalizeH="0" baseline="0" dirty="0" smtClean="0">
                <a:ln>
                  <a:noFill/>
                </a:ln>
                <a:solidFill>
                  <a:schemeClr val="tx1"/>
                </a:solidFill>
                <a:effectLst/>
                <a:latin typeface="Cambria" pitchFamily="18" charset="0"/>
                <a:ea typeface="Times New Roman" pitchFamily="18" charset="0"/>
                <a:cs typeface="Arial" pitchFamily="34" charset="0"/>
              </a:rPr>
              <a:t>«</a:t>
            </a:r>
            <a:r>
              <a:rPr kumimoji="0" lang="el-GR" sz="1000" b="1" i="1" u="none" strike="noStrike" cap="none" normalizeH="0" baseline="0" dirty="0" err="1" smtClean="0">
                <a:ln>
                  <a:noFill/>
                </a:ln>
                <a:solidFill>
                  <a:schemeClr val="tx1"/>
                </a:solidFill>
                <a:effectLst/>
                <a:latin typeface="Cambria" pitchFamily="18" charset="0"/>
                <a:ea typeface="Times New Roman" pitchFamily="18" charset="0"/>
                <a:cs typeface="Arial" pitchFamily="34" charset="0"/>
              </a:rPr>
              <a:t>Μετα</a:t>
            </a:r>
            <a:r>
              <a:rPr kumimoji="0" lang="el-GR" sz="1000" b="1" i="1" u="none" strike="noStrike" cap="none" normalizeH="0" baseline="0" dirty="0" smtClean="0">
                <a:ln>
                  <a:noFill/>
                </a:ln>
                <a:solidFill>
                  <a:schemeClr val="tx1"/>
                </a:solidFill>
                <a:effectLst/>
                <a:latin typeface="Cambria" pitchFamily="18" charset="0"/>
                <a:ea typeface="Times New Roman" pitchFamily="18" charset="0"/>
                <a:cs typeface="Arial" pitchFamily="34" charset="0"/>
              </a:rPr>
              <a:t>-ανάλυση των ερευνών που έχουν διεξαχθεί για τη μετανάστευση</a:t>
            </a:r>
            <a:endParaRPr kumimoji="0" lang="el-GR" sz="1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tab pos="2636838" algn="ctr"/>
                <a:tab pos="5273675" algn="r"/>
              </a:tabLst>
            </a:pPr>
            <a:r>
              <a:rPr kumimoji="0" lang="el-GR" sz="1000" b="1" i="1" u="none" strike="noStrike" cap="none" normalizeH="0" baseline="0" dirty="0" smtClean="0">
                <a:ln>
                  <a:noFill/>
                </a:ln>
                <a:solidFill>
                  <a:schemeClr val="tx1"/>
                </a:solidFill>
                <a:effectLst/>
                <a:latin typeface="Cambria" pitchFamily="18" charset="0"/>
                <a:ea typeface="Times New Roman" pitchFamily="18" charset="0"/>
                <a:cs typeface="Arial" pitchFamily="34" charset="0"/>
              </a:rPr>
              <a:t>σε σημαντικά και σχετικά με την ένταξη πεδία (υγεία, κοινωνική ασφάλιση, εργασία, εκπαίδευση κ.λπ.)»</a:t>
            </a:r>
            <a:r>
              <a:rPr kumimoji="0" lang="el-GR" sz="1000" b="0" i="0" u="none" strike="noStrike" cap="none" normalizeH="0" baseline="0" dirty="0" smtClean="0">
                <a:ln>
                  <a:noFill/>
                </a:ln>
                <a:solidFill>
                  <a:schemeClr val="tx1"/>
                </a:solidFill>
                <a:effectLst/>
                <a:latin typeface="Cambria" pitchFamily="18" charset="0"/>
                <a:ea typeface="Times New Roman" pitchFamily="18" charset="0"/>
                <a:cs typeface="Arial" pitchFamily="34" charset="0"/>
              </a:rPr>
              <a:t> </a:t>
            </a:r>
            <a:endParaRPr kumimoji="0" lang="el-GR" altLang="ja-JP" sz="1000" b="0" i="0" u="none" strike="noStrike" cap="none" normalizeH="0" baseline="0" dirty="0" smtClean="0">
              <a:ln>
                <a:noFill/>
              </a:ln>
              <a:solidFill>
                <a:schemeClr val="tx1"/>
              </a:solidFill>
              <a:effectLst/>
              <a:latin typeface="Cambria" pitchFamily="18" charset="0"/>
              <a:ea typeface="MS Mincho" pitchFamily="49" charset="-128"/>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tab pos="2636838" algn="ctr"/>
                <a:tab pos="5273675" algn="r"/>
              </a:tabLst>
            </a:pPr>
            <a:r>
              <a:rPr kumimoji="0" lang="el-GR" altLang="ja-JP" sz="1000" b="0" i="0" u="none" strike="noStrike" cap="none" normalizeH="0" baseline="0" dirty="0" smtClean="0">
                <a:ln>
                  <a:noFill/>
                </a:ln>
                <a:solidFill>
                  <a:schemeClr val="tx1"/>
                </a:solidFill>
                <a:effectLst/>
                <a:latin typeface="Cambria" pitchFamily="18" charset="0"/>
                <a:ea typeface="MS Mincho" pitchFamily="49" charset="-128"/>
                <a:cs typeface="Times New Roman" pitchFamily="18" charset="0"/>
              </a:rPr>
              <a:t>συνολικού προϋπολογισμού €150.000,00 χρηματοδοτείται από το Ευρωπαϊκό Ταμείο Ένταξης (75% Κοινοτικοί Πόροι και 25% Εθνικοί Πόροι).</a:t>
            </a:r>
            <a:r>
              <a:rPr kumimoji="0" lang="el-GR" altLang="ja-JP" sz="1000" b="0" i="0" u="none" strike="noStrike" cap="none" normalizeH="0" baseline="0" dirty="0" smtClean="0">
                <a:ln>
                  <a:noFill/>
                </a:ln>
                <a:solidFill>
                  <a:schemeClr val="tx1"/>
                </a:solidFill>
                <a:effectLst/>
                <a:latin typeface="Arial" pitchFamily="34" charset="0"/>
                <a:cs typeface="Arial" pitchFamily="34" charset="0"/>
              </a:rPr>
              <a:t>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1 - Τίτλος"/>
          <p:cNvSpPr>
            <a:spLocks noGrp="1"/>
          </p:cNvSpPr>
          <p:nvPr>
            <p:ph type="title"/>
          </p:nvPr>
        </p:nvSpPr>
        <p:spPr/>
        <p:txBody>
          <a:bodyPr/>
          <a:lstStyle/>
          <a:p>
            <a:pPr eaLnBrk="1" hangingPunct="1"/>
            <a:endParaRPr lang="el-GR" smtClean="0"/>
          </a:p>
        </p:txBody>
      </p:sp>
      <p:graphicFrame>
        <p:nvGraphicFramePr>
          <p:cNvPr id="4" name="3 - Θέση περιεχομένου"/>
          <p:cNvGraphicFramePr>
            <a:graphicFrameLocks noGrp="1"/>
          </p:cNvGraphicFramePr>
          <p:nvPr>
            <p:ph idx="1"/>
          </p:nvPr>
        </p:nvGraphicFramePr>
        <p:xfrm>
          <a:off x="457200" y="642938"/>
          <a:ext cx="8229600" cy="5857916"/>
        </p:xfrm>
        <a:graphic>
          <a:graphicData uri="http://schemas.openxmlformats.org/drawingml/2006/table">
            <a:tbl>
              <a:tblPr firstRow="1" bandRow="1">
                <a:tableStyleId>{5C22544A-7EE6-4342-B048-85BDC9FD1C3A}</a:tableStyleId>
              </a:tblPr>
              <a:tblGrid>
                <a:gridCol w="2743200"/>
                <a:gridCol w="2743200"/>
                <a:gridCol w="2743200"/>
              </a:tblGrid>
              <a:tr h="708804">
                <a:tc>
                  <a:txBody>
                    <a:bodyPr/>
                    <a:lstStyle/>
                    <a:p>
                      <a:pPr algn="ctr">
                        <a:lnSpc>
                          <a:spcPct val="115000"/>
                        </a:lnSpc>
                        <a:spcAft>
                          <a:spcPts val="0"/>
                        </a:spcAft>
                        <a:tabLst>
                          <a:tab pos="457200" algn="l"/>
                        </a:tabLst>
                      </a:pPr>
                      <a:r>
                        <a:rPr lang="el-GR" sz="1400" b="1" dirty="0">
                          <a:latin typeface="Times New Roman"/>
                          <a:ea typeface="Times New Roman"/>
                          <a:cs typeface="Calibri"/>
                        </a:rPr>
                        <a:t>Κεντρικά ζητήματα </a:t>
                      </a:r>
                      <a:endParaRPr lang="en-US" sz="1400" b="1" dirty="0" smtClean="0">
                        <a:latin typeface="Times New Roman"/>
                        <a:ea typeface="Times New Roman"/>
                        <a:cs typeface="Calibri"/>
                      </a:endParaRPr>
                    </a:p>
                    <a:p>
                      <a:pPr algn="ctr">
                        <a:lnSpc>
                          <a:spcPct val="115000"/>
                        </a:lnSpc>
                        <a:spcAft>
                          <a:spcPts val="0"/>
                        </a:spcAft>
                        <a:tabLst>
                          <a:tab pos="457200" algn="l"/>
                        </a:tabLst>
                      </a:pPr>
                      <a:r>
                        <a:rPr lang="el-GR" sz="1400" b="1" dirty="0" smtClean="0">
                          <a:latin typeface="Times New Roman"/>
                          <a:ea typeface="Times New Roman"/>
                          <a:cs typeface="Calibri"/>
                        </a:rPr>
                        <a:t>(</a:t>
                      </a:r>
                      <a:r>
                        <a:rPr lang="en-US" sz="1400" b="1" dirty="0">
                          <a:latin typeface="Times New Roman"/>
                          <a:ea typeface="Times New Roman"/>
                          <a:cs typeface="Calibri"/>
                        </a:rPr>
                        <a:t>central topics</a:t>
                      </a:r>
                      <a:r>
                        <a:rPr lang="el-GR" sz="1400" b="1" dirty="0">
                          <a:latin typeface="Times New Roman"/>
                          <a:ea typeface="Times New Roman"/>
                          <a:cs typeface="Calibri"/>
                        </a:rPr>
                        <a:t>)</a:t>
                      </a:r>
                      <a:endParaRPr lang="el-GR" sz="1400" dirty="0">
                        <a:latin typeface="Times New Roman"/>
                        <a:ea typeface="Times New Roman"/>
                        <a:cs typeface="Times New Roman"/>
                      </a:endParaRPr>
                    </a:p>
                  </a:txBody>
                  <a:tcPr marL="68580" marR="68580" marT="0" marB="0"/>
                </a:tc>
                <a:tc>
                  <a:txBody>
                    <a:bodyPr/>
                    <a:lstStyle/>
                    <a:p>
                      <a:pPr algn="ctr">
                        <a:lnSpc>
                          <a:spcPct val="115000"/>
                        </a:lnSpc>
                        <a:spcAft>
                          <a:spcPts val="0"/>
                        </a:spcAft>
                        <a:tabLst>
                          <a:tab pos="457200" algn="l"/>
                        </a:tabLst>
                      </a:pPr>
                      <a:r>
                        <a:rPr lang="el-GR" sz="1400" b="1" smtClean="0">
                          <a:latin typeface="Times New Roman"/>
                          <a:ea typeface="Times New Roman"/>
                          <a:cs typeface="Calibri"/>
                        </a:rPr>
                        <a:t>Έννοιες</a:t>
                      </a:r>
                      <a:r>
                        <a:rPr lang="el-GR" sz="1400" b="1" baseline="0" smtClean="0">
                          <a:latin typeface="Times New Roman"/>
                          <a:ea typeface="Times New Roman"/>
                          <a:cs typeface="Calibri"/>
                        </a:rPr>
                        <a:t> </a:t>
                      </a:r>
                      <a:r>
                        <a:rPr lang="el-GR" sz="1400" b="1" baseline="0" dirty="0" smtClean="0">
                          <a:latin typeface="Times New Roman"/>
                          <a:ea typeface="Times New Roman"/>
                          <a:cs typeface="Calibri"/>
                        </a:rPr>
                        <a:t>πορίσματα</a:t>
                      </a:r>
                      <a:endParaRPr lang="el-GR" sz="1400" dirty="0">
                        <a:latin typeface="Times New Roman"/>
                        <a:ea typeface="Times New Roman"/>
                        <a:cs typeface="Times New Roman"/>
                      </a:endParaRPr>
                    </a:p>
                  </a:txBody>
                  <a:tcPr marL="68580" marR="68580" marT="0" marB="0"/>
                </a:tc>
                <a:tc>
                  <a:txBody>
                    <a:bodyPr/>
                    <a:lstStyle/>
                    <a:p>
                      <a:pPr algn="ctr">
                        <a:lnSpc>
                          <a:spcPct val="115000"/>
                        </a:lnSpc>
                        <a:spcAft>
                          <a:spcPts val="0"/>
                        </a:spcAft>
                        <a:tabLst>
                          <a:tab pos="457200" algn="l"/>
                        </a:tabLst>
                      </a:pPr>
                      <a:r>
                        <a:rPr lang="el-GR" sz="1400" b="1" dirty="0" smtClean="0">
                          <a:latin typeface="Times New Roman"/>
                          <a:ea typeface="Times New Roman"/>
                          <a:cs typeface="Calibri"/>
                        </a:rPr>
                        <a:t>Κωδικοί</a:t>
                      </a:r>
                      <a:endParaRPr lang="el-GR" sz="1400" dirty="0">
                        <a:latin typeface="Times New Roman"/>
                        <a:ea typeface="Times New Roman"/>
                        <a:cs typeface="Times New Roman"/>
                      </a:endParaRPr>
                    </a:p>
                  </a:txBody>
                  <a:tcPr marL="68580" marR="68580" marT="0" marB="0"/>
                </a:tc>
              </a:tr>
              <a:tr h="5149112">
                <a:tc>
                  <a:txBody>
                    <a:bodyPr/>
                    <a:lstStyle/>
                    <a:p>
                      <a:r>
                        <a:rPr lang="el-GR" sz="1050" b="1" kern="1200" dirty="0" smtClean="0">
                          <a:solidFill>
                            <a:schemeClr val="dk1"/>
                          </a:solidFill>
                          <a:latin typeface="+mn-lt"/>
                          <a:ea typeface="+mn-ea"/>
                          <a:cs typeface="+mn-cs"/>
                        </a:rPr>
                        <a:t>1.ΑΠΑΣΧΟΛΗΣΗ – ΑΓΟΡΑ ΕΡΓΑΣΙΑΣ</a:t>
                      </a:r>
                      <a:endParaRPr lang="el-GR" sz="1050" kern="1200" dirty="0" smtClean="0">
                        <a:solidFill>
                          <a:schemeClr val="dk1"/>
                        </a:solidFill>
                        <a:latin typeface="+mn-lt"/>
                        <a:ea typeface="+mn-ea"/>
                        <a:cs typeface="+mn-cs"/>
                      </a:endParaRPr>
                    </a:p>
                    <a:p>
                      <a:r>
                        <a:rPr lang="el-GR" sz="1050" b="1" kern="1200" dirty="0" smtClean="0">
                          <a:solidFill>
                            <a:schemeClr val="dk1"/>
                          </a:solidFill>
                          <a:latin typeface="+mn-lt"/>
                          <a:ea typeface="+mn-ea"/>
                          <a:cs typeface="+mn-cs"/>
                        </a:rPr>
                        <a:t>α) Τριτογενής τομέας υπηρεσιών</a:t>
                      </a:r>
                      <a:br>
                        <a:rPr lang="el-GR" sz="1050" b="1" kern="1200" dirty="0" smtClean="0">
                          <a:solidFill>
                            <a:schemeClr val="dk1"/>
                          </a:solidFill>
                          <a:latin typeface="+mn-lt"/>
                          <a:ea typeface="+mn-ea"/>
                          <a:cs typeface="+mn-cs"/>
                        </a:rPr>
                      </a:br>
                      <a:r>
                        <a:rPr lang="el-GR" sz="1050" b="1" kern="1200" dirty="0" smtClean="0">
                          <a:solidFill>
                            <a:schemeClr val="dk1"/>
                          </a:solidFill>
                          <a:latin typeface="+mn-lt"/>
                          <a:ea typeface="+mn-ea"/>
                          <a:cs typeface="+mn-cs"/>
                        </a:rPr>
                        <a:t>Οικιακές υπηρεσίες</a:t>
                      </a:r>
                      <a:endParaRPr lang="el-GR" sz="1050" dirty="0"/>
                    </a:p>
                  </a:txBody>
                  <a:tcPr/>
                </a:tc>
                <a:tc>
                  <a:txBody>
                    <a:bodyPr/>
                    <a:lstStyle/>
                    <a:p>
                      <a:pPr marL="0" marR="0" indent="0" algn="l" defTabSz="914400" rtl="0" eaLnBrk="1" fontAlgn="auto" latinLnBrk="0" hangingPunct="1">
                        <a:lnSpc>
                          <a:spcPct val="115000"/>
                        </a:lnSpc>
                        <a:spcBef>
                          <a:spcPts val="0"/>
                        </a:spcBef>
                        <a:spcAft>
                          <a:spcPts val="1000"/>
                        </a:spcAft>
                        <a:buClrTx/>
                        <a:buSzTx/>
                        <a:buFontTx/>
                        <a:buNone/>
                        <a:tabLst>
                          <a:tab pos="457200" algn="l"/>
                        </a:tabLst>
                        <a:defRPr/>
                      </a:pPr>
                      <a:r>
                        <a:rPr lang="el-GR" sz="1050" kern="1200" dirty="0" smtClean="0">
                          <a:solidFill>
                            <a:schemeClr val="dk1"/>
                          </a:solidFill>
                          <a:latin typeface="+mn-lt"/>
                          <a:ea typeface="+mn-ea"/>
                          <a:cs typeface="+mn-cs"/>
                        </a:rPr>
                        <a:t>- Εσωτερική οικιακή εργασία: Οικονομική εργασιακή σχέση επικαλύπτεται από δήθεν οικογενειακές λογικές,  </a:t>
                      </a:r>
                    </a:p>
                    <a:p>
                      <a:pPr marL="0" marR="0" indent="0" algn="l" defTabSz="914400" rtl="0" eaLnBrk="1" fontAlgn="auto" latinLnBrk="0" hangingPunct="1">
                        <a:lnSpc>
                          <a:spcPct val="115000"/>
                        </a:lnSpc>
                        <a:spcBef>
                          <a:spcPts val="0"/>
                        </a:spcBef>
                        <a:spcAft>
                          <a:spcPts val="1000"/>
                        </a:spcAft>
                        <a:buClrTx/>
                        <a:buSzTx/>
                        <a:buFontTx/>
                        <a:buNone/>
                        <a:tabLst>
                          <a:tab pos="457200" algn="l"/>
                        </a:tabLst>
                        <a:defRPr/>
                      </a:pPr>
                      <a:r>
                        <a:rPr lang="el-GR" sz="1050" kern="1200" dirty="0" err="1" smtClean="0">
                          <a:solidFill>
                            <a:schemeClr val="dk1"/>
                          </a:solidFill>
                          <a:latin typeface="+mn-lt"/>
                          <a:ea typeface="+mn-ea"/>
                          <a:cs typeface="+mn-cs"/>
                        </a:rPr>
                        <a:t>Memo</a:t>
                      </a:r>
                      <a:r>
                        <a:rPr lang="el-GR" sz="1050" kern="1200" dirty="0" smtClean="0">
                          <a:solidFill>
                            <a:schemeClr val="dk1"/>
                          </a:solidFill>
                          <a:latin typeface="+mn-lt"/>
                          <a:ea typeface="+mn-ea"/>
                          <a:cs typeface="+mn-cs"/>
                        </a:rPr>
                        <a:t>:  Συναισθηματικός εκβιασμός των μεταναστριών. Αυτή η λογική συναντάται και στις οικογενειακές ελληνικές επιχειρήσεις. Η οικογενειακή δομή υπερέχει των ατομικών αναγκών/δικαιωμάτων  </a:t>
                      </a:r>
                      <a:endParaRPr lang="en-US" sz="1050" kern="1200" dirty="0" smtClean="0">
                        <a:solidFill>
                          <a:schemeClr val="dk1"/>
                        </a:solidFill>
                        <a:latin typeface="+mn-lt"/>
                        <a:ea typeface="+mn-ea"/>
                        <a:cs typeface="+mn-cs"/>
                      </a:endParaRPr>
                    </a:p>
                    <a:p>
                      <a:pPr marL="0" marR="0" indent="0" algn="l" defTabSz="914400" rtl="0" eaLnBrk="1" fontAlgn="auto" latinLnBrk="0" hangingPunct="1">
                        <a:lnSpc>
                          <a:spcPct val="115000"/>
                        </a:lnSpc>
                        <a:spcBef>
                          <a:spcPts val="0"/>
                        </a:spcBef>
                        <a:spcAft>
                          <a:spcPts val="1000"/>
                        </a:spcAft>
                        <a:buClrTx/>
                        <a:buSzTx/>
                        <a:buFontTx/>
                        <a:buNone/>
                        <a:tabLst>
                          <a:tab pos="457200" algn="l"/>
                        </a:tabLst>
                        <a:defRPr/>
                      </a:pPr>
                      <a:r>
                        <a:rPr lang="el-GR" sz="1050" kern="1200" dirty="0" smtClean="0">
                          <a:solidFill>
                            <a:schemeClr val="dk1"/>
                          </a:solidFill>
                          <a:latin typeface="+mn-lt"/>
                          <a:ea typeface="+mn-ea"/>
                          <a:cs typeface="+mn-cs"/>
                        </a:rPr>
                        <a:t>- Επικαλύπτει την καταστρατήγηση των εργασιακών δικαιωμάτων των μεταναστριών</a:t>
                      </a:r>
                    </a:p>
                    <a:p>
                      <a:pPr>
                        <a:lnSpc>
                          <a:spcPct val="115000"/>
                        </a:lnSpc>
                        <a:spcAft>
                          <a:spcPts val="1000"/>
                        </a:spcAft>
                        <a:tabLst>
                          <a:tab pos="457200" algn="l"/>
                        </a:tabLst>
                      </a:pPr>
                      <a:r>
                        <a:rPr lang="en-US" sz="1050" kern="1200" dirty="0" smtClean="0">
                          <a:solidFill>
                            <a:schemeClr val="dk1"/>
                          </a:solidFill>
                          <a:latin typeface="+mn-lt"/>
                          <a:ea typeface="+mn-ea"/>
                          <a:cs typeface="+mn-cs"/>
                        </a:rPr>
                        <a:t>Memo</a:t>
                      </a:r>
                      <a:r>
                        <a:rPr lang="el-GR" sz="1050" kern="1200" dirty="0" smtClean="0">
                          <a:solidFill>
                            <a:schemeClr val="dk1"/>
                          </a:solidFill>
                          <a:latin typeface="+mn-lt"/>
                          <a:ea typeface="+mn-ea"/>
                          <a:cs typeface="+mn-cs"/>
                        </a:rPr>
                        <a:t>:  Καταστρατηγούνται τα δικαιώματά τους χωρίς πολλές φορές να το αντιληφθούν</a:t>
                      </a:r>
                      <a:endParaRPr lang="en-US" sz="1050" kern="1200" dirty="0" smtClean="0">
                        <a:solidFill>
                          <a:schemeClr val="dk1"/>
                        </a:solidFill>
                        <a:latin typeface="+mn-lt"/>
                        <a:ea typeface="+mn-ea"/>
                        <a:cs typeface="+mn-cs"/>
                      </a:endParaRPr>
                    </a:p>
                    <a:p>
                      <a:pPr>
                        <a:lnSpc>
                          <a:spcPct val="115000"/>
                        </a:lnSpc>
                        <a:spcAft>
                          <a:spcPts val="1000"/>
                        </a:spcAft>
                        <a:tabLst>
                          <a:tab pos="457200" algn="l"/>
                        </a:tabLst>
                      </a:pPr>
                      <a:endParaRPr lang="en-US" sz="1050" kern="1200" dirty="0" smtClean="0">
                        <a:solidFill>
                          <a:schemeClr val="dk1"/>
                        </a:solidFill>
                        <a:latin typeface="+mn-lt"/>
                        <a:ea typeface="+mn-ea"/>
                        <a:cs typeface="+mn-cs"/>
                      </a:endParaRPr>
                    </a:p>
                    <a:p>
                      <a:pPr>
                        <a:lnSpc>
                          <a:spcPct val="115000"/>
                        </a:lnSpc>
                        <a:spcAft>
                          <a:spcPts val="1000"/>
                        </a:spcAft>
                        <a:tabLst>
                          <a:tab pos="457200" algn="l"/>
                        </a:tabLst>
                      </a:pPr>
                      <a:r>
                        <a:rPr lang="el-GR" sz="1050" kern="1200" dirty="0" smtClean="0">
                          <a:solidFill>
                            <a:schemeClr val="dk1"/>
                          </a:solidFill>
                          <a:latin typeface="+mn-lt"/>
                          <a:ea typeface="+mn-ea"/>
                          <a:cs typeface="+mn-cs"/>
                        </a:rPr>
                        <a:t>Σημαντικό σημείο αλλαγής  είναι το πέρασμα από την εργασία από εσωτερική σε εξωτερική</a:t>
                      </a:r>
                      <a:endParaRPr lang="en-US" sz="1050" kern="1200" dirty="0" smtClean="0">
                        <a:solidFill>
                          <a:schemeClr val="dk1"/>
                        </a:solidFill>
                        <a:latin typeface="+mn-lt"/>
                        <a:ea typeface="+mn-ea"/>
                        <a:cs typeface="+mn-cs"/>
                      </a:endParaRPr>
                    </a:p>
                    <a:p>
                      <a:pPr>
                        <a:lnSpc>
                          <a:spcPct val="115000"/>
                        </a:lnSpc>
                        <a:spcAft>
                          <a:spcPts val="1000"/>
                        </a:spcAft>
                        <a:tabLst>
                          <a:tab pos="457200" algn="l"/>
                        </a:tabLst>
                      </a:pPr>
                      <a:r>
                        <a:rPr lang="en-US" sz="1050" kern="1200" dirty="0" smtClean="0">
                          <a:solidFill>
                            <a:schemeClr val="dk1"/>
                          </a:solidFill>
                          <a:latin typeface="+mn-lt"/>
                          <a:ea typeface="+mn-ea"/>
                          <a:cs typeface="+mn-cs"/>
                        </a:rPr>
                        <a:t>Memo</a:t>
                      </a:r>
                      <a:r>
                        <a:rPr lang="el-GR" sz="1050" kern="1200" dirty="0" smtClean="0">
                          <a:solidFill>
                            <a:schemeClr val="dk1"/>
                          </a:solidFill>
                          <a:latin typeface="+mn-lt"/>
                          <a:ea typeface="+mn-ea"/>
                          <a:cs typeface="+mn-cs"/>
                        </a:rPr>
                        <a:t>: Πορεία σχετικής αυτονόμησης της μετανάστριας. Εσωτερική οικιακή εργασία καταπατά και προσωπικές ελευθερίες όπως η αυτοδιαχείριση του ελεύθερου χρόνου. Ταυτίζεται η προσωπική με την επαγγελματική ζωή. Συναντάται σήμερα και στα χωριά για την φροντίδα ηλικιωμένων</a:t>
                      </a:r>
                      <a:endParaRPr lang="el-GR" sz="1050" dirty="0">
                        <a:latin typeface="Times New Roman"/>
                        <a:ea typeface="Times New Roman"/>
                        <a:cs typeface="Times New Roman"/>
                      </a:endParaRPr>
                    </a:p>
                  </a:txBody>
                  <a:tcPr marL="68580" marR="68580" marT="0" marB="0"/>
                </a:tc>
                <a:tc>
                  <a:txBody>
                    <a:bodyPr/>
                    <a:lstStyle/>
                    <a:p>
                      <a:r>
                        <a:rPr lang="el-GR" sz="1050" kern="1200" dirty="0" smtClean="0">
                          <a:solidFill>
                            <a:schemeClr val="dk1"/>
                          </a:solidFill>
                          <a:latin typeface="+mn-lt"/>
                          <a:ea typeface="+mn-ea"/>
                          <a:cs typeface="+mn-cs"/>
                        </a:rPr>
                        <a:t>Α. Τομέας οικιακών υπηρεσιών σημείο εκκίνησης και επανεκκίνησης στην αγορά εργασίας.</a:t>
                      </a:r>
                    </a:p>
                    <a:p>
                      <a:r>
                        <a:rPr lang="el-GR" sz="1050" kern="1200" dirty="0" smtClean="0">
                          <a:solidFill>
                            <a:schemeClr val="dk1"/>
                          </a:solidFill>
                          <a:latin typeface="+mn-lt"/>
                          <a:ea typeface="+mn-ea"/>
                          <a:cs typeface="+mn-cs"/>
                        </a:rPr>
                        <a:t> </a:t>
                      </a:r>
                    </a:p>
                    <a:p>
                      <a:r>
                        <a:rPr lang="el-GR" sz="1050" kern="1200" dirty="0" smtClean="0">
                          <a:solidFill>
                            <a:schemeClr val="dk1"/>
                          </a:solidFill>
                          <a:latin typeface="+mn-lt"/>
                          <a:ea typeface="+mn-ea"/>
                          <a:cs typeface="+mn-cs"/>
                        </a:rPr>
                        <a:t>Β. Εσωτερική οικιακή εργασία αποτελεί χώρο μακρόχρονης εργασιακής παραμονής, περιχαράκωσης και περιθωριοποίησης. </a:t>
                      </a:r>
                    </a:p>
                    <a:p>
                      <a:endParaRPr lang="el-GR" sz="1050" dirty="0"/>
                    </a:p>
                  </a:txBody>
                  <a:tcPr/>
                </a:tc>
              </a:tr>
            </a:tbl>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357166"/>
            <a:ext cx="8229600" cy="428628"/>
          </a:xfrm>
        </p:spPr>
        <p:txBody>
          <a:bodyPr/>
          <a:lstStyle/>
          <a:p>
            <a:r>
              <a:rPr lang="el-GR" sz="1400" b="1" dirty="0" smtClean="0"/>
              <a:t>Στο πεδίο της ΑΓΟΡΑΣ ΕΡΓΑΣΙΑΣ η ποιοτική αφήγηση υποδεικνύει τα εξής:</a:t>
            </a:r>
            <a:r>
              <a:rPr lang="el-GR" sz="1400" dirty="0" smtClean="0"/>
              <a:t/>
            </a:r>
            <a:br>
              <a:rPr lang="el-GR" sz="1400" dirty="0" smtClean="0"/>
            </a:br>
            <a:endParaRPr lang="el-GR" sz="1400" dirty="0"/>
          </a:p>
        </p:txBody>
      </p:sp>
      <p:sp>
        <p:nvSpPr>
          <p:cNvPr id="3" name="2 - Θέση περιεχομένου"/>
          <p:cNvSpPr>
            <a:spLocks noGrp="1"/>
          </p:cNvSpPr>
          <p:nvPr>
            <p:ph idx="1"/>
          </p:nvPr>
        </p:nvSpPr>
        <p:spPr>
          <a:xfrm>
            <a:off x="457200" y="785794"/>
            <a:ext cx="8229600" cy="5340369"/>
          </a:xfrm>
        </p:spPr>
        <p:txBody>
          <a:bodyPr/>
          <a:lstStyle/>
          <a:p>
            <a:pPr>
              <a:buNone/>
            </a:pPr>
            <a:r>
              <a:rPr lang="el-GR" sz="1400" b="1" dirty="0" smtClean="0"/>
              <a:t> </a:t>
            </a:r>
            <a:endParaRPr lang="el-GR" sz="1400" dirty="0" smtClean="0"/>
          </a:p>
          <a:p>
            <a:r>
              <a:rPr lang="el-GR" sz="1400" dirty="0" smtClean="0"/>
              <a:t>Οι μεταναστευτικές ροές της χώρας κατευθύνονται κυρίως στις δομές της άτυπης αγοράς εργασίας με ένταση στα πεδία της οικιακής εργασίας την πρωτογενή αγροτική παραγωγή και τον κατασκευαστικό κλάδο. Σε μικρότερο βαθμό διαπιστώνεται η τυπική ή άτυπη ένταξη μεταναστών στον τριτογενή τομέα, τις υπηρεσίες (όπως ενδεικτικά ο τουρισμός) και την άσκηση μικρών επιχειρηματικών δραστηριοτήτων.  </a:t>
            </a:r>
          </a:p>
          <a:p>
            <a:pPr>
              <a:buNone/>
            </a:pPr>
            <a:r>
              <a:rPr lang="el-GR" sz="1400" dirty="0" smtClean="0"/>
              <a:t> </a:t>
            </a:r>
          </a:p>
          <a:p>
            <a:r>
              <a:rPr lang="el-GR" sz="1400" dirty="0" smtClean="0"/>
              <a:t>Η μεταναστευτική εμπειρία έχει οδηγήσει στην ανάδειξη συγκεκριμένων στρατηγικών επιβίωσης οι οποίες εξαρτώνται, από την ασκούμενη μεταναστευτική πολιτική, από τις πρακτικές στρατολόγησης εργαζομένων μεταναστών, τις αντιλήψεις και τα στερεότυπα των Ελλήνων επιχειρηματιών και εργοδοτών αλλά και από τους λόγους, τις αιτίες και αυτήν την ίδια την «κουλτούρα» της μετανάστευσης.  Η δε παρούσα κρίση επηρέασε και επηρεάζει σε σημαντικό βαθμό τόσο τις στρατηγικές επιβίωσης ντόπιων και μεταναστών όσο και τη χάραξη και την άσκηση της μεταναστευτικής πολιτικής στη χώρα.  Εν μέσω κρίσης στρατηγικές επιβίωσης από προηγούμενες κρίσεις στη ζωή των μεταναστών αναδύονται και αναπροσδιορίζουν την καθημερινότητά τους ενώ οι </a:t>
            </a:r>
            <a:r>
              <a:rPr lang="el-GR" sz="1400" dirty="0" err="1" smtClean="0"/>
              <a:t>μνημονιακές</a:t>
            </a:r>
            <a:r>
              <a:rPr lang="el-GR" sz="1400" dirty="0" smtClean="0"/>
              <a:t> πολιτικές αναστέλλουν την ενασχόληση με σημαντικές πτυχές του μεταναστευτικού ζητήματος. </a:t>
            </a:r>
          </a:p>
          <a:p>
            <a:pPr>
              <a:buNone/>
            </a:pPr>
            <a:endParaRPr lang="el-GR" sz="1400" dirty="0" smtClean="0"/>
          </a:p>
          <a:p>
            <a:r>
              <a:rPr lang="el-GR" sz="1400" dirty="0" smtClean="0"/>
              <a:t> Η κατά κύριο λόγο ένταξη των μεταναστών στην άτυπη αγορά εργασίας μέσα από ένα πλέγμα παραβάσεων και παραβιάσεων έχει συνέπειες εκτός από τον «άτυπο» χαρακτήρα της συμμετοχής τους στον εγχώριο καταμερισμό της εργασίας, και στην συγκρότηση της αυτό-εικόνας και αυτό-εκτίμησής τους καθώς και τις ιδέες και αντιλήψεις, στερεότυπα και στάσεις «ντόπιων» και «ξένων» απέναντι στο μεταναστευτικό ζήτημα.    </a:t>
            </a:r>
          </a:p>
          <a:p>
            <a:endParaRPr lang="el-GR"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pPr algn="l"/>
            <a:r>
              <a:rPr lang="el-GR" sz="1800" b="1" dirty="0" smtClean="0"/>
              <a:t>Ειδικότερα: </a:t>
            </a:r>
            <a:endParaRPr lang="el-GR" sz="1800" dirty="0"/>
          </a:p>
        </p:txBody>
      </p:sp>
      <p:sp>
        <p:nvSpPr>
          <p:cNvPr id="3" name="2 - Θέση περιεχομένου"/>
          <p:cNvSpPr>
            <a:spLocks noGrp="1"/>
          </p:cNvSpPr>
          <p:nvPr>
            <p:ph idx="1"/>
          </p:nvPr>
        </p:nvSpPr>
        <p:spPr>
          <a:xfrm>
            <a:off x="457200" y="1142984"/>
            <a:ext cx="8229600" cy="4983179"/>
          </a:xfrm>
        </p:spPr>
        <p:txBody>
          <a:bodyPr/>
          <a:lstStyle/>
          <a:p>
            <a:pPr>
              <a:buNone/>
            </a:pPr>
            <a:r>
              <a:rPr lang="el-GR" b="1" dirty="0" smtClean="0"/>
              <a:t> </a:t>
            </a:r>
            <a:r>
              <a:rPr lang="el-GR" sz="1400" dirty="0" smtClean="0"/>
              <a:t>Η φύση της οικιακής εργασίας </a:t>
            </a:r>
          </a:p>
          <a:p>
            <a:pPr lvl="0">
              <a:buFont typeface="Wingdings" pitchFamily="2" charset="2"/>
              <a:buChar char="Ø"/>
            </a:pPr>
            <a:r>
              <a:rPr lang="en-US" sz="1400" dirty="0" smtClean="0"/>
              <a:t>A</a:t>
            </a:r>
            <a:r>
              <a:rPr lang="el-GR" sz="1400" dirty="0" smtClean="0"/>
              <a:t>φορά γυναίκες</a:t>
            </a:r>
          </a:p>
          <a:p>
            <a:pPr lvl="0">
              <a:buFont typeface="Wingdings" pitchFamily="2" charset="2"/>
              <a:buChar char="Ø"/>
            </a:pPr>
            <a:r>
              <a:rPr lang="el-GR" sz="1400" dirty="0" smtClean="0"/>
              <a:t>Χαρακτηρίζεται από κατακερματισμένο ωράριο, πολλαπλούς εργοδότες, παροδικότητα και αοριστία ως προς τα χρονικά όρια της εργασιακής σχέσης αλλά και ως περιεχόμενο, την  παροχή της εργασίας</a:t>
            </a:r>
          </a:p>
          <a:p>
            <a:pPr lvl="0">
              <a:buFont typeface="Wingdings" pitchFamily="2" charset="2"/>
              <a:buChar char="Ø"/>
            </a:pPr>
            <a:r>
              <a:rPr lang="el-GR" sz="1400" dirty="0" smtClean="0"/>
              <a:t>Διαπιστώνεται αδυναμία απεγκλωβισμού από τη μετακίνηση σε άλλο εργασιακό χώρο,  η οποία συνδέεται με ουσιαστική αδυναμία εργασιακής κινητικότητας και αυτό-αποκλεισμού από δυνητικές εργασιακές θέσεις της ελληνικής αγοράς εργασίας ανάλογες με τα επαγγελματικά προσόντα των μεταναστών και την εμπρόθετη δράση τους.  Επίσης συνδέεται με συναισθήματα </a:t>
            </a:r>
            <a:r>
              <a:rPr lang="el-GR" sz="1400" dirty="0" err="1" smtClean="0"/>
              <a:t>αυτο</a:t>
            </a:r>
            <a:r>
              <a:rPr lang="el-GR" sz="1400" dirty="0" smtClean="0"/>
              <a:t>-απομόνωσης, αποτυχίας, μειονεξίας και κατωτερότητας</a:t>
            </a:r>
          </a:p>
          <a:p>
            <a:pPr lvl="0">
              <a:buFont typeface="Wingdings" pitchFamily="2" charset="2"/>
              <a:buChar char="Ø"/>
            </a:pPr>
            <a:r>
              <a:rPr lang="el-GR" sz="1400" dirty="0" smtClean="0"/>
              <a:t>Βασική προϋπόθεση για την εξασφάλιση καλύτερων εργασιακών όρων τόσο από την πλευρά των εργοδοτών όσο και από την πλευρά των μεταναστών είναι η απόκτηση νομιμοποιητικών εγγράφων. </a:t>
            </a:r>
            <a:r>
              <a:rPr lang="el-GR" sz="1400" b="1" dirty="0" smtClean="0"/>
              <a:t>Δηλαδή η νομική ένταξη συνιστά </a:t>
            </a:r>
            <a:r>
              <a:rPr lang="en-US" sz="1400" b="1" dirty="0" smtClean="0"/>
              <a:t>sine qua non</a:t>
            </a:r>
            <a:r>
              <a:rPr lang="el-GR" sz="1400" b="1" dirty="0" smtClean="0"/>
              <a:t> όρο για την ομαλή ένταξη των μεταναστών στην αγορά εργασίας και απομάκρυνσή τους από την άτυπη και εκμεταλλευτική εργασία.</a:t>
            </a:r>
            <a:endParaRPr lang="el-GR" sz="1400" dirty="0" smtClean="0"/>
          </a:p>
          <a:p>
            <a:pPr lvl="0">
              <a:buFont typeface="Wingdings" pitchFamily="2" charset="2"/>
              <a:buChar char="Ø"/>
            </a:pPr>
            <a:r>
              <a:rPr lang="el-GR" sz="1400" dirty="0" smtClean="0"/>
              <a:t>Η εθνικότητα διαδραματίζει σημαντικό ρόλο στις εργασιακές στρατηγικές που υιοθετούνται από τους μεταναστευτικούς πληθυσμούς. </a:t>
            </a:r>
          </a:p>
          <a:p>
            <a:pPr lvl="0">
              <a:buFont typeface="Wingdings" pitchFamily="2" charset="2"/>
              <a:buChar char="Ø"/>
            </a:pPr>
            <a:r>
              <a:rPr lang="el-GR" sz="1400" dirty="0" smtClean="0"/>
              <a:t>Σημαντικό ρόλο επίσης διαδραματίζει η οικογενειακή κατάσταση του μεταναστευτικού πληθυσμού </a:t>
            </a:r>
            <a:endParaRPr lang="el-GR" sz="14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357166"/>
            <a:ext cx="8229600" cy="500066"/>
          </a:xfrm>
        </p:spPr>
        <p:txBody>
          <a:bodyPr/>
          <a:lstStyle/>
          <a:p>
            <a:r>
              <a:rPr lang="el-GR" sz="1600" b="1" dirty="0" smtClean="0"/>
              <a:t/>
            </a:r>
            <a:br>
              <a:rPr lang="el-GR" sz="1600" b="1" dirty="0" smtClean="0"/>
            </a:br>
            <a:r>
              <a:rPr lang="el-GR" sz="1600" b="1" dirty="0" smtClean="0"/>
              <a:t/>
            </a:r>
            <a:br>
              <a:rPr lang="el-GR" sz="1600" b="1" dirty="0" smtClean="0"/>
            </a:br>
            <a:r>
              <a:rPr lang="el-GR" sz="1600" b="1" dirty="0" smtClean="0"/>
              <a:t/>
            </a:r>
            <a:br>
              <a:rPr lang="el-GR" sz="1600" b="1" dirty="0" smtClean="0"/>
            </a:br>
            <a:r>
              <a:rPr lang="el-GR" sz="1600" b="1" dirty="0" smtClean="0"/>
              <a:t/>
            </a:r>
            <a:br>
              <a:rPr lang="el-GR" sz="1600" b="1" dirty="0" smtClean="0"/>
            </a:br>
            <a:r>
              <a:rPr lang="el-GR" sz="1600" b="1" dirty="0" smtClean="0"/>
              <a:t/>
            </a:r>
            <a:br>
              <a:rPr lang="el-GR" sz="1600" b="1" dirty="0" smtClean="0"/>
            </a:br>
            <a:r>
              <a:rPr lang="el-GR" sz="1600" b="1" dirty="0" smtClean="0"/>
              <a:t>Στο πεδίο  της ΕΚΠΑΙΔΕΥΣΗΣ η ποιοτική αφήγηση υποδεικνύει τα εξής: </a:t>
            </a:r>
            <a:r>
              <a:rPr lang="el-GR" dirty="0" smtClean="0"/>
              <a:t/>
            </a:r>
            <a:br>
              <a:rPr lang="el-GR" dirty="0" smtClean="0"/>
            </a:br>
            <a:r>
              <a:rPr lang="el-GR" dirty="0" smtClean="0"/>
              <a:t> </a:t>
            </a:r>
            <a:br>
              <a:rPr lang="el-GR" dirty="0" smtClean="0"/>
            </a:br>
            <a:endParaRPr lang="el-GR" dirty="0"/>
          </a:p>
        </p:txBody>
      </p:sp>
      <p:sp>
        <p:nvSpPr>
          <p:cNvPr id="3" name="2 - Θέση περιεχομένου"/>
          <p:cNvSpPr>
            <a:spLocks noGrp="1"/>
          </p:cNvSpPr>
          <p:nvPr>
            <p:ph idx="1"/>
          </p:nvPr>
        </p:nvSpPr>
        <p:spPr>
          <a:xfrm>
            <a:off x="457200" y="928670"/>
            <a:ext cx="8229600" cy="5197493"/>
          </a:xfrm>
        </p:spPr>
        <p:txBody>
          <a:bodyPr/>
          <a:lstStyle/>
          <a:p>
            <a:pPr lvl="0"/>
            <a:r>
              <a:rPr lang="el-GR" sz="2400" dirty="0" smtClean="0"/>
              <a:t>Η θεσμική ανεπάρκεια της επίσημης προσχολικής φροντίδας δρα ανασταλτικά ως προς την ένταξη κυρίως των μεταναστριών που φέρουν το βάρος της φροντίδας των παιδιών. </a:t>
            </a:r>
          </a:p>
          <a:p>
            <a:pPr lvl="0">
              <a:buNone/>
            </a:pPr>
            <a:endParaRPr lang="el-GR" sz="2400" dirty="0" smtClean="0"/>
          </a:p>
          <a:p>
            <a:pPr lvl="0"/>
            <a:r>
              <a:rPr lang="el-GR" sz="2400" dirty="0" smtClean="0"/>
              <a:t>Εγκλωβίζει τις μετανάστριες στη διακριτική ευχέρεια των εργοδοτών και της ύπαρξης ή μη άτυπων δικτύων φύλαξης και φροντίδας</a:t>
            </a:r>
            <a:r>
              <a:rPr lang="el-GR" dirty="0" smtClean="0"/>
              <a:t>. </a:t>
            </a:r>
          </a:p>
          <a:p>
            <a:endParaRPr lang="el-GR"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a:xfrm>
            <a:off x="457200" y="1214422"/>
            <a:ext cx="8229600" cy="4911741"/>
          </a:xfrm>
        </p:spPr>
        <p:txBody>
          <a:bodyPr/>
          <a:lstStyle/>
          <a:p>
            <a:pPr algn="ctr">
              <a:buNone/>
            </a:pPr>
            <a:r>
              <a:rPr lang="el-GR" sz="1800" dirty="0" smtClean="0"/>
              <a:t>Αναφορικά με τις </a:t>
            </a:r>
            <a:r>
              <a:rPr lang="el-GR" sz="1800" b="1" dirty="0" smtClean="0"/>
              <a:t>πρακτικές </a:t>
            </a:r>
            <a:r>
              <a:rPr lang="el-GR" sz="1800" dirty="0" smtClean="0"/>
              <a:t>που αναπτύσσονται εντός του σχολικού περιβάλλοντος προκύπτει ότι: </a:t>
            </a:r>
          </a:p>
          <a:p>
            <a:pPr algn="ctr">
              <a:buNone/>
            </a:pPr>
            <a:r>
              <a:rPr lang="el-GR" sz="1800" dirty="0" smtClean="0"/>
              <a:t> </a:t>
            </a:r>
          </a:p>
          <a:p>
            <a:pPr lvl="0">
              <a:buFont typeface="Wingdings" pitchFamily="2" charset="2"/>
              <a:buChar char="Ø"/>
            </a:pPr>
            <a:r>
              <a:rPr lang="el-GR" sz="1800" dirty="0" smtClean="0"/>
              <a:t>Αναπτύσσονται στρατηγικές αφομοίωσης εντός του σχολικού περιβάλλοντος, οι οποίες υιοθετούν τη μίμηση των κυρίαρχων </a:t>
            </a:r>
            <a:r>
              <a:rPr lang="el-GR" sz="1800" dirty="0" err="1" smtClean="0"/>
              <a:t>αξιακών</a:t>
            </a:r>
            <a:r>
              <a:rPr lang="el-GR" sz="1800" dirty="0" smtClean="0"/>
              <a:t> προτύπων και συμπεριφορών καθώς ως ενσωμάτωση προσλαμβάνεται κυρίως, η αφομοίωση των παιδιών στο κυρίαρχο μοντέλο κοινωνικοποίησης</a:t>
            </a:r>
          </a:p>
          <a:p>
            <a:pPr lvl="0">
              <a:buFont typeface="Wingdings" pitchFamily="2" charset="2"/>
              <a:buChar char="Ø"/>
            </a:pPr>
            <a:r>
              <a:rPr lang="el-GR" sz="1800" dirty="0" smtClean="0"/>
              <a:t>Η γλώσσα αποτελεί πεδίο διαπραγμάτευσης και σύγκρουσης αλλά και αποκλεισμού</a:t>
            </a:r>
          </a:p>
          <a:p>
            <a:pPr lvl="0">
              <a:buFont typeface="Wingdings" pitchFamily="2" charset="2"/>
              <a:buChar char="Ø"/>
            </a:pPr>
            <a:r>
              <a:rPr lang="el-GR" sz="1800" dirty="0" smtClean="0"/>
              <a:t>Ορισμένες φορές υιοθετούνται μεροληπτικές πρακτικές από μέρους της γηγενούς σχολικής κοινότητας ως αποτέλεσμα της έλλειψης οργάνωσης του κράτους</a:t>
            </a:r>
          </a:p>
          <a:p>
            <a:pPr lvl="0">
              <a:buFont typeface="Wingdings" pitchFamily="2" charset="2"/>
              <a:buChar char="Ø"/>
            </a:pPr>
            <a:r>
              <a:rPr lang="el-GR" sz="1800" dirty="0" smtClean="0"/>
              <a:t>Ενεργοποιούνται στρατηγικές άτυπης εκπαίδευσης (</a:t>
            </a:r>
            <a:r>
              <a:rPr lang="el-GR" sz="1800" dirty="0" err="1" smtClean="0"/>
              <a:t>γονεϊκή</a:t>
            </a:r>
            <a:r>
              <a:rPr lang="el-GR" sz="1800" dirty="0" smtClean="0"/>
              <a:t> παρέμβαση) προκειμένου να καλυφθούν τα κενά μιας μη οργανωμένης και </a:t>
            </a:r>
            <a:r>
              <a:rPr lang="el-GR" sz="1800" dirty="0" err="1" smtClean="0"/>
              <a:t>στοχευμένης</a:t>
            </a:r>
            <a:r>
              <a:rPr lang="el-GR" sz="1800" dirty="0" smtClean="0"/>
              <a:t> εκπαιδευτικής πολιτικής</a:t>
            </a:r>
          </a:p>
          <a:p>
            <a:pPr>
              <a:buFont typeface="Wingdings" pitchFamily="2" charset="2"/>
              <a:buChar char="Ø"/>
            </a:pPr>
            <a:endParaRPr lang="el-GR" sz="18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229600" cy="868346"/>
          </a:xfrm>
        </p:spPr>
        <p:txBody>
          <a:bodyPr/>
          <a:lstStyle/>
          <a:p>
            <a:r>
              <a:rPr lang="el-GR" sz="2800" b="1" dirty="0" smtClean="0"/>
              <a:t/>
            </a:r>
            <a:br>
              <a:rPr lang="el-GR" sz="2800" b="1" dirty="0" smtClean="0"/>
            </a:br>
            <a:r>
              <a:rPr lang="el-GR" sz="2800" b="1" dirty="0" smtClean="0"/>
              <a:t>Τέλος, στο πεδίο των συμβόλων</a:t>
            </a:r>
            <a:r>
              <a:rPr lang="el-GR" sz="2800" dirty="0" smtClean="0"/>
              <a:t>: </a:t>
            </a:r>
            <a:br>
              <a:rPr lang="el-GR" sz="2800" dirty="0" smtClean="0"/>
            </a:br>
            <a:endParaRPr lang="el-GR" sz="2800" dirty="0"/>
          </a:p>
        </p:txBody>
      </p:sp>
      <p:sp>
        <p:nvSpPr>
          <p:cNvPr id="3" name="2 - Θέση περιεχομένου"/>
          <p:cNvSpPr>
            <a:spLocks noGrp="1"/>
          </p:cNvSpPr>
          <p:nvPr>
            <p:ph idx="1"/>
          </p:nvPr>
        </p:nvSpPr>
        <p:spPr>
          <a:xfrm>
            <a:off x="457200" y="1285860"/>
            <a:ext cx="8229600" cy="4840303"/>
          </a:xfrm>
        </p:spPr>
        <p:txBody>
          <a:bodyPr/>
          <a:lstStyle/>
          <a:p>
            <a:pPr>
              <a:buNone/>
            </a:pPr>
            <a:endParaRPr lang="el-GR" sz="2400" dirty="0" smtClean="0"/>
          </a:p>
          <a:p>
            <a:pPr lvl="0">
              <a:buFont typeface="Wingdings" pitchFamily="2" charset="2"/>
              <a:buChar char="Ø"/>
            </a:pPr>
            <a:r>
              <a:rPr lang="el-GR" sz="2400" dirty="0" smtClean="0"/>
              <a:t>το σχολείο εμφανίζεται ως ανοίκειο περιβάλλον για τους γονείς μετανάστες, αποτρέποντας την ενεργό συμμετοχή και παρέμβασή τους</a:t>
            </a:r>
          </a:p>
          <a:p>
            <a:pPr lvl="0">
              <a:buFont typeface="Wingdings" pitchFamily="2" charset="2"/>
              <a:buChar char="Ø"/>
            </a:pPr>
            <a:r>
              <a:rPr lang="el-GR" sz="2400" dirty="0" smtClean="0"/>
              <a:t>παράλληλα λειτουργεί και ως περιβάλλον απλής συνύπαρξης μεταξύ ελλήνων και αλλοδαπών μαθητών, αλλά και  διαπραγμάτευσης της νέας ταυτότητας των παιδιών δεύτερης γενιάς μεταναστών</a:t>
            </a:r>
          </a:p>
          <a:p>
            <a:pPr lvl="0">
              <a:buFont typeface="Wingdings" pitchFamily="2" charset="2"/>
              <a:buChar char="Ø"/>
            </a:pPr>
            <a:r>
              <a:rPr lang="el-GR" sz="2400" dirty="0" smtClean="0"/>
              <a:t>ο χώρος του σχολείου συστήνει έναν τρόπο εξέλιξης του εαυτού ο οποίος δεν συνδέεται άμεσα με το μέλλον του ατόμου στην χώρα υποδοχής </a:t>
            </a:r>
          </a:p>
          <a:p>
            <a:pPr>
              <a:buNone/>
            </a:pPr>
            <a:endParaRPr lang="el-GR" sz="24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z="2400" b="1" dirty="0" smtClean="0"/>
              <a:t>Στα πεδία της  ΥΓΕΙΑΣ- ΚΟΙΝΩΝΙΚΗΣ ΠΡΟΝΟΙΑΣ η ποιοτική αφήγηση υποδεικνύει τα εξής:</a:t>
            </a:r>
            <a:r>
              <a:rPr lang="el-GR" sz="2400" dirty="0" smtClean="0"/>
              <a:t/>
            </a:r>
            <a:br>
              <a:rPr lang="el-GR" sz="2400" dirty="0" smtClean="0"/>
            </a:br>
            <a:endParaRPr lang="el-GR" sz="2400" dirty="0"/>
          </a:p>
        </p:txBody>
      </p:sp>
      <p:sp>
        <p:nvSpPr>
          <p:cNvPr id="3" name="2 - Θέση περιεχομένου"/>
          <p:cNvSpPr>
            <a:spLocks noGrp="1"/>
          </p:cNvSpPr>
          <p:nvPr>
            <p:ph idx="1"/>
          </p:nvPr>
        </p:nvSpPr>
        <p:spPr/>
        <p:txBody>
          <a:bodyPr/>
          <a:lstStyle/>
          <a:p>
            <a:pPr>
              <a:buNone/>
            </a:pPr>
            <a:r>
              <a:rPr lang="el-GR" dirty="0" smtClean="0"/>
              <a:t> </a:t>
            </a:r>
            <a:r>
              <a:rPr lang="el-GR" sz="2000" b="1" dirty="0" smtClean="0"/>
              <a:t>Δομές: </a:t>
            </a:r>
            <a:endParaRPr lang="el-GR" sz="2000" dirty="0" smtClean="0"/>
          </a:p>
          <a:p>
            <a:pPr lvl="0">
              <a:buFont typeface="Wingdings" pitchFamily="2" charset="2"/>
              <a:buChar char="Ø"/>
            </a:pPr>
            <a:r>
              <a:rPr lang="el-GR" sz="1800" dirty="0" smtClean="0"/>
              <a:t>Καταγράφονται δυσκολίες πρόσβασης στο πεδίο της υγείας/πρόνοιας οι οποίες οφείλονται στην αποσπασματική λειτουργία του συστήματος υγείας</a:t>
            </a:r>
          </a:p>
          <a:p>
            <a:pPr lvl="0">
              <a:buFont typeface="Wingdings" pitchFamily="2" charset="2"/>
              <a:buChar char="Ø"/>
            </a:pPr>
            <a:r>
              <a:rPr lang="el-GR" sz="1800" dirty="0" smtClean="0"/>
              <a:t>Κατά συνέπεια δημιουργείται έλλειψη πληροφόρησης για τα παρεχόμενα δικαιώματα/αγαθά του συστήματος Υγείας/Πρόνοιας </a:t>
            </a:r>
          </a:p>
          <a:p>
            <a:pPr lvl="0">
              <a:buFont typeface="Wingdings" pitchFamily="2" charset="2"/>
              <a:buChar char="Ø"/>
            </a:pPr>
            <a:r>
              <a:rPr lang="el-GR" sz="1800" dirty="0" smtClean="0"/>
              <a:t>Η πρόσβαση στην κοινωνική ασφάλιση προσλαμβάνεται </a:t>
            </a:r>
            <a:r>
              <a:rPr lang="el-GR" sz="1800" dirty="0" err="1" smtClean="0"/>
              <a:t>εργαλειακά</a:t>
            </a:r>
            <a:r>
              <a:rPr lang="el-GR" sz="1800" dirty="0" smtClean="0"/>
              <a:t> ως μέσο νομιμοποίησης και όχι ως κεκτημένο εργασιακό δικαίωμα</a:t>
            </a:r>
          </a:p>
          <a:p>
            <a:pPr lvl="0">
              <a:buFont typeface="Wingdings" pitchFamily="2" charset="2"/>
              <a:buChar char="Ø"/>
            </a:pPr>
            <a:r>
              <a:rPr lang="el-GR" sz="1800" dirty="0" smtClean="0"/>
              <a:t>ως εκ τούτου δεν καταγράφεται ουσιαστική εμπιστοσύνη στη λειτουργία των επίσημων οργανισμών και φορέων δυσχεραίνοντας μια πιθανή μελλοντική ένταξη σε ένα επίσημο φορέα ασφάλισης</a:t>
            </a:r>
          </a:p>
          <a:p>
            <a:pPr>
              <a:buFont typeface="Wingdings" pitchFamily="2" charset="2"/>
              <a:buChar char="Ø"/>
            </a:pPr>
            <a:endParaRPr lang="el-GR"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pPr>
              <a:buNone/>
            </a:pPr>
            <a:r>
              <a:rPr lang="el-GR" sz="2000" b="1" dirty="0" smtClean="0"/>
              <a:t>Πρακτικές: </a:t>
            </a:r>
            <a:endParaRPr lang="el-GR" sz="2000" dirty="0" smtClean="0"/>
          </a:p>
          <a:p>
            <a:pPr lvl="0"/>
            <a:r>
              <a:rPr lang="el-GR" sz="1800" dirty="0" smtClean="0"/>
              <a:t>Ενεργοποίηση άτυπων "σεναρίων" ασφάλισης και μη θεσμικών μορφών προστασίας της υγείας (διαχείριση άτυπων διακρίσεων στα νοσοκομειακά ιδρύματα, προσφυγή σε φιλανθρωπικές οργανώσεις)  ως απάντηση σε μεροληπτικές συμπεριφορές, άτυπες ομαδοποιήσεις  και αξιολογικές κρίσεις από πλευράς των υπαλλήλων που εργάζονται στους αντίστοιχους φορείς υγείας και πρόνοιας. </a:t>
            </a:r>
          </a:p>
          <a:p>
            <a:pPr lvl="0"/>
            <a:r>
              <a:rPr lang="el-GR" sz="1800" dirty="0" smtClean="0"/>
              <a:t>Η άλλη πλευρά του νομίσματος είναι η ανάπτυξη "αμυντικών μηχανισμών" από μέρους των εργαζομένων στις δομές πρόνοιας (παράδειγμα ΙΚΑ) ως αποτέλεσμα των ολοένα αυξανόμενων αναγκών της μεταναστευτικής κοινότητας. </a:t>
            </a:r>
            <a:endParaRPr lang="el-GR" dirty="0" smtClean="0"/>
          </a:p>
          <a:p>
            <a:endParaRPr lang="el-GR"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a:xfrm>
            <a:off x="457200" y="714356"/>
            <a:ext cx="8229600" cy="5411807"/>
          </a:xfrm>
        </p:spPr>
        <p:txBody>
          <a:bodyPr/>
          <a:lstStyle/>
          <a:p>
            <a:pPr>
              <a:buNone/>
            </a:pPr>
            <a:endParaRPr lang="el-GR" sz="2000" dirty="0" smtClean="0"/>
          </a:p>
          <a:p>
            <a:pPr>
              <a:buNone/>
            </a:pPr>
            <a:endParaRPr lang="el-GR" sz="2000" dirty="0" smtClean="0"/>
          </a:p>
          <a:p>
            <a:pPr>
              <a:buNone/>
            </a:pPr>
            <a:r>
              <a:rPr lang="el-GR" sz="2000" dirty="0" smtClean="0"/>
              <a:t>Αναφορικά με την έμφυλη διάσταση: </a:t>
            </a:r>
          </a:p>
          <a:p>
            <a:pPr>
              <a:buNone/>
            </a:pPr>
            <a:r>
              <a:rPr lang="el-GR" sz="2000" dirty="0" smtClean="0"/>
              <a:t> </a:t>
            </a:r>
          </a:p>
          <a:p>
            <a:pPr lvl="0">
              <a:buFont typeface="Wingdings" pitchFamily="2" charset="2"/>
              <a:buChar char="Ø"/>
            </a:pPr>
            <a:r>
              <a:rPr lang="el-GR" sz="1800" dirty="0" smtClean="0"/>
              <a:t>Λόγω της αυξημένης παρουσίας των γυναικών μεταναστριών στην άτυπη αγορά εργασίας, το δικαίωμα στην κοινωνική ασφάλιση εκχωρείται στους συζύγους, ενώ παράλληλα καταγράφεται άγνοια πολλών γυναικών όσων αφορά τα δικαιώματά τους.  </a:t>
            </a:r>
          </a:p>
          <a:p>
            <a:pPr>
              <a:buNone/>
            </a:pPr>
            <a:r>
              <a:rPr lang="el-GR" sz="1800" dirty="0" smtClean="0"/>
              <a:t> </a:t>
            </a:r>
          </a:p>
          <a:p>
            <a:pPr>
              <a:buNone/>
            </a:pPr>
            <a:r>
              <a:rPr lang="el-GR" sz="1800" b="1" dirty="0" smtClean="0"/>
              <a:t>Σύμβολα:</a:t>
            </a:r>
            <a:endParaRPr lang="el-GR" sz="1800" dirty="0" smtClean="0"/>
          </a:p>
          <a:p>
            <a:pPr lvl="0">
              <a:buFont typeface="Wingdings" pitchFamily="2" charset="2"/>
              <a:buChar char="Ø"/>
            </a:pPr>
            <a:r>
              <a:rPr lang="el-GR" sz="1800" dirty="0" smtClean="0"/>
              <a:t>Στο συμβολικό επίπεδο το σύστημα υγείας εγγράφεται ως αναξιόπιστο.</a:t>
            </a:r>
          </a:p>
          <a:p>
            <a:pPr lvl="0">
              <a:buFont typeface="Wingdings" pitchFamily="2" charset="2"/>
              <a:buChar char="Ø"/>
            </a:pPr>
            <a:r>
              <a:rPr lang="el-GR" sz="1800" dirty="0" smtClean="0"/>
              <a:t>Στερεοτυπικές αντιλήψεις αναφορικά με τα δικαιώματα και την συμπεριφορά των μεταναστευτικών ομάδων, από την πλευρά των γηγενών</a:t>
            </a:r>
          </a:p>
          <a:p>
            <a:pPr lvl="0">
              <a:buFont typeface="Wingdings" pitchFamily="2" charset="2"/>
              <a:buChar char="Ø"/>
            </a:pPr>
            <a:r>
              <a:rPr lang="el-GR" sz="1800" dirty="0" smtClean="0"/>
              <a:t>Κοινωνική ασφάλιση ταυτίζεται με το ατομικό δικαίωμα νόμιμης παρουσίας στη χώρα </a:t>
            </a:r>
            <a:endParaRPr lang="el-GR" sz="1800"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1 - Τίτλος"/>
          <p:cNvSpPr>
            <a:spLocks noGrp="1"/>
          </p:cNvSpPr>
          <p:nvPr>
            <p:ph type="ctrTitle"/>
          </p:nvPr>
        </p:nvSpPr>
        <p:spPr/>
        <p:txBody>
          <a:bodyPr/>
          <a:lstStyle/>
          <a:p>
            <a:pPr algn="l" eaLnBrk="1" hangingPunct="1"/>
            <a:r>
              <a:rPr lang="en-US" sz="3200" i="1" dirty="0" smtClean="0"/>
              <a:t>There are never enough bricks and there are too few good synthesizers who wish to search out the bricks and thus put the wall together. </a:t>
            </a:r>
            <a:r>
              <a:rPr lang="el-GR" sz="3200" dirty="0" smtClean="0"/>
              <a:t/>
            </a:r>
            <a:br>
              <a:rPr lang="el-GR" sz="3200" dirty="0" smtClean="0"/>
            </a:br>
            <a:r>
              <a:rPr lang="en-US" sz="3200" i="1" dirty="0" smtClean="0"/>
              <a:t>These worthy people are usually too busy working on their own data!</a:t>
            </a:r>
            <a:r>
              <a:rPr lang="el-GR" sz="3200" dirty="0" smtClean="0"/>
              <a:t/>
            </a:r>
            <a:br>
              <a:rPr lang="el-GR" sz="3200" dirty="0" smtClean="0"/>
            </a:br>
            <a:r>
              <a:rPr lang="en-US" sz="3200" dirty="0" smtClean="0"/>
              <a:t> </a:t>
            </a:r>
            <a:r>
              <a:rPr lang="el-GR" sz="3200" dirty="0" smtClean="0"/>
              <a:t/>
            </a:r>
            <a:br>
              <a:rPr lang="el-GR" sz="3200" dirty="0" smtClean="0"/>
            </a:br>
            <a:r>
              <a:rPr lang="en-US" sz="3200" dirty="0" smtClean="0"/>
              <a:t> </a:t>
            </a:r>
            <a:r>
              <a:rPr lang="el-GR" sz="3200" dirty="0" smtClean="0"/>
              <a:t>(</a:t>
            </a:r>
            <a:r>
              <a:rPr lang="en-US" sz="3200" dirty="0" smtClean="0"/>
              <a:t>C</a:t>
            </a:r>
            <a:r>
              <a:rPr lang="el-GR" sz="3200" dirty="0" smtClean="0"/>
              <a:t>. </a:t>
            </a:r>
            <a:r>
              <a:rPr lang="en-US" sz="3200" dirty="0" smtClean="0"/>
              <a:t>Wright Mills</a:t>
            </a:r>
            <a:r>
              <a:rPr lang="el-GR" sz="3200" dirty="0" smtClean="0"/>
              <a:t>, 1959: </a:t>
            </a:r>
            <a:r>
              <a:rPr lang="en-US" sz="3200" dirty="0" smtClean="0"/>
              <a:t>p</a:t>
            </a:r>
            <a:r>
              <a:rPr lang="el-GR" sz="3200" dirty="0" smtClean="0"/>
              <a:t>.9)</a:t>
            </a:r>
            <a:br>
              <a:rPr lang="el-GR" sz="3200" dirty="0" smtClean="0"/>
            </a:br>
            <a:endParaRPr lang="el-GR" sz="3200" dirty="0" smtClean="0"/>
          </a:p>
        </p:txBody>
      </p:sp>
      <p:sp>
        <p:nvSpPr>
          <p:cNvPr id="3" name="2 - Υπότιτλος"/>
          <p:cNvSpPr>
            <a:spLocks noGrp="1"/>
          </p:cNvSpPr>
          <p:nvPr>
            <p:ph type="subTitle" idx="1"/>
          </p:nvPr>
        </p:nvSpPr>
        <p:spPr>
          <a:xfrm>
            <a:off x="1371600" y="4714884"/>
            <a:ext cx="6400800" cy="923916"/>
          </a:xfrm>
        </p:spPr>
        <p:txBody>
          <a:bodyPr rtlCol="0">
            <a:normAutofit/>
          </a:bodyPr>
          <a:lstStyle/>
          <a:p>
            <a:pPr eaLnBrk="1" fontAlgn="auto" hangingPunct="1">
              <a:spcAft>
                <a:spcPts val="0"/>
              </a:spcAft>
              <a:buFont typeface="Arial" pitchFamily="34" charset="0"/>
              <a:buNone/>
              <a:defRPr/>
            </a:pPr>
            <a:endParaRPr lang="el-GR"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1 - Τίτλος"/>
          <p:cNvSpPr>
            <a:spLocks noGrp="1"/>
          </p:cNvSpPr>
          <p:nvPr>
            <p:ph type="title"/>
          </p:nvPr>
        </p:nvSpPr>
        <p:spPr/>
        <p:txBody>
          <a:bodyPr/>
          <a:lstStyle/>
          <a:p>
            <a:pPr eaLnBrk="1" hangingPunct="1"/>
            <a:r>
              <a:rPr lang="el-GR" smtClean="0"/>
              <a:t>Τα βήματα </a:t>
            </a:r>
          </a:p>
        </p:txBody>
      </p:sp>
      <p:sp>
        <p:nvSpPr>
          <p:cNvPr id="3075" name="2 - Θέση περιεχομένου"/>
          <p:cNvSpPr>
            <a:spLocks noGrp="1"/>
          </p:cNvSpPr>
          <p:nvPr>
            <p:ph idx="1"/>
          </p:nvPr>
        </p:nvSpPr>
        <p:spPr>
          <a:xfrm>
            <a:off x="457200" y="1214422"/>
            <a:ext cx="8229600" cy="4911741"/>
          </a:xfrm>
        </p:spPr>
        <p:txBody>
          <a:bodyPr/>
          <a:lstStyle/>
          <a:p>
            <a:pPr eaLnBrk="1" hangingPunct="1">
              <a:buFont typeface="Courier New" pitchFamily="49" charset="0"/>
              <a:buChar char="o"/>
            </a:pPr>
            <a:r>
              <a:rPr lang="el-GR" sz="2800" dirty="0" smtClean="0"/>
              <a:t>Βιβλιογραφική επισκόπηση και συγκριτική μελέτη των μοντέλων μετά-σύνθεσης</a:t>
            </a:r>
          </a:p>
          <a:p>
            <a:pPr eaLnBrk="1" hangingPunct="1">
              <a:buFont typeface="Courier New" pitchFamily="49" charset="0"/>
              <a:buChar char="o"/>
            </a:pPr>
            <a:r>
              <a:rPr lang="el-GR" sz="2800" dirty="0" smtClean="0"/>
              <a:t>Βιβλιογραφική επισκόπηση και καταγραφή των ερευνών/μελετών</a:t>
            </a:r>
          </a:p>
          <a:p>
            <a:pPr eaLnBrk="1" hangingPunct="1">
              <a:buFont typeface="Courier New" pitchFamily="49" charset="0"/>
              <a:buChar char="o"/>
            </a:pPr>
            <a:r>
              <a:rPr lang="el-GR" sz="2800" dirty="0" smtClean="0"/>
              <a:t>Καθορισμός κριτηρίων και κατάρτιση τελικής λίστας</a:t>
            </a:r>
          </a:p>
          <a:p>
            <a:pPr eaLnBrk="1" hangingPunct="1">
              <a:buFont typeface="Courier New" pitchFamily="49" charset="0"/>
              <a:buChar char="o"/>
            </a:pPr>
            <a:r>
              <a:rPr lang="el-GR" sz="2800" dirty="0" smtClean="0"/>
              <a:t>Πιλοτική εφαρμογή του μοντέλου μετά-σύνθεσης</a:t>
            </a:r>
          </a:p>
          <a:p>
            <a:pPr eaLnBrk="1" hangingPunct="1">
              <a:buFont typeface="Courier New" pitchFamily="49" charset="0"/>
              <a:buChar char="o"/>
            </a:pPr>
            <a:r>
              <a:rPr lang="el-GR" sz="2800" dirty="0" smtClean="0"/>
              <a:t>Μετά-σύνθεση ποιοτικών ερευνών στα πεδία ένταξης και εξαγωγή πορισμάτων</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642938"/>
            <a:ext cx="8229600" cy="428625"/>
          </a:xfrm>
        </p:spPr>
        <p:txBody>
          <a:bodyPr rtlCol="0">
            <a:normAutofit fontScale="90000"/>
          </a:bodyPr>
          <a:lstStyle/>
          <a:p>
            <a:pPr eaLnBrk="1" fontAlgn="auto" hangingPunct="1">
              <a:spcAft>
                <a:spcPts val="0"/>
              </a:spcAft>
              <a:defRPr/>
            </a:pPr>
            <a:endParaRPr lang="el-GR" dirty="0"/>
          </a:p>
        </p:txBody>
      </p:sp>
      <p:graphicFrame>
        <p:nvGraphicFramePr>
          <p:cNvPr id="4" name="3 - Θέση περιεχομένου"/>
          <p:cNvGraphicFramePr>
            <a:graphicFrameLocks noGrp="1"/>
          </p:cNvGraphicFramePr>
          <p:nvPr>
            <p:ph idx="1"/>
          </p:nvPr>
        </p:nvGraphicFramePr>
        <p:xfrm>
          <a:off x="500034" y="128586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rtlCol="0">
            <a:normAutofit fontScale="90000"/>
          </a:bodyPr>
          <a:lstStyle/>
          <a:p>
            <a:pPr eaLnBrk="1" fontAlgn="auto" hangingPunct="1">
              <a:spcAft>
                <a:spcPts val="0"/>
              </a:spcAft>
              <a:defRPr/>
            </a:pPr>
            <a:r>
              <a:rPr lang="el-GR" sz="4000" dirty="0" smtClean="0"/>
              <a:t>1. Στρατηγική εντοπισμού των μελετών</a:t>
            </a:r>
            <a:r>
              <a:rPr lang="el-GR" dirty="0" smtClean="0"/>
              <a:t>: </a:t>
            </a:r>
            <a:br>
              <a:rPr lang="el-GR" dirty="0" smtClean="0"/>
            </a:br>
            <a:endParaRPr lang="el-GR" dirty="0"/>
          </a:p>
        </p:txBody>
      </p:sp>
      <p:sp>
        <p:nvSpPr>
          <p:cNvPr id="14339" name="2 - Θέση περιεχομένου"/>
          <p:cNvSpPr>
            <a:spLocks noGrp="1"/>
          </p:cNvSpPr>
          <p:nvPr>
            <p:ph idx="1"/>
          </p:nvPr>
        </p:nvSpPr>
        <p:spPr>
          <a:xfrm>
            <a:off x="457200" y="1143000"/>
            <a:ext cx="8229600" cy="4983163"/>
          </a:xfrm>
        </p:spPr>
        <p:txBody>
          <a:bodyPr/>
          <a:lstStyle/>
          <a:p>
            <a:pPr eaLnBrk="1" hangingPunct="1">
              <a:buFont typeface="Arial" charset="0"/>
              <a:buNone/>
            </a:pPr>
            <a:r>
              <a:rPr lang="el-GR" sz="2800" smtClean="0"/>
              <a:t>1.1 Διαμόρφωση του ερευνητικού ερωτήματος  </a:t>
            </a:r>
          </a:p>
          <a:p>
            <a:pPr eaLnBrk="1" hangingPunct="1">
              <a:buFont typeface="Arial" charset="0"/>
              <a:buNone/>
            </a:pPr>
            <a:r>
              <a:rPr lang="el-GR" sz="2800" smtClean="0"/>
              <a:t>1.2 Διενέργεια βιβλιογραφικής έρευνας</a:t>
            </a:r>
          </a:p>
          <a:p>
            <a:pPr eaLnBrk="1" hangingPunct="1">
              <a:buFont typeface="Arial" charset="0"/>
              <a:buNone/>
            </a:pPr>
            <a:r>
              <a:rPr lang="el-GR" sz="2800" smtClean="0"/>
              <a:t>1.3  Αναζήτηση σε συγκεκριμένες βάσεις δεδομένων</a:t>
            </a:r>
          </a:p>
          <a:p>
            <a:pPr eaLnBrk="1" hangingPunct="1">
              <a:buFont typeface="Arial" charset="0"/>
              <a:buNone/>
            </a:pPr>
            <a:r>
              <a:rPr lang="el-GR" sz="2800" smtClean="0"/>
              <a:t>1.4 Ελεύθερη αναζήτηση στο διαδίκτυο</a:t>
            </a:r>
          </a:p>
          <a:p>
            <a:pPr eaLnBrk="1" hangingPunct="1">
              <a:buFont typeface="Arial" charset="0"/>
              <a:buNone/>
            </a:pPr>
            <a:r>
              <a:rPr lang="el-GR" sz="2800" smtClean="0"/>
              <a:t>1.5. Αναζήτηση σε εντοπισμένα επιστημονικά περιοδικά/συλλογικούς τόμους</a:t>
            </a:r>
          </a:p>
          <a:p>
            <a:pPr eaLnBrk="1" hangingPunct="1">
              <a:buFont typeface="Arial" charset="0"/>
              <a:buNone/>
            </a:pPr>
            <a:r>
              <a:rPr lang="el-GR" sz="2800" smtClean="0"/>
              <a:t>1.6. Λίστα με τα τελικά ευρήματα</a:t>
            </a:r>
          </a:p>
          <a:p>
            <a:pPr eaLnBrk="1" hangingPunct="1"/>
            <a:endParaRPr lang="el-GR" smtClean="0"/>
          </a:p>
          <a:p>
            <a:pPr eaLnBrk="1" hangingPunct="1"/>
            <a:endParaRPr lang="el-GR" smtClean="0"/>
          </a:p>
          <a:p>
            <a:pPr eaLnBrk="1" hangingPunct="1"/>
            <a:endParaRPr lang="el-GR" smtClean="0"/>
          </a:p>
          <a:p>
            <a:pPr eaLnBrk="1" hangingPunct="1"/>
            <a:endParaRPr lang="el-GR" smtClean="0"/>
          </a:p>
          <a:p>
            <a:pPr eaLnBrk="1" hangingPunct="1"/>
            <a:endParaRPr lang="el-GR"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1 - Τίτλος"/>
          <p:cNvSpPr>
            <a:spLocks noGrp="1"/>
          </p:cNvSpPr>
          <p:nvPr>
            <p:ph type="title"/>
          </p:nvPr>
        </p:nvSpPr>
        <p:spPr>
          <a:xfrm>
            <a:off x="500063" y="285750"/>
            <a:ext cx="8229600" cy="428625"/>
          </a:xfrm>
        </p:spPr>
        <p:txBody>
          <a:bodyPr/>
          <a:lstStyle/>
          <a:p>
            <a:pPr eaLnBrk="1" hangingPunct="1"/>
            <a:r>
              <a:rPr lang="el-GR" sz="2000" b="1" smtClean="0"/>
              <a:t/>
            </a:r>
            <a:br>
              <a:rPr lang="el-GR" sz="2000" b="1" smtClean="0"/>
            </a:br>
            <a:r>
              <a:rPr lang="el-GR" sz="2000" b="1" smtClean="0"/>
              <a:t/>
            </a:r>
            <a:br>
              <a:rPr lang="el-GR" sz="2000" b="1" smtClean="0"/>
            </a:br>
            <a:r>
              <a:rPr lang="el-GR" sz="2000" b="1" smtClean="0"/>
              <a:t>Διάγραμμα 1</a:t>
            </a:r>
            <a:r>
              <a:rPr lang="el-GR" sz="2000" smtClean="0"/>
              <a:t>: Τα στάδια αναζήτησης και επιλογής των ερευνών</a:t>
            </a:r>
            <a:r>
              <a:rPr lang="el-GR" smtClean="0"/>
              <a:t/>
            </a:r>
            <a:br>
              <a:rPr lang="el-GR" smtClean="0"/>
            </a:br>
            <a:endParaRPr lang="el-GR" smtClean="0"/>
          </a:p>
        </p:txBody>
      </p:sp>
      <p:graphicFrame>
        <p:nvGraphicFramePr>
          <p:cNvPr id="4" name="3 - Θέση περιεχομένου"/>
          <p:cNvGraphicFramePr>
            <a:graphicFrameLocks noGrp="1"/>
          </p:cNvGraphicFramePr>
          <p:nvPr>
            <p:ph idx="1"/>
          </p:nvPr>
        </p:nvGraphicFramePr>
        <p:xfrm>
          <a:off x="457200" y="928670"/>
          <a:ext cx="8229600" cy="519749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229600" cy="939800"/>
          </a:xfrm>
        </p:spPr>
        <p:txBody>
          <a:bodyPr rtlCol="0">
            <a:normAutofit fontScale="90000"/>
          </a:bodyPr>
          <a:lstStyle/>
          <a:p>
            <a:pPr eaLnBrk="1" fontAlgn="auto" hangingPunct="1">
              <a:spcAft>
                <a:spcPts val="0"/>
              </a:spcAft>
              <a:defRPr/>
            </a:pPr>
            <a:r>
              <a:rPr lang="el-GR" sz="3100" dirty="0" smtClean="0"/>
              <a:t/>
            </a:r>
            <a:br>
              <a:rPr lang="el-GR" sz="3100" dirty="0" smtClean="0"/>
            </a:br>
            <a:r>
              <a:rPr lang="el-GR" sz="3100" dirty="0" smtClean="0"/>
              <a:t>2</a:t>
            </a:r>
            <a:r>
              <a:rPr lang="el-GR" sz="3100" dirty="0"/>
              <a:t>. Εφαρμογή κριτηρίων αποδοχής/αποκλεισμών των μελετών που προέκυψαν από τη λίστα: </a:t>
            </a:r>
            <a:r>
              <a:rPr lang="el-GR" dirty="0"/>
              <a:t/>
            </a:r>
            <a:br>
              <a:rPr lang="el-GR" dirty="0"/>
            </a:br>
            <a:endParaRPr lang="el-GR" dirty="0"/>
          </a:p>
        </p:txBody>
      </p:sp>
      <p:graphicFrame>
        <p:nvGraphicFramePr>
          <p:cNvPr id="4" name="3 - Θέση περιεχομένου"/>
          <p:cNvGraphicFramePr>
            <a:graphicFrameLocks noGrp="1"/>
          </p:cNvGraphicFramePr>
          <p:nvPr>
            <p:ph idx="1"/>
          </p:nvPr>
        </p:nvGraphicFramePr>
        <p:xfrm>
          <a:off x="457200" y="1600200"/>
          <a:ext cx="8229600" cy="4939430"/>
        </p:xfrm>
        <a:graphic>
          <a:graphicData uri="http://schemas.openxmlformats.org/drawingml/2006/table">
            <a:tbl>
              <a:tblPr firstRow="1" bandRow="1">
                <a:tableStyleId>{5C22544A-7EE6-4342-B048-85BDC9FD1C3A}</a:tableStyleId>
              </a:tblPr>
              <a:tblGrid>
                <a:gridCol w="2114536"/>
                <a:gridCol w="3371864"/>
                <a:gridCol w="2743200"/>
              </a:tblGrid>
              <a:tr h="600329">
                <a:tc>
                  <a:txBody>
                    <a:bodyPr/>
                    <a:lstStyle/>
                    <a:p>
                      <a:pPr marL="0" algn="ctr">
                        <a:lnSpc>
                          <a:spcPct val="100000"/>
                        </a:lnSpc>
                        <a:spcBef>
                          <a:spcPts val="600"/>
                        </a:spcBef>
                        <a:spcAft>
                          <a:spcPts val="600"/>
                        </a:spcAft>
                      </a:pPr>
                      <a:r>
                        <a:rPr lang="el-GR" sz="1400" b="1" dirty="0">
                          <a:solidFill>
                            <a:srgbClr val="FFFFFF"/>
                          </a:solidFill>
                          <a:latin typeface="+mn-lt"/>
                          <a:ea typeface="Calibri"/>
                          <a:cs typeface="Times New Roman"/>
                        </a:rPr>
                        <a:t>Παράμετρος</a:t>
                      </a:r>
                      <a:endParaRPr lang="el-GR" sz="1400" dirty="0">
                        <a:latin typeface="+mn-lt"/>
                        <a:ea typeface="Calibri"/>
                        <a:cs typeface="Times New Roman"/>
                      </a:endParaRPr>
                    </a:p>
                  </a:txBody>
                  <a:tcPr marL="68580" marR="68580" marT="0" marB="0"/>
                </a:tc>
                <a:tc>
                  <a:txBody>
                    <a:bodyPr/>
                    <a:lstStyle/>
                    <a:p>
                      <a:pPr marL="0" algn="ctr">
                        <a:lnSpc>
                          <a:spcPct val="100000"/>
                        </a:lnSpc>
                        <a:spcBef>
                          <a:spcPts val="600"/>
                        </a:spcBef>
                        <a:spcAft>
                          <a:spcPts val="600"/>
                        </a:spcAft>
                      </a:pPr>
                      <a:r>
                        <a:rPr lang="el-GR" sz="1400" b="1" dirty="0">
                          <a:solidFill>
                            <a:srgbClr val="FFFFFF"/>
                          </a:solidFill>
                          <a:latin typeface="+mn-lt"/>
                          <a:ea typeface="Calibri"/>
                          <a:cs typeface="Times New Roman"/>
                        </a:rPr>
                        <a:t>Κριτήριο αποδοχής</a:t>
                      </a:r>
                      <a:endParaRPr lang="el-GR" sz="1400" dirty="0">
                        <a:latin typeface="+mn-lt"/>
                        <a:ea typeface="Calibri"/>
                        <a:cs typeface="Times New Roman"/>
                      </a:endParaRPr>
                    </a:p>
                  </a:txBody>
                  <a:tcPr marL="68580" marR="68580" marT="0" marB="0"/>
                </a:tc>
                <a:tc>
                  <a:txBody>
                    <a:bodyPr/>
                    <a:lstStyle/>
                    <a:p>
                      <a:pPr marL="0" algn="ctr">
                        <a:lnSpc>
                          <a:spcPct val="100000"/>
                        </a:lnSpc>
                        <a:spcBef>
                          <a:spcPts val="600"/>
                        </a:spcBef>
                        <a:spcAft>
                          <a:spcPts val="600"/>
                        </a:spcAft>
                      </a:pPr>
                      <a:r>
                        <a:rPr lang="el-GR" sz="1400" b="1">
                          <a:solidFill>
                            <a:srgbClr val="FFFFFF"/>
                          </a:solidFill>
                          <a:latin typeface="+mn-lt"/>
                          <a:ea typeface="Calibri"/>
                          <a:cs typeface="Times New Roman"/>
                        </a:rPr>
                        <a:t>Κριτήριο απόρριψης</a:t>
                      </a:r>
                      <a:endParaRPr lang="el-GR" sz="1400">
                        <a:latin typeface="+mn-lt"/>
                        <a:ea typeface="Calibri"/>
                        <a:cs typeface="Times New Roman"/>
                      </a:endParaRPr>
                    </a:p>
                  </a:txBody>
                  <a:tcPr marL="68580" marR="68580" marT="0" marB="0"/>
                </a:tc>
              </a:tr>
              <a:tr h="600329">
                <a:tc>
                  <a:txBody>
                    <a:bodyPr/>
                    <a:lstStyle/>
                    <a:p>
                      <a:pPr marL="0" algn="ctr">
                        <a:lnSpc>
                          <a:spcPct val="100000"/>
                        </a:lnSpc>
                        <a:spcBef>
                          <a:spcPts val="600"/>
                        </a:spcBef>
                        <a:spcAft>
                          <a:spcPts val="600"/>
                        </a:spcAft>
                      </a:pPr>
                      <a:r>
                        <a:rPr lang="el-GR" sz="1400" b="1" dirty="0">
                          <a:latin typeface="+mn-lt"/>
                          <a:ea typeface="Calibri"/>
                          <a:cs typeface="Times New Roman"/>
                        </a:rPr>
                        <a:t>Γεωγραφική</a:t>
                      </a:r>
                      <a:endParaRPr lang="el-GR" sz="1400" dirty="0">
                        <a:latin typeface="+mn-lt"/>
                        <a:ea typeface="Calibri"/>
                        <a:cs typeface="Times New Roman"/>
                      </a:endParaRPr>
                    </a:p>
                  </a:txBody>
                  <a:tcPr marL="68580" marR="68580" marT="0" marB="0"/>
                </a:tc>
                <a:tc>
                  <a:txBody>
                    <a:bodyPr/>
                    <a:lstStyle/>
                    <a:p>
                      <a:pPr marL="0" algn="ctr">
                        <a:lnSpc>
                          <a:spcPct val="100000"/>
                        </a:lnSpc>
                        <a:spcBef>
                          <a:spcPts val="600"/>
                        </a:spcBef>
                        <a:spcAft>
                          <a:spcPts val="600"/>
                        </a:spcAft>
                      </a:pPr>
                      <a:r>
                        <a:rPr lang="el-GR" sz="1400" dirty="0">
                          <a:latin typeface="+mn-lt"/>
                          <a:ea typeface="Calibri"/>
                          <a:cs typeface="Times New Roman"/>
                        </a:rPr>
                        <a:t>Μελέτη για την Ελλάδα</a:t>
                      </a:r>
                    </a:p>
                  </a:txBody>
                  <a:tcPr marL="68580" marR="68580" marT="0" marB="0"/>
                </a:tc>
                <a:tc>
                  <a:txBody>
                    <a:bodyPr/>
                    <a:lstStyle/>
                    <a:p>
                      <a:pPr marL="0" algn="ctr">
                        <a:lnSpc>
                          <a:spcPct val="100000"/>
                        </a:lnSpc>
                        <a:spcBef>
                          <a:spcPts val="600"/>
                        </a:spcBef>
                        <a:spcAft>
                          <a:spcPts val="600"/>
                        </a:spcAft>
                      </a:pPr>
                      <a:r>
                        <a:rPr lang="el-GR" sz="1400">
                          <a:latin typeface="+mn-lt"/>
                          <a:ea typeface="Calibri"/>
                          <a:cs typeface="Times New Roman"/>
                        </a:rPr>
                        <a:t>Μελέτη για άλλες χώρες</a:t>
                      </a:r>
                    </a:p>
                  </a:txBody>
                  <a:tcPr marL="68580" marR="68580" marT="0" marB="0"/>
                </a:tc>
              </a:tr>
              <a:tr h="600329">
                <a:tc>
                  <a:txBody>
                    <a:bodyPr/>
                    <a:lstStyle/>
                    <a:p>
                      <a:pPr marL="0" algn="ctr">
                        <a:lnSpc>
                          <a:spcPct val="100000"/>
                        </a:lnSpc>
                        <a:spcBef>
                          <a:spcPts val="600"/>
                        </a:spcBef>
                        <a:spcAft>
                          <a:spcPts val="600"/>
                        </a:spcAft>
                      </a:pPr>
                      <a:r>
                        <a:rPr lang="el-GR" sz="1400" b="1" dirty="0">
                          <a:latin typeface="+mn-lt"/>
                          <a:ea typeface="Calibri"/>
                          <a:cs typeface="Times New Roman"/>
                        </a:rPr>
                        <a:t>Χρονική</a:t>
                      </a:r>
                      <a:endParaRPr lang="el-GR" sz="1400" dirty="0">
                        <a:latin typeface="+mn-lt"/>
                        <a:ea typeface="Calibri"/>
                        <a:cs typeface="Times New Roman"/>
                      </a:endParaRPr>
                    </a:p>
                  </a:txBody>
                  <a:tcPr marL="68580" marR="68580" marT="0" marB="0"/>
                </a:tc>
                <a:tc>
                  <a:txBody>
                    <a:bodyPr/>
                    <a:lstStyle/>
                    <a:p>
                      <a:pPr marL="0" algn="ctr">
                        <a:lnSpc>
                          <a:spcPct val="100000"/>
                        </a:lnSpc>
                        <a:spcBef>
                          <a:spcPts val="600"/>
                        </a:spcBef>
                        <a:spcAft>
                          <a:spcPts val="600"/>
                        </a:spcAft>
                      </a:pPr>
                      <a:r>
                        <a:rPr lang="el-GR" sz="1400" dirty="0">
                          <a:latin typeface="+mn-lt"/>
                          <a:ea typeface="Calibri"/>
                          <a:cs typeface="Times New Roman"/>
                        </a:rPr>
                        <a:t>Μελέτη μετά το 1990</a:t>
                      </a:r>
                    </a:p>
                  </a:txBody>
                  <a:tcPr marL="68580" marR="68580" marT="0" marB="0"/>
                </a:tc>
                <a:tc>
                  <a:txBody>
                    <a:bodyPr/>
                    <a:lstStyle/>
                    <a:p>
                      <a:pPr marL="0" algn="ctr">
                        <a:lnSpc>
                          <a:spcPct val="100000"/>
                        </a:lnSpc>
                        <a:spcBef>
                          <a:spcPts val="600"/>
                        </a:spcBef>
                        <a:spcAft>
                          <a:spcPts val="600"/>
                        </a:spcAft>
                      </a:pPr>
                      <a:r>
                        <a:rPr lang="el-GR" sz="1400" dirty="0">
                          <a:latin typeface="+mn-lt"/>
                          <a:ea typeface="Calibri"/>
                          <a:cs typeface="Times New Roman"/>
                        </a:rPr>
                        <a:t>Μελέτη πριν το 1990</a:t>
                      </a:r>
                    </a:p>
                  </a:txBody>
                  <a:tcPr marL="68580" marR="68580" marT="0" marB="0"/>
                </a:tc>
              </a:tr>
              <a:tr h="600329">
                <a:tc>
                  <a:txBody>
                    <a:bodyPr/>
                    <a:lstStyle/>
                    <a:p>
                      <a:pPr marL="0" algn="ctr">
                        <a:lnSpc>
                          <a:spcPct val="100000"/>
                        </a:lnSpc>
                        <a:spcBef>
                          <a:spcPts val="600"/>
                        </a:spcBef>
                        <a:spcAft>
                          <a:spcPts val="600"/>
                        </a:spcAft>
                      </a:pPr>
                      <a:r>
                        <a:rPr lang="el-GR" sz="1400" b="1" dirty="0">
                          <a:latin typeface="+mn-lt"/>
                          <a:ea typeface="Calibri"/>
                          <a:cs typeface="Times New Roman"/>
                        </a:rPr>
                        <a:t>Γλωσσική</a:t>
                      </a:r>
                      <a:endParaRPr lang="el-GR" sz="1400" dirty="0">
                        <a:latin typeface="+mn-lt"/>
                        <a:ea typeface="Calibri"/>
                        <a:cs typeface="Times New Roman"/>
                      </a:endParaRPr>
                    </a:p>
                  </a:txBody>
                  <a:tcPr marL="68580" marR="68580" marT="0" marB="0"/>
                </a:tc>
                <a:tc>
                  <a:txBody>
                    <a:bodyPr/>
                    <a:lstStyle/>
                    <a:p>
                      <a:pPr marL="0" algn="ctr">
                        <a:lnSpc>
                          <a:spcPct val="100000"/>
                        </a:lnSpc>
                        <a:spcBef>
                          <a:spcPts val="600"/>
                        </a:spcBef>
                        <a:spcAft>
                          <a:spcPts val="600"/>
                        </a:spcAft>
                      </a:pPr>
                      <a:r>
                        <a:rPr lang="el-GR" sz="1400" dirty="0">
                          <a:latin typeface="+mn-lt"/>
                          <a:ea typeface="Calibri"/>
                          <a:cs typeface="Times New Roman"/>
                        </a:rPr>
                        <a:t>Μελέτη </a:t>
                      </a:r>
                      <a:r>
                        <a:rPr lang="el-GR" sz="1400" dirty="0" smtClean="0">
                          <a:latin typeface="+mn-lt"/>
                          <a:ea typeface="Calibri"/>
                          <a:cs typeface="Times New Roman"/>
                        </a:rPr>
                        <a:t>στα ελληνικά</a:t>
                      </a:r>
                      <a:endParaRPr lang="el-GR" sz="1400" dirty="0">
                        <a:latin typeface="+mn-lt"/>
                        <a:ea typeface="Calibri"/>
                        <a:cs typeface="Times New Roman"/>
                      </a:endParaRPr>
                    </a:p>
                  </a:txBody>
                  <a:tcPr marL="68580" marR="68580" marT="0" marB="0"/>
                </a:tc>
                <a:tc>
                  <a:txBody>
                    <a:bodyPr/>
                    <a:lstStyle/>
                    <a:p>
                      <a:pPr marL="0" algn="ctr">
                        <a:lnSpc>
                          <a:spcPct val="100000"/>
                        </a:lnSpc>
                        <a:spcBef>
                          <a:spcPts val="600"/>
                        </a:spcBef>
                        <a:spcAft>
                          <a:spcPts val="600"/>
                        </a:spcAft>
                      </a:pPr>
                      <a:r>
                        <a:rPr lang="el-GR" sz="1400" dirty="0">
                          <a:latin typeface="+mn-lt"/>
                          <a:ea typeface="Calibri"/>
                          <a:cs typeface="Times New Roman"/>
                        </a:rPr>
                        <a:t>Μελέτη σε άλλη γλώσσα</a:t>
                      </a:r>
                    </a:p>
                  </a:txBody>
                  <a:tcPr marL="68580" marR="68580" marT="0" marB="0"/>
                </a:tc>
              </a:tr>
              <a:tr h="600329">
                <a:tc>
                  <a:txBody>
                    <a:bodyPr/>
                    <a:lstStyle/>
                    <a:p>
                      <a:pPr marL="0" algn="ctr">
                        <a:lnSpc>
                          <a:spcPct val="100000"/>
                        </a:lnSpc>
                        <a:spcBef>
                          <a:spcPts val="600"/>
                        </a:spcBef>
                        <a:spcAft>
                          <a:spcPts val="600"/>
                        </a:spcAft>
                      </a:pPr>
                      <a:r>
                        <a:rPr lang="el-GR" sz="1400" b="1" dirty="0">
                          <a:latin typeface="+mn-lt"/>
                          <a:ea typeface="Calibri"/>
                          <a:cs typeface="Times New Roman"/>
                        </a:rPr>
                        <a:t>Πληθυσμός έρευνας</a:t>
                      </a:r>
                      <a:endParaRPr lang="el-GR" sz="1400" dirty="0">
                        <a:latin typeface="+mn-lt"/>
                        <a:ea typeface="Calibri"/>
                        <a:cs typeface="Times New Roman"/>
                      </a:endParaRPr>
                    </a:p>
                  </a:txBody>
                  <a:tcPr marL="68580" marR="68580" marT="0" marB="0"/>
                </a:tc>
                <a:tc>
                  <a:txBody>
                    <a:bodyPr/>
                    <a:lstStyle/>
                    <a:p>
                      <a:pPr marL="0" algn="ctr">
                        <a:lnSpc>
                          <a:spcPct val="100000"/>
                        </a:lnSpc>
                        <a:spcBef>
                          <a:spcPts val="600"/>
                        </a:spcBef>
                        <a:spcAft>
                          <a:spcPts val="600"/>
                        </a:spcAft>
                      </a:pPr>
                      <a:r>
                        <a:rPr lang="el-GR" sz="1400" dirty="0" smtClean="0">
                          <a:latin typeface="+mn-lt"/>
                          <a:ea typeface="Calibri"/>
                          <a:cs typeface="Times New Roman"/>
                        </a:rPr>
                        <a:t>Μεταναστευτικός ή γηγενείς</a:t>
                      </a:r>
                      <a:r>
                        <a:rPr lang="el-GR" sz="1400" baseline="0" dirty="0" smtClean="0">
                          <a:latin typeface="+mn-lt"/>
                          <a:ea typeface="Calibri"/>
                          <a:cs typeface="Times New Roman"/>
                        </a:rPr>
                        <a:t> που εμπλέκονται άμεσα με τον μεταναστευτικό πληθυσμό (εργοδότες, εκπαιδευτικοί, φορείς ΤΑ κ.α.)</a:t>
                      </a:r>
                      <a:endParaRPr lang="el-GR" sz="1400" dirty="0">
                        <a:latin typeface="+mn-lt"/>
                        <a:ea typeface="Calibri"/>
                        <a:cs typeface="Times New Roman"/>
                      </a:endParaRPr>
                    </a:p>
                  </a:txBody>
                  <a:tcPr marL="68580" marR="68580" marT="0" marB="0"/>
                </a:tc>
                <a:tc>
                  <a:txBody>
                    <a:bodyPr/>
                    <a:lstStyle/>
                    <a:p>
                      <a:pPr marL="0" algn="ctr">
                        <a:lnSpc>
                          <a:spcPct val="100000"/>
                        </a:lnSpc>
                        <a:spcBef>
                          <a:spcPts val="600"/>
                        </a:spcBef>
                        <a:spcAft>
                          <a:spcPts val="600"/>
                        </a:spcAft>
                      </a:pPr>
                      <a:r>
                        <a:rPr lang="el-GR" sz="1400" dirty="0">
                          <a:latin typeface="+mn-lt"/>
                          <a:ea typeface="Calibri"/>
                          <a:cs typeface="Times New Roman"/>
                        </a:rPr>
                        <a:t>Άλλες ομάδες πληθυσμού</a:t>
                      </a:r>
                    </a:p>
                  </a:txBody>
                  <a:tcPr marL="68580" marR="68580" marT="0" marB="0"/>
                </a:tc>
              </a:tr>
              <a:tr h="962671">
                <a:tc>
                  <a:txBody>
                    <a:bodyPr/>
                    <a:lstStyle/>
                    <a:p>
                      <a:pPr marL="0" algn="ctr">
                        <a:lnSpc>
                          <a:spcPct val="100000"/>
                        </a:lnSpc>
                        <a:spcBef>
                          <a:spcPts val="600"/>
                        </a:spcBef>
                        <a:spcAft>
                          <a:spcPts val="600"/>
                        </a:spcAft>
                      </a:pPr>
                      <a:r>
                        <a:rPr lang="el-GR" sz="1400" b="1" dirty="0">
                          <a:latin typeface="+mn-lt"/>
                          <a:ea typeface="Calibri"/>
                          <a:cs typeface="Times New Roman"/>
                        </a:rPr>
                        <a:t>Τύπος έρευνας</a:t>
                      </a:r>
                      <a:endParaRPr lang="el-GR" sz="1400" dirty="0">
                        <a:latin typeface="+mn-lt"/>
                        <a:ea typeface="Calibri"/>
                        <a:cs typeface="Times New Roman"/>
                      </a:endParaRPr>
                    </a:p>
                  </a:txBody>
                  <a:tcPr marL="68580" marR="68580" marT="0" marB="0"/>
                </a:tc>
                <a:tc>
                  <a:txBody>
                    <a:bodyPr/>
                    <a:lstStyle/>
                    <a:p>
                      <a:pPr marL="0" algn="ctr">
                        <a:lnSpc>
                          <a:spcPct val="100000"/>
                        </a:lnSpc>
                        <a:spcBef>
                          <a:spcPts val="600"/>
                        </a:spcBef>
                        <a:spcAft>
                          <a:spcPts val="600"/>
                        </a:spcAft>
                      </a:pPr>
                      <a:r>
                        <a:rPr lang="el-GR" sz="1400" dirty="0">
                          <a:latin typeface="+mn-lt"/>
                          <a:ea typeface="Calibri"/>
                          <a:cs typeface="Times New Roman"/>
                        </a:rPr>
                        <a:t>Πρωτογενής έρευνα</a:t>
                      </a:r>
                    </a:p>
                  </a:txBody>
                  <a:tcPr marL="68580" marR="68580" marT="0" marB="0"/>
                </a:tc>
                <a:tc>
                  <a:txBody>
                    <a:bodyPr/>
                    <a:lstStyle/>
                    <a:p>
                      <a:pPr marL="0" algn="ctr">
                        <a:lnSpc>
                          <a:spcPct val="100000"/>
                        </a:lnSpc>
                        <a:spcBef>
                          <a:spcPts val="600"/>
                        </a:spcBef>
                        <a:spcAft>
                          <a:spcPts val="600"/>
                        </a:spcAft>
                      </a:pPr>
                      <a:r>
                        <a:rPr lang="el-GR" sz="1400" dirty="0">
                          <a:latin typeface="+mn-lt"/>
                          <a:ea typeface="Calibri"/>
                          <a:cs typeface="Times New Roman"/>
                        </a:rPr>
                        <a:t>Δευτερογενής έρευνα (βιβλιογραφική επισκόπηση, κείμενο πολιτικής, κείμενο γνώμης κλπ)</a:t>
                      </a:r>
                    </a:p>
                  </a:txBody>
                  <a:tcPr marL="68580" marR="68580" marT="0" marB="0"/>
                </a:tc>
              </a:tr>
              <a:tr h="722003">
                <a:tc>
                  <a:txBody>
                    <a:bodyPr/>
                    <a:lstStyle/>
                    <a:p>
                      <a:pPr marL="0" algn="ctr">
                        <a:lnSpc>
                          <a:spcPct val="100000"/>
                        </a:lnSpc>
                        <a:spcBef>
                          <a:spcPts val="600"/>
                        </a:spcBef>
                        <a:spcAft>
                          <a:spcPts val="600"/>
                        </a:spcAft>
                      </a:pPr>
                      <a:r>
                        <a:rPr lang="el-GR" sz="1400" b="1">
                          <a:latin typeface="+mn-lt"/>
                          <a:ea typeface="Calibri"/>
                          <a:cs typeface="Times New Roman"/>
                        </a:rPr>
                        <a:t>Μεθοδολογία της έρευνας</a:t>
                      </a:r>
                      <a:endParaRPr lang="el-GR" sz="1400">
                        <a:latin typeface="+mn-lt"/>
                        <a:ea typeface="Calibri"/>
                        <a:cs typeface="Times New Roman"/>
                      </a:endParaRPr>
                    </a:p>
                  </a:txBody>
                  <a:tcPr marL="68580" marR="68580" marT="0" marB="0"/>
                </a:tc>
                <a:tc>
                  <a:txBody>
                    <a:bodyPr/>
                    <a:lstStyle/>
                    <a:p>
                      <a:pPr marL="0" algn="ctr">
                        <a:lnSpc>
                          <a:spcPct val="100000"/>
                        </a:lnSpc>
                        <a:spcBef>
                          <a:spcPts val="600"/>
                        </a:spcBef>
                        <a:spcAft>
                          <a:spcPts val="600"/>
                        </a:spcAft>
                      </a:pPr>
                      <a:r>
                        <a:rPr lang="el-GR" sz="1400" dirty="0">
                          <a:latin typeface="+mn-lt"/>
                          <a:ea typeface="Calibri"/>
                          <a:cs typeface="Times New Roman"/>
                        </a:rPr>
                        <a:t>Μελέτη που κάνει χρήση ποιοτικών μεθόδων συλλογής και ανάλυσης των δεδομένων</a:t>
                      </a:r>
                    </a:p>
                  </a:txBody>
                  <a:tcPr marL="68580" marR="68580" marT="0" marB="0"/>
                </a:tc>
                <a:tc>
                  <a:txBody>
                    <a:bodyPr/>
                    <a:lstStyle/>
                    <a:p>
                      <a:pPr marL="0" algn="ctr">
                        <a:lnSpc>
                          <a:spcPct val="100000"/>
                        </a:lnSpc>
                        <a:spcBef>
                          <a:spcPts val="600"/>
                        </a:spcBef>
                        <a:spcAft>
                          <a:spcPts val="600"/>
                        </a:spcAft>
                      </a:pPr>
                      <a:r>
                        <a:rPr lang="el-GR" sz="1400" dirty="0">
                          <a:latin typeface="+mn-lt"/>
                          <a:ea typeface="Calibri"/>
                          <a:cs typeface="Times New Roman"/>
                        </a:rPr>
                        <a:t>Μελέτη που δεν κάνει χρήση ποιοτικών μεθόδων συλλογής και ανάλυσης των δεδομένων</a:t>
                      </a:r>
                    </a:p>
                  </a:txBody>
                  <a:tcPr marL="68580" marR="68580" marT="0" marB="0"/>
                </a:tc>
              </a:tr>
            </a:tbl>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rtlCol="0">
            <a:normAutofit fontScale="90000"/>
          </a:bodyPr>
          <a:lstStyle/>
          <a:p>
            <a:pPr eaLnBrk="1" fontAlgn="auto" hangingPunct="1">
              <a:spcAft>
                <a:spcPts val="0"/>
              </a:spcAft>
              <a:defRPr/>
            </a:pPr>
            <a:r>
              <a:rPr lang="el-GR" sz="2700" b="1" dirty="0"/>
              <a:t>3. </a:t>
            </a:r>
            <a:r>
              <a:rPr lang="el-GR" sz="2700" b="1" dirty="0" smtClean="0"/>
              <a:t>Έλεγχος καταλληλότητας των </a:t>
            </a:r>
            <a:r>
              <a:rPr lang="el-GR" sz="2700" b="1" dirty="0"/>
              <a:t>υπό εξέταση μελετών</a:t>
            </a:r>
            <a:r>
              <a:rPr lang="el-GR" dirty="0"/>
              <a:t/>
            </a:r>
            <a:br>
              <a:rPr lang="el-GR" dirty="0"/>
            </a:br>
            <a:endParaRPr lang="el-GR" dirty="0"/>
          </a:p>
        </p:txBody>
      </p:sp>
      <p:sp>
        <p:nvSpPr>
          <p:cNvPr id="17411" name="5 - Θέση περιεχομένου"/>
          <p:cNvSpPr>
            <a:spLocks noGrp="1"/>
          </p:cNvSpPr>
          <p:nvPr>
            <p:ph idx="1"/>
          </p:nvPr>
        </p:nvSpPr>
        <p:spPr>
          <a:xfrm>
            <a:off x="457200" y="1143000"/>
            <a:ext cx="8229600" cy="4983163"/>
          </a:xfrm>
        </p:spPr>
        <p:txBody>
          <a:bodyPr/>
          <a:lstStyle/>
          <a:p>
            <a:pPr eaLnBrk="1" fontAlgn="t" hangingPunct="1">
              <a:buFont typeface="Arial" charset="0"/>
              <a:buNone/>
            </a:pPr>
            <a:r>
              <a:rPr lang="el-GR" sz="1200" b="1" dirty="0" smtClean="0"/>
              <a:t>Κριτήρια Καταλληλότητας:</a:t>
            </a:r>
          </a:p>
          <a:p>
            <a:pPr eaLnBrk="1" fontAlgn="t" hangingPunct="1">
              <a:buFont typeface="Wingdings" pitchFamily="2" charset="2"/>
              <a:buChar char="Ø"/>
            </a:pPr>
            <a:endParaRPr lang="el-GR" sz="1200" dirty="0" smtClean="0"/>
          </a:p>
          <a:p>
            <a:pPr eaLnBrk="1" fontAlgn="t" hangingPunct="1">
              <a:buFont typeface="Calibri" pitchFamily="34" charset="0"/>
              <a:buAutoNum type="arabicPeriod"/>
            </a:pPr>
            <a:r>
              <a:rPr lang="el-GR" sz="1200" dirty="0" smtClean="0"/>
              <a:t>Η υπό εξέταση μελέτη κάνει αναφορά στο θεωρητικό πλαίσιο και/ή περιλαμβάνει επαρκή βιβλιογραφική επισκόπηση</a:t>
            </a:r>
          </a:p>
          <a:p>
            <a:pPr eaLnBrk="1" fontAlgn="t" hangingPunct="1">
              <a:buFont typeface="Calibri" pitchFamily="34" charset="0"/>
              <a:buAutoNum type="arabicPeriod"/>
            </a:pPr>
            <a:r>
              <a:rPr lang="el-GR" sz="1200" dirty="0" smtClean="0"/>
              <a:t>Στην υπό εξέταση μελέτη διατυπώνεται με σαφήνεια ο στόχος και το ερευνητικό ερώτημα </a:t>
            </a:r>
          </a:p>
          <a:p>
            <a:pPr eaLnBrk="1" fontAlgn="t" hangingPunct="1">
              <a:buFont typeface="Calibri" pitchFamily="34" charset="0"/>
              <a:buAutoNum type="arabicPeriod"/>
            </a:pPr>
            <a:r>
              <a:rPr lang="el-GR" sz="1200" dirty="0" smtClean="0"/>
              <a:t>Στην υπό εξέταση μελέτη διατυπώνονται  με σαφήνεια οι συνθήκες υπό τις οποίες σχεδιάστηκε και υλοποιήθηκε η έρευνα</a:t>
            </a:r>
          </a:p>
          <a:p>
            <a:pPr eaLnBrk="1" fontAlgn="t" hangingPunct="1">
              <a:buFont typeface="Calibri" pitchFamily="34" charset="0"/>
              <a:buAutoNum type="arabicPeriod"/>
            </a:pPr>
            <a:r>
              <a:rPr lang="el-GR" sz="1200" dirty="0" smtClean="0"/>
              <a:t>Στην υπό εξέταση μελέτη περιγράφεται με σαφήνεια ο τρόπος δειγματοληψίας</a:t>
            </a:r>
          </a:p>
          <a:p>
            <a:pPr eaLnBrk="1" fontAlgn="t" hangingPunct="1">
              <a:buFont typeface="Calibri" pitchFamily="34" charset="0"/>
              <a:buAutoNum type="arabicPeriod"/>
            </a:pPr>
            <a:r>
              <a:rPr lang="el-GR" sz="1200" dirty="0" smtClean="0"/>
              <a:t>Στην υπό εξέταση μελέτη περιγράφεται με σαφήνεια η μεθοδολογία συλλογής και ανάλυσης των δεδομένων</a:t>
            </a:r>
          </a:p>
          <a:p>
            <a:pPr eaLnBrk="1" hangingPunct="1">
              <a:buFont typeface="Calibri" pitchFamily="34" charset="0"/>
              <a:buAutoNum type="arabicPeriod"/>
            </a:pPr>
            <a:r>
              <a:rPr lang="el-GR" sz="1200" dirty="0" smtClean="0"/>
              <a:t>Στην υπό εξέταση μελέτη περιλαμβάνονται επαρκή πρωτογενή δεδομένα (με τη μορφή αποσπασμάτων από συνεντεύξεις </a:t>
            </a:r>
            <a:r>
              <a:rPr lang="el-GR" sz="1200" dirty="0" err="1" smtClean="0"/>
              <a:t>κ.ο.κ</a:t>
            </a:r>
            <a:r>
              <a:rPr lang="el-GR" sz="1200" dirty="0" smtClean="0"/>
              <a:t>) προκειμένου ο/η </a:t>
            </a:r>
            <a:r>
              <a:rPr lang="el-GR" sz="1200" dirty="0" err="1" smtClean="0"/>
              <a:t>αναγνώστρης</a:t>
            </a:r>
            <a:r>
              <a:rPr lang="el-GR" sz="1200" dirty="0" smtClean="0"/>
              <a:t>/</a:t>
            </a:r>
            <a:r>
              <a:rPr lang="el-GR" sz="1200" dirty="0" err="1" smtClean="0"/>
              <a:t>στρια</a:t>
            </a:r>
            <a:r>
              <a:rPr lang="el-GR" sz="1200" dirty="0" smtClean="0"/>
              <a:t> να πιστοποιήσει ότι τα συμπεράσματα βασίζονται στην ανάλυση των δεδομένων αυτών. </a:t>
            </a:r>
          </a:p>
          <a:p>
            <a:pPr eaLnBrk="1" fontAlgn="t" hangingPunct="1">
              <a:buFont typeface="Calibri" pitchFamily="34" charset="0"/>
              <a:buAutoNum type="arabicPeriod"/>
            </a:pPr>
            <a:r>
              <a:rPr lang="el-GR" sz="1200" dirty="0" smtClean="0"/>
              <a:t>Η υπό εξέταση μελέτη συνεισφέρει στον σχεδιασμό πολιτικών</a:t>
            </a:r>
          </a:p>
          <a:p>
            <a:pPr eaLnBrk="1" hangingPunct="1">
              <a:spcBef>
                <a:spcPct val="0"/>
              </a:spcBef>
              <a:buFont typeface="Arial" charset="0"/>
              <a:buNone/>
            </a:pPr>
            <a:endParaRPr lang="el-GR" sz="1200" dirty="0" smtClean="0"/>
          </a:p>
          <a:p>
            <a:pPr eaLnBrk="1" hangingPunct="1">
              <a:spcBef>
                <a:spcPct val="0"/>
              </a:spcBef>
              <a:buFont typeface="Arial" charset="0"/>
              <a:buNone/>
            </a:pPr>
            <a:r>
              <a:rPr lang="el-GR" sz="1200" b="1" dirty="0" smtClean="0">
                <a:ea typeface="Calibri" pitchFamily="34" charset="0"/>
                <a:cs typeface="Times New Roman" pitchFamily="18" charset="0"/>
              </a:rPr>
              <a:t>	Εύρος τιμών: 1 έως 5, όπου: </a:t>
            </a:r>
          </a:p>
          <a:p>
            <a:pPr eaLnBrk="1" hangingPunct="1">
              <a:spcBef>
                <a:spcPct val="0"/>
              </a:spcBef>
              <a:buFont typeface="Arial" charset="0"/>
              <a:buNone/>
            </a:pPr>
            <a:endParaRPr lang="el-GR" sz="1200" dirty="0" smtClean="0">
              <a:ea typeface="Calibri" pitchFamily="34" charset="0"/>
              <a:cs typeface="Times New Roman" pitchFamily="18" charset="0"/>
            </a:endParaRPr>
          </a:p>
          <a:p>
            <a:pPr eaLnBrk="1" hangingPunct="1">
              <a:spcBef>
                <a:spcPct val="0"/>
              </a:spcBef>
              <a:buNone/>
            </a:pPr>
            <a:r>
              <a:rPr lang="el-GR" sz="1200" dirty="0" smtClean="0">
                <a:ea typeface="Calibri" pitchFamily="34" charset="0"/>
                <a:cs typeface="Times New Roman" pitchFamily="18" charset="0"/>
              </a:rPr>
              <a:t>	5= Κατάλληλη για μετά-ανάλυση</a:t>
            </a:r>
          </a:p>
          <a:p>
            <a:pPr eaLnBrk="1" hangingPunct="1">
              <a:spcBef>
                <a:spcPct val="0"/>
              </a:spcBef>
              <a:buNone/>
            </a:pPr>
            <a:endParaRPr lang="el-GR" sz="1200" dirty="0" smtClean="0">
              <a:ea typeface="Calibri" pitchFamily="34" charset="0"/>
              <a:cs typeface="Times New Roman" pitchFamily="18" charset="0"/>
            </a:endParaRPr>
          </a:p>
          <a:p>
            <a:pPr eaLnBrk="1" hangingPunct="1">
              <a:spcBef>
                <a:spcPct val="0"/>
              </a:spcBef>
              <a:buNone/>
            </a:pPr>
            <a:r>
              <a:rPr lang="el-GR" sz="1200" dirty="0" smtClean="0">
                <a:ea typeface="Calibri" pitchFamily="34" charset="0"/>
                <a:cs typeface="Times New Roman" pitchFamily="18" charset="0"/>
              </a:rPr>
              <a:t>	1= Ακατάλληλη για μετά-ανάλυση</a:t>
            </a:r>
          </a:p>
          <a:p>
            <a:pPr eaLnBrk="1" hangingPunct="1">
              <a:spcBef>
                <a:spcPct val="0"/>
              </a:spcBef>
            </a:pPr>
            <a:endParaRPr lang="el-GR" sz="1200" dirty="0" smtClean="0">
              <a:ea typeface="Calibri" pitchFamily="34" charset="0"/>
              <a:cs typeface="Times New Roman" pitchFamily="18" charset="0"/>
            </a:endParaRPr>
          </a:p>
          <a:p>
            <a:pPr eaLnBrk="1" hangingPunct="1">
              <a:spcBef>
                <a:spcPct val="0"/>
              </a:spcBef>
              <a:buFont typeface="Arial" charset="0"/>
              <a:buNone/>
            </a:pPr>
            <a:r>
              <a:rPr lang="el-GR" sz="1200" dirty="0" smtClean="0">
                <a:ea typeface="Calibri" pitchFamily="34" charset="0"/>
                <a:cs typeface="Times New Roman" pitchFamily="18" charset="0"/>
              </a:rPr>
              <a:t>Τελικό «σκορ» : 7 έως 35. Κατώφλι αποδοχής: 2</a:t>
            </a:r>
            <a:r>
              <a:rPr lang="en-US" sz="1200" dirty="0" smtClean="0">
                <a:ea typeface="Calibri" pitchFamily="34" charset="0"/>
                <a:cs typeface="Times New Roman" pitchFamily="18" charset="0"/>
              </a:rPr>
              <a:t>0</a:t>
            </a:r>
            <a:r>
              <a:rPr lang="el-GR" sz="1200" dirty="0" smtClean="0">
                <a:ea typeface="Calibri" pitchFamily="34" charset="0"/>
                <a:cs typeface="Times New Roman" pitchFamily="18" charset="0"/>
              </a:rPr>
              <a:t>. </a:t>
            </a:r>
          </a:p>
          <a:p>
            <a:pPr eaLnBrk="1" hangingPunct="1">
              <a:buFont typeface="Arial" charset="0"/>
              <a:buNone/>
            </a:pPr>
            <a:endParaRPr lang="el-GR" sz="1200"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1 - Τίτλος"/>
          <p:cNvSpPr>
            <a:spLocks noGrp="1"/>
          </p:cNvSpPr>
          <p:nvPr>
            <p:ph type="title"/>
          </p:nvPr>
        </p:nvSpPr>
        <p:spPr/>
        <p:txBody>
          <a:bodyPr/>
          <a:lstStyle/>
          <a:p>
            <a:pPr eaLnBrk="1" hangingPunct="1"/>
            <a:r>
              <a:rPr lang="en-US" sz="2800" b="1" smtClean="0"/>
              <a:t>4</a:t>
            </a:r>
            <a:r>
              <a:rPr lang="el-GR" sz="2800" b="1" smtClean="0"/>
              <a:t>. Πιλοτική εφαρμογή της μετά σύνθεσης</a:t>
            </a:r>
          </a:p>
        </p:txBody>
      </p:sp>
      <p:sp>
        <p:nvSpPr>
          <p:cNvPr id="3" name="2 - Θέση περιεχομένου"/>
          <p:cNvSpPr>
            <a:spLocks noGrp="1"/>
          </p:cNvSpPr>
          <p:nvPr>
            <p:ph idx="1"/>
          </p:nvPr>
        </p:nvSpPr>
        <p:spPr/>
        <p:txBody>
          <a:bodyPr rtlCol="0">
            <a:normAutofit fontScale="85000" lnSpcReduction="10000"/>
          </a:bodyPr>
          <a:lstStyle/>
          <a:p>
            <a:pPr marL="0" algn="ctr" eaLnBrk="1" fontAlgn="auto" hangingPunct="1">
              <a:spcBef>
                <a:spcPts val="0"/>
              </a:spcBef>
              <a:spcAft>
                <a:spcPts val="0"/>
              </a:spcAft>
              <a:buFont typeface="Arial" pitchFamily="34" charset="0"/>
              <a:buNone/>
              <a:defRPr/>
            </a:pPr>
            <a:r>
              <a:rPr lang="el-GR" dirty="0" smtClean="0"/>
              <a:t>Η πιλοτική εφαρμογή του προαναφερόμενου μοντέλου </a:t>
            </a:r>
            <a:r>
              <a:rPr lang="el-GR" dirty="0" err="1" smtClean="0"/>
              <a:t>μετα</a:t>
            </a:r>
            <a:r>
              <a:rPr lang="el-GR" dirty="0" smtClean="0"/>
              <a:t>-σύνθεσης είχε ως σκοπό:</a:t>
            </a:r>
          </a:p>
          <a:p>
            <a:pPr marL="0" eaLnBrk="1" fontAlgn="auto" hangingPunct="1">
              <a:spcBef>
                <a:spcPts val="0"/>
              </a:spcBef>
              <a:spcAft>
                <a:spcPts val="0"/>
              </a:spcAft>
              <a:buFont typeface="Arial" pitchFamily="34" charset="0"/>
              <a:buNone/>
              <a:defRPr/>
            </a:pPr>
            <a:endParaRPr lang="el-GR" dirty="0" smtClean="0"/>
          </a:p>
          <a:p>
            <a:pPr eaLnBrk="1" fontAlgn="auto" hangingPunct="1">
              <a:spcAft>
                <a:spcPts val="0"/>
              </a:spcAft>
              <a:buFont typeface="Arial" pitchFamily="34" charset="0"/>
              <a:buChar char="•"/>
              <a:defRPr/>
            </a:pPr>
            <a:r>
              <a:rPr lang="el-GR" dirty="0" smtClean="0"/>
              <a:t>Να αποδώσει μια κατανοητή εικόνα του ίδιου του μοντέλου</a:t>
            </a:r>
          </a:p>
          <a:p>
            <a:pPr eaLnBrk="1" fontAlgn="auto" hangingPunct="1">
              <a:spcAft>
                <a:spcPts val="0"/>
              </a:spcAft>
              <a:buFont typeface="Arial" pitchFamily="34" charset="0"/>
              <a:buChar char="•"/>
              <a:defRPr/>
            </a:pPr>
            <a:r>
              <a:rPr lang="el-GR" dirty="0" smtClean="0"/>
              <a:t>Να καταλήξει σε μια κοινή αποτύπωση των δεδομένων </a:t>
            </a:r>
          </a:p>
          <a:p>
            <a:pPr eaLnBrk="1" fontAlgn="auto" hangingPunct="1">
              <a:spcAft>
                <a:spcPts val="0"/>
              </a:spcAft>
              <a:buFont typeface="Arial" pitchFamily="34" charset="0"/>
              <a:buChar char="•"/>
              <a:defRPr/>
            </a:pPr>
            <a:r>
              <a:rPr lang="el-GR" dirty="0" smtClean="0"/>
              <a:t>Να καταλήξει σε μια σειρά από αποφάσεις για το πώς θα γίνει η διαχείριση των δεδομένων</a:t>
            </a:r>
          </a:p>
          <a:p>
            <a:pPr eaLnBrk="1" fontAlgn="auto" hangingPunct="1">
              <a:spcAft>
                <a:spcPts val="0"/>
              </a:spcAft>
              <a:buFont typeface="Arial" pitchFamily="34" charset="0"/>
              <a:buChar char="•"/>
              <a:defRPr/>
            </a:pPr>
            <a:r>
              <a:rPr lang="el-GR" dirty="0" smtClean="0"/>
              <a:t>Να δοκιμαστεί σε διαφορετικές περιπτώσεις ερευνών, ώστε να τεθεί υπό έλεγχο η ελαστικότητα του ίδιου του μοντέλου</a:t>
            </a:r>
          </a:p>
          <a:p>
            <a:pPr eaLnBrk="1" fontAlgn="auto" hangingPunct="1">
              <a:spcAft>
                <a:spcPts val="0"/>
              </a:spcAft>
              <a:buFont typeface="Arial" pitchFamily="34" charset="0"/>
              <a:buChar char="•"/>
              <a:defRPr/>
            </a:pPr>
            <a:endParaRPr lang="el-GR"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14313"/>
            <a:ext cx="8229600" cy="571500"/>
          </a:xfrm>
        </p:spPr>
        <p:txBody>
          <a:bodyPr rtlCol="0">
            <a:normAutofit fontScale="90000"/>
          </a:bodyPr>
          <a:lstStyle/>
          <a:p>
            <a:pPr eaLnBrk="1" fontAlgn="auto" hangingPunct="1">
              <a:spcAft>
                <a:spcPts val="0"/>
              </a:spcAft>
              <a:defRPr/>
            </a:pPr>
            <a:r>
              <a:rPr lang="en-US" sz="1800" b="1" dirty="0" smtClean="0"/>
              <a:t/>
            </a:r>
            <a:br>
              <a:rPr lang="en-US" sz="1800" b="1" dirty="0" smtClean="0"/>
            </a:br>
            <a:r>
              <a:rPr lang="en-US" sz="1800" b="1" dirty="0" smtClean="0"/>
              <a:t/>
            </a:r>
            <a:br>
              <a:rPr lang="en-US" sz="1800" b="1" dirty="0" smtClean="0"/>
            </a:br>
            <a:r>
              <a:rPr lang="el-GR" sz="2000" b="1" dirty="0" smtClean="0"/>
              <a:t>Πιλοτική εφαρμογή – Επιλεχθείσες έρευνες</a:t>
            </a:r>
            <a:br>
              <a:rPr lang="el-GR" sz="2000" b="1" dirty="0" smtClean="0"/>
            </a:br>
            <a:endParaRPr lang="el-GR" sz="2000" dirty="0"/>
          </a:p>
        </p:txBody>
      </p:sp>
      <p:sp>
        <p:nvSpPr>
          <p:cNvPr id="19459" name="2 - Θέση περιεχομένου"/>
          <p:cNvSpPr>
            <a:spLocks noGrp="1"/>
          </p:cNvSpPr>
          <p:nvPr>
            <p:ph idx="1"/>
          </p:nvPr>
        </p:nvSpPr>
        <p:spPr>
          <a:xfrm>
            <a:off x="457200" y="785813"/>
            <a:ext cx="8229600" cy="5340350"/>
          </a:xfrm>
        </p:spPr>
        <p:txBody>
          <a:bodyPr/>
          <a:lstStyle/>
          <a:p>
            <a:pPr indent="0" eaLnBrk="1" hangingPunct="1">
              <a:spcBef>
                <a:spcPct val="0"/>
              </a:spcBef>
              <a:buFont typeface="Arial" charset="0"/>
              <a:buNone/>
            </a:pPr>
            <a:endParaRPr lang="el-GR" sz="1600" smtClean="0"/>
          </a:p>
          <a:p>
            <a:pPr indent="0" eaLnBrk="1" hangingPunct="1">
              <a:spcBef>
                <a:spcPct val="0"/>
              </a:spcBef>
              <a:buFont typeface="Arial" charset="0"/>
              <a:buNone/>
            </a:pPr>
            <a:r>
              <a:rPr lang="el-GR" sz="1600" b="1" smtClean="0"/>
              <a:t>Κέντρο γυναικείων μελετών &amp; ερευνών ΔΙΟΤΙΜΑ,</a:t>
            </a:r>
            <a:r>
              <a:rPr lang="el-GR" sz="1600" b="1" i="1" smtClean="0"/>
              <a:t>. Ποιοτικοί δείκτες ένταξης των μεταναστριών. Βιογραφικές συνεντεύξεις και ομάδες εστιασμένης συζήτησης με μετανάστριες.  </a:t>
            </a:r>
            <a:r>
              <a:rPr lang="el-GR" sz="1600" b="1" smtClean="0"/>
              <a:t>Έκθεση Αποτελεσμάτων, Δράση 2.1/09: Εκπόνηση μελέτης με θέμα «Γυναικεία μετανάστευση στην Ελλάδα» χ.χ.</a:t>
            </a:r>
            <a:endParaRPr lang="el-GR" sz="1600" smtClean="0"/>
          </a:p>
          <a:p>
            <a:pPr indent="0" eaLnBrk="1" hangingPunct="1">
              <a:spcBef>
                <a:spcPct val="0"/>
              </a:spcBef>
              <a:buFont typeface="Arial" charset="0"/>
              <a:buNone/>
            </a:pPr>
            <a:endParaRPr lang="el-GR" sz="1600" smtClean="0"/>
          </a:p>
          <a:p>
            <a:pPr indent="0" eaLnBrk="1" hangingPunct="1">
              <a:spcBef>
                <a:spcPct val="0"/>
              </a:spcBef>
              <a:buFont typeface="Arial" charset="0"/>
              <a:buNone/>
            </a:pPr>
            <a:r>
              <a:rPr lang="el-GR" sz="1600" smtClean="0"/>
              <a:t>Πρόκειται για μια καθαρά ποιοτική μελέτη πάνω στο αντικείμενο της έμφυλης μετανάστευσης και των συνθηκών ένταξης. Οι εκτεταμένη παρουσίαση των αποτελεσμάτων της έρευνας αλλά και ο αυτούσιος ποιοτικός χαρακτήρας της μεθοδολογίας της, αποτέλεσαν τα κριτήρια επιλογής για την χρησιμοποίησή της στο στάδιο της πιλοτικής μελέτης</a:t>
            </a:r>
          </a:p>
          <a:p>
            <a:pPr indent="0" eaLnBrk="1" hangingPunct="1">
              <a:spcBef>
                <a:spcPct val="0"/>
              </a:spcBef>
              <a:buFont typeface="Arial" charset="0"/>
              <a:buNone/>
            </a:pPr>
            <a:r>
              <a:rPr lang="el-GR" sz="1600" smtClean="0"/>
              <a:t> </a:t>
            </a:r>
          </a:p>
          <a:p>
            <a:pPr indent="0" eaLnBrk="1" hangingPunct="1">
              <a:spcBef>
                <a:spcPct val="0"/>
              </a:spcBef>
              <a:buFont typeface="Arial" charset="0"/>
              <a:buNone/>
            </a:pPr>
            <a:r>
              <a:rPr lang="el-GR" sz="1600" b="1" smtClean="0"/>
              <a:t>Χτούρης Σ. κ.α. (επιμ.). </a:t>
            </a:r>
            <a:r>
              <a:rPr lang="el-GR" sz="1600" b="1" i="1" smtClean="0"/>
              <a:t>Κοινωνικές ομάδες με ξενοφοβικές τάσεις</a:t>
            </a:r>
            <a:r>
              <a:rPr lang="el-GR" sz="1600" b="1" smtClean="0"/>
              <a:t>. Πρακτικά Ημερίδας, Ευρωπαϊκό ταμείο ένταξης υπηκόων τρίτων χωρών, Πανεπιστήμιο Αιγαίου 2012</a:t>
            </a:r>
            <a:r>
              <a:rPr lang="el-GR" sz="1600" smtClean="0"/>
              <a:t>.</a:t>
            </a:r>
            <a:br>
              <a:rPr lang="el-GR" sz="1600" smtClean="0"/>
            </a:br>
            <a:endParaRPr lang="el-GR" sz="1600" smtClean="0"/>
          </a:p>
          <a:p>
            <a:pPr indent="0" eaLnBrk="1" hangingPunct="1">
              <a:spcBef>
                <a:spcPct val="0"/>
              </a:spcBef>
              <a:buFont typeface="Arial" charset="0"/>
              <a:buNone/>
            </a:pPr>
            <a:r>
              <a:rPr lang="el-GR" sz="1600" smtClean="0"/>
              <a:t>Πρόκειται για μια μεικτή έρευνα, με ταυτόχρονη δηλαδή εφαρμογή ποσοτικών (εμπειρική έρευνα με κλειστό ερωτηματολόγιο) και ποιοτικών μεθόδων (ομάδες εστίασης). Ο λόγος που χρησιμοποιήθηκε εδώ η μεικτή μέθοδος είναι για την επίτευξη μεγαλύτερης αξιοπιστίας των ερευνητικών πορισμάτων, μέσα από την σύγκλιση των δεδομένων της κάθε μεθόδου (τριγωνοποίηση). Ο ιδιαίτερος χαρακτήρας της μεικτής μεθόδου, με όλες τις δυσκολίες που αυτός συνεπάγεται, αποτέλεσε το βασικό κριτήριο επιλογής της συγκεκριμένης έρευνας για την πιλοτική φάση.</a:t>
            </a:r>
          </a:p>
          <a:p>
            <a:pPr indent="0" eaLnBrk="1" hangingPunct="1">
              <a:spcBef>
                <a:spcPct val="0"/>
              </a:spcBef>
              <a:buFont typeface="Arial" charset="0"/>
              <a:buNone/>
            </a:pPr>
            <a:endParaRPr lang="el-GR" sz="160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325</TotalTime>
  <Words>1205</Words>
  <Application>Microsoft Office PowerPoint</Application>
  <PresentationFormat>Προβολή στην οθόνη (4:3)</PresentationFormat>
  <Paragraphs>167</Paragraphs>
  <Slides>19</Slides>
  <Notes>0</Notes>
  <HiddenSlides>0</HiddenSlides>
  <MMClips>0</MMClips>
  <ScaleCrop>false</ScaleCrop>
  <HeadingPairs>
    <vt:vector size="6" baseType="variant">
      <vt:variant>
        <vt:lpstr>Θέμα</vt:lpstr>
      </vt:variant>
      <vt:variant>
        <vt:i4>1</vt:i4>
      </vt:variant>
      <vt:variant>
        <vt:lpstr>Ενσωματωμένοι διακομιστές OLE</vt:lpstr>
      </vt:variant>
      <vt:variant>
        <vt:i4>2</vt:i4>
      </vt:variant>
      <vt:variant>
        <vt:lpstr>Τίτλοι διαφανειών</vt:lpstr>
      </vt:variant>
      <vt:variant>
        <vt:i4>19</vt:i4>
      </vt:variant>
    </vt:vector>
  </HeadingPairs>
  <TitlesOfParts>
    <vt:vector size="22" baseType="lpstr">
      <vt:lpstr>Θέμα του Office</vt:lpstr>
      <vt:lpstr>Bitmap Image</vt:lpstr>
      <vt:lpstr>Picture</vt:lpstr>
      <vt:lpstr>            Μετα-ανάλυση ερευνών για την κοινωνική ένταξη  των Υπηκόων Τρίτων Χωρών στην ελληνική κοινωνία   27 ΙΟΥΝΙΟΥ 2013  Μανίνα Κακεπάκη, ερευνήτρια ΕΚΚΕ   Η μετα-ανάλυση των ποιοτικών ερευνών: διαδικασία ‐ προκλήσεις‐ αποτελέσματα              </vt:lpstr>
      <vt:lpstr>Τα βήματα </vt:lpstr>
      <vt:lpstr>Διαφάνεια 3</vt:lpstr>
      <vt:lpstr>1. Στρατηγική εντοπισμού των μελετών:  </vt:lpstr>
      <vt:lpstr>  Διάγραμμα 1: Τα στάδια αναζήτησης και επιλογής των ερευνών </vt:lpstr>
      <vt:lpstr> 2. Εφαρμογή κριτηρίων αποδοχής/αποκλεισμών των μελετών που προέκυψαν από τη λίστα:  </vt:lpstr>
      <vt:lpstr>3. Έλεγχος καταλληλότητας των υπό εξέταση μελετών </vt:lpstr>
      <vt:lpstr>4. Πιλοτική εφαρμογή της μετά σύνθεσης</vt:lpstr>
      <vt:lpstr>  Πιλοτική εφαρμογή – Επιλεχθείσες έρευνες </vt:lpstr>
      <vt:lpstr>Διαφάνεια 10</vt:lpstr>
      <vt:lpstr>Στο πεδίο της ΑΓΟΡΑΣ ΕΡΓΑΣΙΑΣ η ποιοτική αφήγηση υποδεικνύει τα εξής: </vt:lpstr>
      <vt:lpstr>Ειδικότερα: </vt:lpstr>
      <vt:lpstr>     Στο πεδίο  της ΕΚΠΑΙΔΕΥΣΗΣ η ποιοτική αφήγηση υποδεικνύει τα εξής:    </vt:lpstr>
      <vt:lpstr>Διαφάνεια 14</vt:lpstr>
      <vt:lpstr> Τέλος, στο πεδίο των συμβόλων:  </vt:lpstr>
      <vt:lpstr>Στα πεδία της  ΥΓΕΙΑΣ- ΚΟΙΝΩΝΙΚΗΣ ΠΡΟΝΟΙΑΣ η ποιοτική αφήγηση υποδεικνύει τα εξής: </vt:lpstr>
      <vt:lpstr>Διαφάνεια 17</vt:lpstr>
      <vt:lpstr>Διαφάνεια 18</vt:lpstr>
      <vt:lpstr>There are never enough bricks and there are too few good synthesizers who wish to search out the bricks and thus put the wall together.  These worthy people are usually too busy working on their own data!    (C. Wright Mills, 1959: p.9)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There are never enough bricks and there are too few good synthesizers  who wish to search out the bricks and thus put the wall together.  These worthy people are usually too busy working on their own data!    (C. Wright Mills, 1959: p.9)</dc:title>
  <dc:creator>Manina</dc:creator>
  <cp:lastModifiedBy>UOA</cp:lastModifiedBy>
  <cp:revision>96</cp:revision>
  <dcterms:created xsi:type="dcterms:W3CDTF">2013-03-28T13:31:17Z</dcterms:created>
  <dcterms:modified xsi:type="dcterms:W3CDTF">2013-06-27T11:15:04Z</dcterms:modified>
</cp:coreProperties>
</file>