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4" showSpecialPlsOnTitleSld="0" saveSubsetFonts="1">
  <p:sldMasterIdLst>
    <p:sldMasterId id="2147483648" r:id="rId1"/>
  </p:sldMasterIdLst>
  <p:notesMasterIdLst>
    <p:notesMasterId r:id="rId16"/>
  </p:notesMasterIdLst>
  <p:sldIdLst>
    <p:sldId id="256" r:id="rId2"/>
    <p:sldId id="430" r:id="rId3"/>
    <p:sldId id="508" r:id="rId4"/>
    <p:sldId id="517" r:id="rId5"/>
    <p:sldId id="513" r:id="rId6"/>
    <p:sldId id="280" r:id="rId7"/>
    <p:sldId id="279" r:id="rId8"/>
    <p:sldId id="277" r:id="rId9"/>
    <p:sldId id="515" r:id="rId10"/>
    <p:sldId id="290" r:id="rId11"/>
    <p:sldId id="503" r:id="rId12"/>
    <p:sldId id="504" r:id="rId13"/>
    <p:sldId id="509" r:id="rId14"/>
    <p:sldId id="491" r:id="rId15"/>
  </p:sldIdLst>
  <p:sldSz cx="13004800" cy="9753600"/>
  <p:notesSz cx="7010400" cy="92964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ni Adamidi" initials="EA" lastIdx="1" clrIdx="0">
    <p:extLst>
      <p:ext uri="{19B8F6BF-5375-455C-9EA6-DF929625EA0E}">
        <p15:presenceInfo xmlns:p15="http://schemas.microsoft.com/office/powerpoint/2012/main" userId="S::eleni.adamidi@cern.ch::5f52a19a-0ab1-49bb-b9a6-9457a20968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908"/>
    <a:srgbClr val="941A1D"/>
    <a:srgbClr val="FDA02A"/>
    <a:srgbClr val="E95420"/>
    <a:srgbClr val="800000"/>
    <a:srgbClr val="FD9F40"/>
    <a:srgbClr val="FD7F40"/>
    <a:srgbClr val="EC8651"/>
    <a:srgbClr val="EC8349"/>
    <a:srgbClr val="FFB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08"/>
    <p:restoredTop sz="96395" autoAdjust="0"/>
  </p:normalViewPr>
  <p:slideViewPr>
    <p:cSldViewPr snapToGrid="0">
      <p:cViewPr>
        <p:scale>
          <a:sx n="81" d="100"/>
          <a:sy n="81" d="100"/>
        </p:scale>
        <p:origin x="1328" y="24"/>
      </p:cViewPr>
      <p:guideLst>
        <p:guide orient="horz" pos="3072"/>
        <p:guide pos="4096"/>
      </p:guideLst>
    </p:cSldViewPr>
  </p:slideViewPr>
  <p:notesTextViewPr>
    <p:cViewPr>
      <p:scale>
        <a:sx n="3" d="2"/>
        <a:sy n="3" d="2"/>
      </p:scale>
      <p:origin x="0" y="0"/>
    </p:cViewPr>
  </p:notesTextViewPr>
  <p:sorterViewPr>
    <p:cViewPr>
      <p:scale>
        <a:sx n="66" d="100"/>
        <a:sy n="66" d="100"/>
      </p:scale>
      <p:origin x="0" y="71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81100" y="696913"/>
            <a:ext cx="4648200" cy="3486150"/>
          </a:xfrm>
          <a:prstGeom prst="rect">
            <a:avLst/>
          </a:prstGeom>
        </p:spPr>
        <p:txBody>
          <a:bodyPr lIns="93175" tIns="46587" rIns="93175" bIns="46587"/>
          <a:lstStyle/>
          <a:p>
            <a:endParaRPr/>
          </a:p>
        </p:txBody>
      </p:sp>
      <p:sp>
        <p:nvSpPr>
          <p:cNvPr id="117" name="Shape 117"/>
          <p:cNvSpPr>
            <a:spLocks noGrp="1"/>
          </p:cNvSpPr>
          <p:nvPr>
            <p:ph type="body" sz="quarter" idx="1"/>
          </p:nvPr>
        </p:nvSpPr>
        <p:spPr>
          <a:xfrm>
            <a:off x="934721" y="4415791"/>
            <a:ext cx="5140960" cy="4183380"/>
          </a:xfrm>
          <a:prstGeom prst="rect">
            <a:avLst/>
          </a:prstGeom>
        </p:spPr>
        <p:txBody>
          <a:bodyPr lIns="93175" tIns="46587" rIns="93175" bIns="46587"/>
          <a:lstStyle/>
          <a:p>
            <a:endParaRPr/>
          </a:p>
        </p:txBody>
      </p:sp>
    </p:spTree>
    <p:extLst>
      <p:ext uri="{BB962C8B-B14F-4D97-AF65-F5344CB8AC3E}">
        <p14:creationId xmlns:p14="http://schemas.microsoft.com/office/powerpoint/2010/main" val="296953667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1076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4830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18300" y="5092700"/>
            <a:ext cx="5334000" cy="3771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18300" y="889000"/>
            <a:ext cx="5334000" cy="3771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889000"/>
            <a:ext cx="5334000" cy="7975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Main copy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726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over Page">
    <p:spTree>
      <p:nvGrpSpPr>
        <p:cNvPr id="1" name=""/>
        <p:cNvGrpSpPr/>
        <p:nvPr/>
      </p:nvGrpSpPr>
      <p:grpSpPr>
        <a:xfrm>
          <a:off x="0" y="0"/>
          <a:ext cx="0" cy="0"/>
          <a:chOff x="0" y="0"/>
          <a:chExt cx="0" cy="0"/>
        </a:xfrm>
      </p:grpSpPr>
      <p:sp>
        <p:nvSpPr>
          <p:cNvPr id="4" name="Rectangle 3"/>
          <p:cNvSpPr/>
          <p:nvPr userDrawn="1"/>
        </p:nvSpPr>
        <p:spPr>
          <a:xfrm>
            <a:off x="0" y="0"/>
            <a:ext cx="13004800" cy="9753600"/>
          </a:xfrm>
          <a:prstGeom prst="rect">
            <a:avLst/>
          </a:prstGeom>
          <a:solidFill>
            <a:srgbClr val="E4002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413"/>
          </a:p>
        </p:txBody>
      </p:sp>
      <p:pic>
        <p:nvPicPr>
          <p:cNvPr id="5" name="Picture 7" descr="ESS_Logo.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48747" y="2266809"/>
            <a:ext cx="2835769" cy="11740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descr="Screen Shot 2018-08-30 at 16.04.49.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0"/>
            <a:ext cx="13000284" cy="975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p:cNvPicPr>
            <a:picLocks noChangeAspect="1"/>
          </p:cNvPicPr>
          <p:nvPr userDrawn="1"/>
        </p:nvPicPr>
        <p:blipFill>
          <a:blip r:embed="rId4"/>
          <a:stretch>
            <a:fillRect/>
          </a:stretch>
        </p:blipFill>
        <p:spPr>
          <a:xfrm>
            <a:off x="0" y="0"/>
            <a:ext cx="13004800" cy="9753600"/>
          </a:xfrm>
          <a:prstGeom prst="rect">
            <a:avLst/>
          </a:prstGeom>
        </p:spPr>
      </p:pic>
      <p:sp>
        <p:nvSpPr>
          <p:cNvPr id="12" name="TextBox 11"/>
          <p:cNvSpPr txBox="1"/>
          <p:nvPr userDrawn="1"/>
        </p:nvSpPr>
        <p:spPr>
          <a:xfrm>
            <a:off x="1030217" y="8643108"/>
            <a:ext cx="6328466" cy="790948"/>
          </a:xfrm>
          <a:prstGeom prst="rect">
            <a:avLst/>
          </a:prstGeom>
          <a:noFill/>
        </p:spPr>
        <p:txBody>
          <a:bodyPr wrap="square" lIns="0" tIns="0" bIns="0" rtlCol="0" anchor="t" anchorCtr="0">
            <a:noAutofit/>
          </a:bodyPr>
          <a:lstStyle/>
          <a:p>
            <a:pPr>
              <a:lnSpc>
                <a:spcPts val="2930"/>
              </a:lnSpc>
            </a:pPr>
            <a:r>
              <a:rPr lang="en-US" sz="2560" b="1" kern="1200" dirty="0" err="1">
                <a:solidFill>
                  <a:schemeClr val="tx2"/>
                </a:solidFill>
                <a:latin typeface="Arial" charset="0"/>
                <a:ea typeface="ヒラギノ角ゴ Pro W3" charset="0"/>
                <a:cs typeface="ヒラギノ角ゴ Pro W3" charset="0"/>
              </a:rPr>
              <a:t>europeansocialsurvey.org</a:t>
            </a:r>
            <a:endParaRPr lang="en-US" sz="2560" b="1" kern="1200" dirty="0">
              <a:solidFill>
                <a:schemeClr val="tx2"/>
              </a:solidFill>
              <a:latin typeface="Arial" charset="0"/>
              <a:ea typeface="ヒラギノ角ゴ Pro W3" charset="0"/>
              <a:cs typeface="ヒラギノ角ゴ Pro W3" charset="0"/>
            </a:endParaRPr>
          </a:p>
          <a:p>
            <a:pPr marL="0" marR="0" indent="0" algn="l" defTabSz="650230" rtl="0" eaLnBrk="1" fontAlgn="base" latinLnBrk="0" hangingPunct="1">
              <a:lnSpc>
                <a:spcPts val="2930"/>
              </a:lnSpc>
              <a:spcBef>
                <a:spcPct val="0"/>
              </a:spcBef>
              <a:spcAft>
                <a:spcPct val="0"/>
              </a:spcAft>
              <a:buClrTx/>
              <a:buSzTx/>
              <a:buFontTx/>
              <a:buNone/>
              <a:tabLst/>
              <a:defRPr/>
            </a:pPr>
            <a:r>
              <a:rPr lang="en-GB" sz="2133" b="0" i="0" u="none" strike="noStrike" kern="1200" baseline="30000" dirty="0">
                <a:solidFill>
                  <a:schemeClr val="bg1"/>
                </a:solidFill>
                <a:latin typeface="Arial" charset="0"/>
                <a:ea typeface="ヒラギノ角ゴ Pro W3" charset="0"/>
                <a:cs typeface="ヒラギノ角ゴ Pro W3" charset="0"/>
              </a:rPr>
              <a:t>ESS is a European Research Infrastructure Consortium (ESS ERIC)</a:t>
            </a:r>
          </a:p>
        </p:txBody>
      </p:sp>
      <p:pic>
        <p:nvPicPr>
          <p:cNvPr id="19" name="Picture 18" descr="Map5-01.png"/>
          <p:cNvPicPr>
            <a:picLocks noChangeAspect="1"/>
          </p:cNvPicPr>
          <p:nvPr userDrawn="1"/>
        </p:nvPicPr>
        <p:blipFill rotWithShape="1">
          <a:blip r:embed="rId5">
            <a:extLst>
              <a:ext uri="{28A0092B-C50C-407E-A947-70E740481C1C}">
                <a14:useLocalDpi xmlns:a14="http://schemas.microsoft.com/office/drawing/2010/main" val="0"/>
              </a:ext>
            </a:extLst>
          </a:blip>
          <a:srcRect t="5382" b="3258"/>
          <a:stretch/>
        </p:blipFill>
        <p:spPr>
          <a:xfrm>
            <a:off x="4876801" y="0"/>
            <a:ext cx="8128000" cy="9753600"/>
          </a:xfrm>
          <a:prstGeom prst="rect">
            <a:avLst/>
          </a:prstGeom>
        </p:spPr>
      </p:pic>
      <p:pic>
        <p:nvPicPr>
          <p:cNvPr id="17" name="Picture 16" descr="ESS_logo_whit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17264" y="505743"/>
            <a:ext cx="2595180" cy="832491"/>
          </a:xfrm>
          <a:prstGeom prst="rect">
            <a:avLst/>
          </a:prstGeom>
        </p:spPr>
      </p:pic>
      <p:pic>
        <p:nvPicPr>
          <p:cNvPr id="25" name="Picture 24">
            <a:extLst>
              <a:ext uri="{FF2B5EF4-FFF2-40B4-BE49-F238E27FC236}">
                <a16:creationId xmlns:a16="http://schemas.microsoft.com/office/drawing/2014/main" id="{553A6FF5-86C2-4FB7-AC08-18801728774F}"/>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11483" y="7441637"/>
            <a:ext cx="1465230" cy="995499"/>
          </a:xfrm>
          <a:prstGeom prst="rect">
            <a:avLst/>
          </a:prstGeom>
        </p:spPr>
      </p:pic>
      <p:sp>
        <p:nvSpPr>
          <p:cNvPr id="26" name="Text Placeholder 19">
            <a:extLst>
              <a:ext uri="{FF2B5EF4-FFF2-40B4-BE49-F238E27FC236}">
                <a16:creationId xmlns:a16="http://schemas.microsoft.com/office/drawing/2014/main" id="{D667E64B-EE12-4978-8F64-665E5972C387}"/>
              </a:ext>
            </a:extLst>
          </p:cNvPr>
          <p:cNvSpPr>
            <a:spLocks noGrp="1"/>
          </p:cNvSpPr>
          <p:nvPr>
            <p:ph type="body" sz="quarter" idx="4294967295" hasCustomPrompt="1"/>
          </p:nvPr>
        </p:nvSpPr>
        <p:spPr>
          <a:xfrm>
            <a:off x="1011483" y="2311964"/>
            <a:ext cx="9130121" cy="3265651"/>
          </a:xfrm>
          <a:prstGeom prst="rect">
            <a:avLst/>
          </a:prstGeom>
        </p:spPr>
        <p:txBody>
          <a:bodyPr lIns="0" tIns="0" anchor="t" anchorCtr="0">
            <a:noAutofit/>
          </a:bodyPr>
          <a:lstStyle>
            <a:lvl1pPr marL="0" marR="0" indent="0" algn="l" defTabSz="650230" rtl="0" eaLnBrk="1" fontAlgn="auto" latinLnBrk="0" hangingPunct="1">
              <a:lnSpc>
                <a:spcPts val="6258"/>
              </a:lnSpc>
              <a:spcBef>
                <a:spcPts val="0"/>
              </a:spcBef>
              <a:spcAft>
                <a:spcPts val="0"/>
              </a:spcAft>
              <a:buClrTx/>
              <a:buSzTx/>
              <a:buFontTx/>
              <a:buNone/>
              <a:tabLst/>
              <a:defRPr sz="5404" baseline="0">
                <a:solidFill>
                  <a:schemeClr val="bg1"/>
                </a:solidFill>
                <a:latin typeface="Arial Black"/>
                <a:cs typeface="Arial Black"/>
              </a:defRPr>
            </a:lvl1pPr>
            <a:lvl2pPr>
              <a:defRPr>
                <a:latin typeface="Arial Black"/>
                <a:cs typeface="Arial Black"/>
              </a:defRPr>
            </a:lvl2pPr>
            <a:lvl3pPr>
              <a:defRPr>
                <a:latin typeface="Arial Black"/>
                <a:cs typeface="Arial Black"/>
              </a:defRPr>
            </a:lvl3pPr>
          </a:lstStyle>
          <a:p>
            <a:pPr lvl="0"/>
            <a:r>
              <a:rPr lang="en-GB" dirty="0"/>
              <a:t>Presentation title:</a:t>
            </a:r>
          </a:p>
          <a:p>
            <a:pPr lvl="0"/>
            <a:r>
              <a:rPr lang="en-GB" dirty="0"/>
              <a:t>This is the new</a:t>
            </a:r>
          </a:p>
          <a:p>
            <a:pPr lvl="0"/>
            <a:r>
              <a:rPr lang="en-GB" dirty="0"/>
              <a:t>ESS PowerPoint</a:t>
            </a:r>
          </a:p>
          <a:p>
            <a:pPr lvl="0"/>
            <a:r>
              <a:rPr lang="en-GB" dirty="0"/>
              <a:t>template</a:t>
            </a:r>
          </a:p>
        </p:txBody>
      </p:sp>
      <p:sp>
        <p:nvSpPr>
          <p:cNvPr id="27" name="Text Placeholder 9">
            <a:extLst>
              <a:ext uri="{FF2B5EF4-FFF2-40B4-BE49-F238E27FC236}">
                <a16:creationId xmlns:a16="http://schemas.microsoft.com/office/drawing/2014/main" id="{6467DC9C-D9FB-4173-870D-E72BD6253956}"/>
              </a:ext>
            </a:extLst>
          </p:cNvPr>
          <p:cNvSpPr>
            <a:spLocks noGrp="1"/>
          </p:cNvSpPr>
          <p:nvPr>
            <p:ph type="body" sz="quarter" idx="4294967295" hasCustomPrompt="1"/>
          </p:nvPr>
        </p:nvSpPr>
        <p:spPr>
          <a:xfrm>
            <a:off x="1011483" y="5823261"/>
            <a:ext cx="4461369" cy="1343829"/>
          </a:xfrm>
          <a:prstGeom prst="rect">
            <a:avLst/>
          </a:prstGeom>
        </p:spPr>
        <p:txBody>
          <a:bodyPr vert="horz" lIns="0" tIns="0"/>
          <a:lstStyle>
            <a:lvl1pPr marL="0" indent="0">
              <a:buNone/>
              <a:defRPr sz="2560" baseline="0">
                <a:solidFill>
                  <a:schemeClr val="bg1"/>
                </a:solidFill>
                <a:latin typeface="Arial"/>
                <a:cs typeface="Arial"/>
              </a:defRPr>
            </a:lvl1pPr>
          </a:lstStyle>
          <a:p>
            <a:pPr lvl="0"/>
            <a:r>
              <a:rPr lang="en-US" b="1" dirty="0"/>
              <a:t>Byline/Author</a:t>
            </a:r>
          </a:p>
          <a:p>
            <a:pPr lvl="0"/>
            <a:r>
              <a:rPr lang="en-US" dirty="0"/>
              <a:t>Job role</a:t>
            </a:r>
          </a:p>
          <a:p>
            <a:pPr lvl="0"/>
            <a:r>
              <a:rPr lang="en-US" dirty="0"/>
              <a:t>Dateline</a:t>
            </a:r>
          </a:p>
          <a:p>
            <a:pPr lvl="0"/>
            <a:endParaRPr lang="en-US" dirty="0"/>
          </a:p>
        </p:txBody>
      </p:sp>
    </p:spTree>
    <p:extLst>
      <p:ext uri="{BB962C8B-B14F-4D97-AF65-F5344CB8AC3E}">
        <p14:creationId xmlns:p14="http://schemas.microsoft.com/office/powerpoint/2010/main" val="1436416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Main copy pag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1022774" y="2383458"/>
            <a:ext cx="5371253" cy="1072447"/>
          </a:xfrm>
          <a:prstGeom prst="rect">
            <a:avLst/>
          </a:prstGeom>
        </p:spPr>
        <p:txBody>
          <a:bodyPr vert="horz" lIns="0" tIns="0"/>
          <a:lstStyle>
            <a:lvl1pPr marL="0" indent="0">
              <a:buNone/>
              <a:defRPr sz="2844" b="0">
                <a:latin typeface="Arial Black"/>
                <a:cs typeface="Arial Black"/>
              </a:defRPr>
            </a:lvl1pPr>
          </a:lstStyle>
          <a:p>
            <a:pPr lvl="0"/>
            <a:r>
              <a:rPr lang="en-US" dirty="0"/>
              <a:t>Standard text page heading (Arial Black) 20Pt</a:t>
            </a:r>
          </a:p>
        </p:txBody>
      </p:sp>
      <p:sp>
        <p:nvSpPr>
          <p:cNvPr id="8" name="Text Placeholder 6"/>
          <p:cNvSpPr>
            <a:spLocks noGrp="1"/>
          </p:cNvSpPr>
          <p:nvPr>
            <p:ph type="body" sz="quarter" idx="11" hasCustomPrompt="1"/>
          </p:nvPr>
        </p:nvSpPr>
        <p:spPr>
          <a:xfrm>
            <a:off x="1034816" y="3575571"/>
            <a:ext cx="5371253" cy="614869"/>
          </a:xfrm>
          <a:prstGeom prst="rect">
            <a:avLst/>
          </a:prstGeom>
        </p:spPr>
        <p:txBody>
          <a:bodyPr vert="horz" lIns="0" tIns="0"/>
          <a:lstStyle>
            <a:lvl1pPr marL="0" indent="0">
              <a:buNone/>
              <a:defRPr sz="2560" b="1" i="0">
                <a:latin typeface="Arial"/>
                <a:cs typeface="Arial"/>
              </a:defRPr>
            </a:lvl1pPr>
          </a:lstStyle>
          <a:p>
            <a:pPr lvl="0"/>
            <a:r>
              <a:rPr lang="en-US" dirty="0"/>
              <a:t>Body subhead style (Arial Bold) 18pt</a:t>
            </a:r>
          </a:p>
        </p:txBody>
      </p:sp>
      <p:sp>
        <p:nvSpPr>
          <p:cNvPr id="9" name="Text Placeholder 6"/>
          <p:cNvSpPr>
            <a:spLocks noGrp="1"/>
          </p:cNvSpPr>
          <p:nvPr>
            <p:ph type="body" sz="quarter" idx="12" hasCustomPrompt="1"/>
          </p:nvPr>
        </p:nvSpPr>
        <p:spPr>
          <a:xfrm>
            <a:off x="1022774" y="4515555"/>
            <a:ext cx="5371253" cy="4045938"/>
          </a:xfrm>
          <a:prstGeom prst="rect">
            <a:avLst/>
          </a:prstGeom>
        </p:spPr>
        <p:txBody>
          <a:bodyPr vert="horz" lIns="0" tIns="0"/>
          <a:lstStyle>
            <a:lvl1pPr marL="0" indent="0">
              <a:buNone/>
              <a:defRPr sz="2560" b="0" i="0">
                <a:latin typeface="Arial"/>
                <a:cs typeface="Arial"/>
              </a:defRPr>
            </a:lvl1pPr>
          </a:lstStyle>
          <a:p>
            <a:pPr lvl="0"/>
            <a:r>
              <a:rPr lang="en-US" dirty="0"/>
              <a:t>Body text style (Arial Regular) 18pt</a:t>
            </a:r>
          </a:p>
          <a:p>
            <a:pPr lvl="0"/>
            <a:endParaRPr lang="en-US" dirty="0"/>
          </a:p>
        </p:txBody>
      </p:sp>
      <p:sp>
        <p:nvSpPr>
          <p:cNvPr id="10" name="Text Placeholder 6"/>
          <p:cNvSpPr>
            <a:spLocks noGrp="1"/>
          </p:cNvSpPr>
          <p:nvPr>
            <p:ph type="body" sz="quarter" idx="13" hasCustomPrompt="1"/>
          </p:nvPr>
        </p:nvSpPr>
        <p:spPr>
          <a:xfrm>
            <a:off x="6597980" y="3588363"/>
            <a:ext cx="5371253" cy="385327"/>
          </a:xfrm>
          <a:prstGeom prst="rect">
            <a:avLst/>
          </a:prstGeom>
        </p:spPr>
        <p:txBody>
          <a:bodyPr vert="horz" lIns="0" tIns="0"/>
          <a:lstStyle>
            <a:lvl1pPr marL="97278" indent="-250876">
              <a:buSzPct val="130000"/>
              <a:buFont typeface="Arial"/>
              <a:buChar char="•"/>
              <a:defRPr sz="2276" b="1" i="0">
                <a:solidFill>
                  <a:srgbClr val="FF0000"/>
                </a:solidFill>
                <a:latin typeface="Arial"/>
                <a:cs typeface="Arial"/>
              </a:defRPr>
            </a:lvl1pPr>
          </a:lstStyle>
          <a:p>
            <a:pPr lvl="0"/>
            <a:r>
              <a:rPr lang="en-US" dirty="0"/>
              <a:t>Bullet point title style</a:t>
            </a:r>
          </a:p>
          <a:p>
            <a:pPr lvl="0"/>
            <a:endParaRPr lang="en-US" dirty="0"/>
          </a:p>
        </p:txBody>
      </p:sp>
      <p:sp>
        <p:nvSpPr>
          <p:cNvPr id="11" name="Text Placeholder 6"/>
          <p:cNvSpPr>
            <a:spLocks noGrp="1"/>
          </p:cNvSpPr>
          <p:nvPr>
            <p:ph type="body" sz="quarter" idx="14" hasCustomPrompt="1"/>
          </p:nvPr>
        </p:nvSpPr>
        <p:spPr>
          <a:xfrm>
            <a:off x="6597980" y="4009807"/>
            <a:ext cx="5371253" cy="4551687"/>
          </a:xfrm>
          <a:prstGeom prst="rect">
            <a:avLst/>
          </a:prstGeom>
        </p:spPr>
        <p:txBody>
          <a:bodyPr vert="horz" lIns="0" tIns="0"/>
          <a:lstStyle>
            <a:lvl1pPr marL="255996" indent="0">
              <a:buNone/>
              <a:defRPr sz="2276" b="0" i="0">
                <a:latin typeface="Arial"/>
                <a:cs typeface="Arial"/>
              </a:defRPr>
            </a:lvl1pPr>
          </a:lstStyle>
          <a:p>
            <a:pPr lvl="0"/>
            <a:r>
              <a:rPr lang="en-US" dirty="0"/>
              <a:t>Bullet point style body copy</a:t>
            </a:r>
          </a:p>
          <a:p>
            <a:pPr lvl="0"/>
            <a:endParaRPr lang="en-US" dirty="0"/>
          </a:p>
        </p:txBody>
      </p:sp>
    </p:spTree>
    <p:extLst>
      <p:ext uri="{BB962C8B-B14F-4D97-AF65-F5344CB8AC3E}">
        <p14:creationId xmlns:p14="http://schemas.microsoft.com/office/powerpoint/2010/main" val="1950374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7" r:id="rId2"/>
    <p:sldLayoutId id="2147483659" r:id="rId3"/>
    <p:sldLayoutId id="2147483660" r:id="rId4"/>
    <p:sldLayoutId id="2147483661" r:id="rId5"/>
    <p:sldLayoutId id="2147483663" r:id="rId6"/>
    <p:sldLayoutId id="2147483664" r:id="rId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hdr="0" dt="0"/>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sz="3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hyperlink" Target="http://www.ekke.gr/" TargetMode="External"/><Relationship Id="rId7" Type="http://schemas.openxmlformats.org/officeDocument/2006/relationships/image" Target="../media/image11.tif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0.tiff"/><Relationship Id="rId5" Type="http://schemas.openxmlformats.org/officeDocument/2006/relationships/image" Target="../media/image8.png"/><Relationship Id="rId10" Type="http://schemas.openxmlformats.org/officeDocument/2006/relationships/image" Target="../media/image6.jpg"/><Relationship Id="rId4" Type="http://schemas.openxmlformats.org/officeDocument/2006/relationships/hyperlink" Target="http://www.europeansocialsurvey.org/" TargetMode="Externa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g"/><Relationship Id="rId1" Type="http://schemas.openxmlformats.org/officeDocument/2006/relationships/slideLayout" Target="../slideLayouts/slideLayout5.xml"/><Relationship Id="rId6" Type="http://schemas.openxmlformats.org/officeDocument/2006/relationships/image" Target="../media/image19.jpg"/><Relationship Id="rId5" Type="http://schemas.openxmlformats.org/officeDocument/2006/relationships/image" Target="../media/image18.gif"/><Relationship Id="rId4" Type="http://schemas.openxmlformats.org/officeDocument/2006/relationships/image" Target="../media/image17.jpg"/><Relationship Id="rId9"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5.xml"/><Relationship Id="rId4" Type="http://schemas.openxmlformats.org/officeDocument/2006/relationships/image" Target="../media/image10.tiff"/></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830180" y="5822645"/>
            <a:ext cx="11734051" cy="3190334"/>
          </a:xfrm>
          <a:prstGeom prst="rect">
            <a:avLst/>
          </a:prstGeom>
        </p:spPr>
        <p:txBody>
          <a:bodyPr anchor="b">
            <a:normAutofit fontScale="40000" lnSpcReduction="20000"/>
          </a:bodyPr>
          <a:lstStyle>
            <a:lvl1pPr algn="r" defTabSz="3429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70000"/>
              </a:lnSpc>
            </a:pPr>
            <a:br>
              <a:rPr kumimoji="0" lang="en-US" sz="3600" b="0"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br>
              <a:rPr kumimoji="0" lang="en-US" sz="3600" b="0"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br>
              <a:rPr kumimoji="0" lang="en-US" sz="3600" b="0"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br>
              <a:rPr kumimoji="0" lang="en-US" sz="3600" b="0"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r>
              <a:rPr kumimoji="0" lang="en-US" sz="14700" b="1"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t> </a:t>
            </a:r>
            <a:br>
              <a:rPr kumimoji="0" lang="en-US" sz="14700" b="1"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endParaRPr lang="en-US" b="0" dirty="0"/>
          </a:p>
          <a:p>
            <a:pPr>
              <a:lnSpc>
                <a:spcPct val="170000"/>
              </a:lnSpc>
            </a:pPr>
            <a:endParaRPr lang="el-GR" sz="10400" cap="none" dirty="0">
              <a:ln>
                <a:noFill/>
              </a:ln>
              <a:solidFill>
                <a:srgbClr val="800000"/>
              </a:solidFill>
              <a:latin typeface="Helvetica Neue"/>
            </a:endParaRPr>
          </a:p>
          <a:p>
            <a:pPr>
              <a:lnSpc>
                <a:spcPct val="170000"/>
              </a:lnSpc>
            </a:pPr>
            <a:endParaRPr lang="el-GR" sz="10400" cap="none" dirty="0">
              <a:ln>
                <a:noFill/>
              </a:ln>
              <a:solidFill>
                <a:srgbClr val="800000"/>
              </a:solidFill>
              <a:latin typeface="Helvetica Neue"/>
            </a:endParaRPr>
          </a:p>
          <a:p>
            <a:pPr>
              <a:lnSpc>
                <a:spcPct val="170000"/>
              </a:lnSpc>
            </a:pPr>
            <a:endParaRPr lang="el-GR" sz="10400" cap="none" dirty="0">
              <a:ln>
                <a:noFill/>
              </a:ln>
              <a:solidFill>
                <a:srgbClr val="800000"/>
              </a:solidFill>
              <a:latin typeface="Helvetica Neue"/>
            </a:endParaRPr>
          </a:p>
          <a:p>
            <a:pPr>
              <a:lnSpc>
                <a:spcPct val="170000"/>
              </a:lnSpc>
            </a:pPr>
            <a:endParaRPr lang="el-GR" sz="9600" cap="none" dirty="0">
              <a:ln>
                <a:noFill/>
              </a:ln>
              <a:solidFill>
                <a:schemeClr val="bg2">
                  <a:lumMod val="25000"/>
                </a:schemeClr>
              </a:solidFill>
              <a:latin typeface="Helvetica Neue"/>
            </a:endParaRPr>
          </a:p>
        </p:txBody>
      </p:sp>
      <p:sp>
        <p:nvSpPr>
          <p:cNvPr id="5" name="Title 1"/>
          <p:cNvSpPr txBox="1">
            <a:spLocks/>
          </p:cNvSpPr>
          <p:nvPr/>
        </p:nvSpPr>
        <p:spPr>
          <a:xfrm>
            <a:off x="4165600" y="8631089"/>
            <a:ext cx="8839200" cy="1023133"/>
          </a:xfrm>
          <a:prstGeom prst="rect">
            <a:avLst/>
          </a:prstGeom>
        </p:spPr>
        <p:txBody>
          <a:bodyPr anchor="b">
            <a:normAutofit fontScale="25000" lnSpcReduction="20000"/>
          </a:bodyPr>
          <a:lstStyle>
            <a:lvl1pPr algn="r" defTabSz="3429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kumimoji="0" lang="en-US" sz="3600" b="0"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br>
              <a:rPr kumimoji="0" lang="en-US" sz="3600" b="0"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br>
              <a:rPr kumimoji="0" lang="en-US" sz="3600" b="0"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br>
              <a:rPr kumimoji="0" lang="en-US" sz="3600" b="0"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r>
              <a:rPr kumimoji="0" lang="en-US" sz="14700" b="1"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t> </a:t>
            </a:r>
            <a:br>
              <a:rPr kumimoji="0" lang="en-US" sz="14700" b="1" i="0" u="none" strike="noStrike" kern="1200" cap="all" spc="0" normalizeH="0" baseline="0" noProof="0">
                <a:ln w="3175" cmpd="sng">
                  <a:noFill/>
                </a:ln>
                <a:solidFill>
                  <a:sysClr val="window" lastClr="FFFFFF"/>
                </a:solidFill>
                <a:effectLst/>
                <a:uLnTx/>
                <a:uFillTx/>
                <a:latin typeface="Calibri" panose="020F0502020204030204"/>
                <a:ea typeface="+mj-ea"/>
                <a:cs typeface="+mj-cs"/>
              </a:rPr>
            </a:br>
            <a:endParaRPr lang="el-GR" sz="14800" i="1" dirty="0">
              <a:solidFill>
                <a:sysClr val="window" lastClr="FFFFFF"/>
              </a:solidFill>
              <a:latin typeface="Calibri" panose="020F0502020204030204"/>
            </a:endParaRPr>
          </a:p>
        </p:txBody>
      </p:sp>
      <p:sp>
        <p:nvSpPr>
          <p:cNvPr id="4" name="TextBox 3"/>
          <p:cNvSpPr txBox="1"/>
          <p:nvPr/>
        </p:nvSpPr>
        <p:spPr>
          <a:xfrm>
            <a:off x="3913632" y="7904722"/>
            <a:ext cx="847344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1" indent="0"/>
            <a:r>
              <a:rPr lang="en-US" dirty="0">
                <a:solidFill>
                  <a:srgbClr val="941A1D"/>
                </a:solidFill>
                <a:latin typeface="Arial" panose="020B0604020202020204" pitchFamily="34" charset="0"/>
                <a:cs typeface="Arial" panose="020B0604020202020204" pitchFamily="34" charset="0"/>
              </a:rPr>
              <a:t>Description of the funded research project</a:t>
            </a:r>
            <a:endParaRPr lang="el-GR" dirty="0">
              <a:solidFill>
                <a:srgbClr val="941A1D"/>
              </a:solidFill>
              <a:latin typeface="Arial" panose="020B0604020202020204" pitchFamily="34" charset="0"/>
              <a:cs typeface="Arial" panose="020B0604020202020204" pitchFamily="34" charset="0"/>
            </a:endParaRPr>
          </a:p>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Call: Fieldwork for data collection in Greece under the framework of the 10th wave of European Social Survey</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3855" y="352445"/>
            <a:ext cx="3111558" cy="119593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p:cNvSpPr txBox="1">
            <a:spLocks/>
          </p:cNvSpPr>
          <p:nvPr/>
        </p:nvSpPr>
        <p:spPr>
          <a:xfrm>
            <a:off x="11680238" y="538856"/>
            <a:ext cx="951270" cy="519289"/>
          </a:xfrm>
          <a:prstGeom prst="rect">
            <a:avLst/>
          </a:prstGeom>
        </p:spPr>
        <p:txBody>
          <a:bodyPr vert="horz" lIns="130048" tIns="65024" rIns="130048" bIns="65024" rtlCol="0" anchor="ctr"/>
          <a:lstStyle>
            <a:defPPr>
              <a:defRPr lang="en-US"/>
            </a:defPPr>
            <a:lvl1pPr algn="r" defTabSz="457200" rtl="0" fontAlgn="base">
              <a:spcBef>
                <a:spcPct val="0"/>
              </a:spcBef>
              <a:spcAft>
                <a:spcPct val="0"/>
              </a:spcAft>
              <a:defRPr sz="1200" kern="1200">
                <a:solidFill>
                  <a:schemeClr val="accent1"/>
                </a:solidFill>
                <a:latin typeface="Arial"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kern="1200">
                <a:solidFill>
                  <a:schemeClr val="tx1"/>
                </a:solidFill>
                <a:latin typeface="Arial" charset="0"/>
                <a:ea typeface="ヒラギノ角ゴ Pro W3" charset="0"/>
                <a:cs typeface="ヒラギノ角ゴ Pro W3" charset="0"/>
              </a:defRPr>
            </a:lvl9pPr>
          </a:lstStyle>
          <a:p>
            <a:fld id="{6FCE4D09-E06F-854B-BFF1-D157BAEBE1EF}" type="slidenum">
              <a:rPr lang="en-US" sz="1707">
                <a:solidFill>
                  <a:schemeClr val="bg1"/>
                </a:solidFill>
              </a:rPr>
              <a:pPr/>
              <a:t>13</a:t>
            </a:fld>
            <a:endParaRPr lang="en-US" sz="1707" dirty="0">
              <a:solidFill>
                <a:schemeClr val="bg1"/>
              </a:solidFill>
            </a:endParaRPr>
          </a:p>
        </p:txBody>
      </p:sp>
      <p:pic>
        <p:nvPicPr>
          <p:cNvPr id="8" name="Picture 7">
            <a:extLst>
              <a:ext uri="{FF2B5EF4-FFF2-40B4-BE49-F238E27FC236}">
                <a16:creationId xmlns:a16="http://schemas.microsoft.com/office/drawing/2014/main" id="{93B4850B-7CE3-4D69-9F69-33893CC38774}"/>
              </a:ext>
            </a:extLst>
          </p:cNvPr>
          <p:cNvPicPr>
            <a:picLocks noChangeAspect="1"/>
          </p:cNvPicPr>
          <p:nvPr/>
        </p:nvPicPr>
        <p:blipFill>
          <a:blip r:embed="rId2"/>
          <a:stretch>
            <a:fillRect/>
          </a:stretch>
        </p:blipFill>
        <p:spPr>
          <a:xfrm>
            <a:off x="1" y="19554"/>
            <a:ext cx="13004799" cy="9753600"/>
          </a:xfrm>
          <a:prstGeom prst="rect">
            <a:avLst/>
          </a:prstGeom>
        </p:spPr>
      </p:pic>
      <p:pic>
        <p:nvPicPr>
          <p:cNvPr id="4" name="Picture 3">
            <a:extLst>
              <a:ext uri="{FF2B5EF4-FFF2-40B4-BE49-F238E27FC236}">
                <a16:creationId xmlns:a16="http://schemas.microsoft.com/office/drawing/2014/main" id="{E9EDBF52-C664-8042-924B-01C503A2672F}"/>
              </a:ext>
            </a:extLst>
          </p:cNvPr>
          <p:cNvPicPr>
            <a:picLocks noChangeAspect="1"/>
          </p:cNvPicPr>
          <p:nvPr/>
        </p:nvPicPr>
        <p:blipFill>
          <a:blip r:embed="rId3"/>
          <a:stretch>
            <a:fillRect/>
          </a:stretch>
        </p:blipFill>
        <p:spPr>
          <a:xfrm>
            <a:off x="10254343" y="333347"/>
            <a:ext cx="2220686" cy="1087239"/>
          </a:xfrm>
          <a:prstGeom prst="rect">
            <a:avLst/>
          </a:prstGeom>
        </p:spPr>
      </p:pic>
    </p:spTree>
    <p:extLst>
      <p:ext uri="{BB962C8B-B14F-4D97-AF65-F5344CB8AC3E}">
        <p14:creationId xmlns:p14="http://schemas.microsoft.com/office/powerpoint/2010/main" val="2553423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p:cNvSpPr/>
          <p:nvPr/>
        </p:nvSpPr>
        <p:spPr>
          <a:xfrm flipH="1">
            <a:off x="0" y="8680973"/>
            <a:ext cx="13004800" cy="1066800"/>
          </a:xfrm>
          <a:prstGeom prst="rtTriangle">
            <a:avLst/>
          </a:prstGeom>
          <a:solidFill>
            <a:srgbClr val="8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Slide Number Placeholder 6"/>
          <p:cNvSpPr>
            <a:spLocks noGrp="1"/>
          </p:cNvSpPr>
          <p:nvPr>
            <p:ph type="sldNum" sz="quarter" idx="4294967295"/>
          </p:nvPr>
        </p:nvSpPr>
        <p:spPr>
          <a:xfrm>
            <a:off x="0" y="9296400"/>
            <a:ext cx="339725" cy="323850"/>
          </a:xfrm>
        </p:spPr>
        <p:txBody>
          <a:bodyPr/>
          <a:lstStyle/>
          <a:p>
            <a:fld id="{86CB4B4D-7CA3-9044-876B-883B54F8677D}" type="slidenum">
              <a:rPr lang="en-US" b="1" smtClean="0">
                <a:solidFill>
                  <a:schemeClr val="bg1"/>
                </a:solidFill>
                <a:latin typeface="Calibri" panose="020F0502020204030204" pitchFamily="34" charset="0"/>
                <a:cs typeface="Calibri" panose="020F0502020204030204" pitchFamily="34" charset="0"/>
              </a:rPr>
              <a:pPr/>
              <a:t>14</a:t>
            </a:fld>
            <a:endParaRPr lang="en-US" b="1" dirty="0">
              <a:solidFill>
                <a:schemeClr val="bg1"/>
              </a:solidFill>
              <a:latin typeface="Calibri" panose="020F0502020204030204" pitchFamily="34" charset="0"/>
              <a:cs typeface="Calibri" panose="020F0502020204030204" pitchFamily="34" charset="0"/>
            </a:endParaRPr>
          </a:p>
        </p:txBody>
      </p:sp>
      <p:sp>
        <p:nvSpPr>
          <p:cNvPr id="17" name="Right Triangle 16"/>
          <p:cNvSpPr/>
          <p:nvPr/>
        </p:nvSpPr>
        <p:spPr>
          <a:xfrm flipV="1">
            <a:off x="0" y="-203"/>
            <a:ext cx="13004800" cy="1066800"/>
          </a:xfrm>
          <a:prstGeom prst="rtTriangle">
            <a:avLst/>
          </a:prstGeom>
          <a:solidFill>
            <a:srgbClr val="8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extBox 7"/>
          <p:cNvSpPr txBox="1"/>
          <p:nvPr/>
        </p:nvSpPr>
        <p:spPr>
          <a:xfrm>
            <a:off x="2808515" y="295799"/>
            <a:ext cx="6515099" cy="1579920"/>
          </a:xfrm>
          <a:prstGeom prst="rect">
            <a:avLst/>
          </a:prstGeom>
          <a:solidFill>
            <a:srgbClr val="FF890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endParaRPr kumimoji="0" lang="el-GR" b="1" i="0" u="none" strike="noStrike" cap="none" spc="0" normalizeH="0" baseline="0" dirty="0">
              <a:ln>
                <a:noFill/>
              </a:ln>
              <a:solidFill>
                <a:schemeClr val="bg1">
                  <a:lumMod val="95000"/>
                </a:schemeClr>
              </a:solidFill>
              <a:effectLst/>
              <a:uFillTx/>
              <a:latin typeface="Calibri" panose="020F0502020204030204" pitchFamily="34" charset="0"/>
              <a:cs typeface="Calibri" panose="020F0502020204030204" pitchFamily="34" charset="0"/>
              <a:sym typeface="Helvetica Neue"/>
            </a:endParaRPr>
          </a:p>
          <a:p>
            <a:r>
              <a:rPr kumimoji="0" lang="en-US" b="1" i="0" u="none" strike="noStrike" cap="none" spc="0" normalizeH="0" baseline="0" dirty="0">
                <a:ln>
                  <a:noFill/>
                </a:ln>
                <a:solidFill>
                  <a:schemeClr val="bg1">
                    <a:lumMod val="95000"/>
                  </a:schemeClr>
                </a:solidFill>
                <a:effectLst/>
                <a:uFillTx/>
                <a:latin typeface="Arial" panose="020B0604020202020204" pitchFamily="34" charset="0"/>
                <a:cs typeface="Arial" panose="020B0604020202020204" pitchFamily="34" charset="0"/>
                <a:sym typeface="Helvetica Neue"/>
              </a:rPr>
              <a:t>Expected</a:t>
            </a:r>
            <a:r>
              <a:rPr kumimoji="0" lang="en-US" b="1" i="0" u="none" strike="noStrike" cap="none" spc="0" normalizeH="0" dirty="0">
                <a:ln>
                  <a:noFill/>
                </a:ln>
                <a:solidFill>
                  <a:schemeClr val="bg1">
                    <a:lumMod val="95000"/>
                  </a:schemeClr>
                </a:solidFill>
                <a:effectLst/>
                <a:uFillTx/>
                <a:latin typeface="Arial" panose="020B0604020202020204" pitchFamily="34" charset="0"/>
                <a:cs typeface="Arial" panose="020B0604020202020204" pitchFamily="34" charset="0"/>
                <a:sym typeface="Helvetica Neue"/>
              </a:rPr>
              <a:t> results </a:t>
            </a:r>
            <a:r>
              <a:rPr kumimoji="0" lang="el-GR" b="1" i="0" u="none" strike="noStrike" cap="none" spc="0" normalizeH="0" baseline="0" dirty="0">
                <a:ln>
                  <a:noFill/>
                </a:ln>
                <a:solidFill>
                  <a:schemeClr val="bg1">
                    <a:lumMod val="95000"/>
                  </a:schemeClr>
                </a:solidFill>
                <a:effectLst/>
                <a:uFillTx/>
                <a:latin typeface="Arial" panose="020B0604020202020204" pitchFamily="34" charset="0"/>
                <a:cs typeface="Arial" panose="020B0604020202020204" pitchFamily="34" charset="0"/>
                <a:sym typeface="Helvetica Neue"/>
              </a:rPr>
              <a:t>&amp; </a:t>
            </a:r>
            <a:r>
              <a:rPr kumimoji="0" lang="en-US" b="1" i="0" u="none" strike="noStrike" cap="none" spc="0" normalizeH="0" baseline="0" dirty="0">
                <a:ln>
                  <a:noFill/>
                </a:ln>
                <a:solidFill>
                  <a:schemeClr val="bg1">
                    <a:lumMod val="95000"/>
                  </a:schemeClr>
                </a:solidFill>
                <a:effectLst/>
                <a:uFillTx/>
                <a:latin typeface="Arial" panose="020B0604020202020204" pitchFamily="34" charset="0"/>
                <a:cs typeface="Arial" panose="020B0604020202020204" pitchFamily="34" charset="0"/>
                <a:sym typeface="Helvetica Neue"/>
              </a:rPr>
              <a:t>Research Project Impact</a:t>
            </a:r>
            <a:endParaRPr lang="el-GR" dirty="0">
              <a:solidFill>
                <a:schemeClr val="bg1">
                  <a:lumMod val="95000"/>
                </a:schemeClr>
              </a:solidFill>
              <a:latin typeface="Arial" panose="020B0604020202020204" pitchFamily="34" charset="0"/>
              <a:cs typeface="Arial" panose="020B0604020202020204" pitchFamily="34" charset="0"/>
            </a:endParaRPr>
          </a:p>
          <a:p>
            <a:pPr algn="just"/>
            <a:endParaRPr lang="el-GR" dirty="0">
              <a:solidFill>
                <a:schemeClr val="bg1">
                  <a:lumMod val="95000"/>
                </a:schemeClr>
              </a:solidFill>
              <a:latin typeface="Calibri" panose="020F0502020204030204" pitchFamily="34" charset="0"/>
              <a:cs typeface="Calibri" panose="020F0502020204030204" pitchFamily="34" charset="0"/>
            </a:endParaRPr>
          </a:p>
          <a:p>
            <a:pPr algn="just"/>
            <a:endParaRPr lang="en-US" dirty="0">
              <a:solidFill>
                <a:schemeClr val="bg1">
                  <a:lumMod val="95000"/>
                </a:schemeClr>
              </a:solidFill>
              <a:latin typeface="Calibri" panose="020F0502020204030204" pitchFamily="34" charset="0"/>
              <a:cs typeface="Calibri" panose="020F0502020204030204" pitchFamily="34" charset="0"/>
            </a:endParaRPr>
          </a:p>
        </p:txBody>
      </p:sp>
      <p:sp>
        <p:nvSpPr>
          <p:cNvPr id="2" name="TextBox 1"/>
          <p:cNvSpPr txBox="1"/>
          <p:nvPr/>
        </p:nvSpPr>
        <p:spPr>
          <a:xfrm>
            <a:off x="339725" y="2003601"/>
            <a:ext cx="12161232" cy="69967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GB" sz="1600" b="0" dirty="0">
                <a:solidFill>
                  <a:srgbClr val="FF0000"/>
                </a:solidFill>
                <a:latin typeface="Arial" panose="020B0604020202020204" pitchFamily="34" charset="0"/>
                <a:cs typeface="Arial" panose="020B0604020202020204" pitchFamily="34" charset="0"/>
              </a:rPr>
              <a:t>Impact</a:t>
            </a:r>
            <a:endParaRPr lang="en-GB" sz="1600" b="0" dirty="0">
              <a:latin typeface="Arial" panose="020B0604020202020204" pitchFamily="34" charset="0"/>
              <a:cs typeface="Arial" panose="020B0604020202020204" pitchFamily="34" charset="0"/>
            </a:endParaRPr>
          </a:p>
          <a:p>
            <a:pPr algn="just"/>
            <a:r>
              <a:rPr lang="en-GB" sz="1600" b="0" dirty="0">
                <a:latin typeface="Arial" panose="020B0604020202020204" pitchFamily="34" charset="0"/>
                <a:cs typeface="Arial" panose="020B0604020202020204" pitchFamily="34" charset="0"/>
              </a:rPr>
              <a:t>ESS is highly regarded amongst international values and attitudes surveys, offering extremely high-quality data that is a critical resource for:</a:t>
            </a:r>
            <a:endParaRPr lang="en-GB" sz="1600" b="0" dirty="0">
              <a:solidFill>
                <a:srgbClr val="FF0000"/>
              </a:solidFill>
              <a:latin typeface="Arial" panose="020B0604020202020204" pitchFamily="34" charset="0"/>
              <a:cs typeface="Arial" panose="020B0604020202020204" pitchFamily="34" charset="0"/>
            </a:endParaRPr>
          </a:p>
          <a:p>
            <a:pPr algn="just"/>
            <a:r>
              <a:rPr lang="en-GB" sz="1600" b="0" dirty="0">
                <a:solidFill>
                  <a:srgbClr val="FF0000"/>
                </a:solidFill>
                <a:latin typeface="Arial" panose="020B0604020202020204" pitchFamily="34" charset="0"/>
                <a:cs typeface="Arial" panose="020B0604020202020204" pitchFamily="34" charset="0"/>
              </a:rPr>
              <a:t>Academia</a:t>
            </a:r>
          </a:p>
          <a:p>
            <a:pPr marL="285750" indent="-285750" algn="just">
              <a:buFont typeface="Arial" panose="020B0604020202020204" pitchFamily="34" charset="0"/>
              <a:buChar char="•"/>
            </a:pPr>
            <a:r>
              <a:rPr lang="en-GB" sz="1600" b="0" dirty="0">
                <a:latin typeface="Arial" panose="020B0604020202020204" pitchFamily="34" charset="0"/>
                <a:cs typeface="Arial" panose="020B0604020202020204" pitchFamily="34" charset="0"/>
              </a:rPr>
              <a:t>researchers across the social sciences.</a:t>
            </a:r>
            <a:endParaRPr lang="en-GB" sz="1600" b="0" dirty="0">
              <a:solidFill>
                <a:srgbClr val="FF0000"/>
              </a:solidFill>
              <a:latin typeface="Arial" panose="020B0604020202020204" pitchFamily="34" charset="0"/>
              <a:cs typeface="Arial" panose="020B0604020202020204" pitchFamily="34" charset="0"/>
            </a:endParaRPr>
          </a:p>
          <a:p>
            <a:pPr algn="just"/>
            <a:r>
              <a:rPr lang="en-GB" sz="1600" b="0" dirty="0">
                <a:solidFill>
                  <a:srgbClr val="FF0000"/>
                </a:solidFill>
                <a:latin typeface="Arial" panose="020B0604020202020204" pitchFamily="34" charset="0"/>
                <a:cs typeface="Arial" panose="020B0604020202020204" pitchFamily="34" charset="0"/>
              </a:rPr>
              <a:t>Public Policy </a:t>
            </a:r>
            <a:endParaRPr lang="en-GB" sz="1600" b="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b="0" dirty="0">
                <a:latin typeface="Arial" panose="020B0604020202020204" pitchFamily="34" charset="0"/>
                <a:cs typeface="Arial" panose="020B0604020202020204" pitchFamily="34" charset="0"/>
              </a:rPr>
              <a:t>International organisations such as </a:t>
            </a:r>
            <a:r>
              <a:rPr lang="en-GB" sz="1600" b="0" dirty="0" err="1">
                <a:latin typeface="Arial" panose="020B0604020202020204" pitchFamily="34" charset="0"/>
                <a:cs typeface="Arial" panose="020B0604020202020204" pitchFamily="34" charset="0"/>
              </a:rPr>
              <a:t>Eurofound</a:t>
            </a:r>
            <a:r>
              <a:rPr lang="en-GB" sz="1600" b="0" dirty="0">
                <a:latin typeface="Arial" panose="020B0604020202020204" pitchFamily="34" charset="0"/>
                <a:cs typeface="Arial" panose="020B0604020202020204" pitchFamily="34" charset="0"/>
              </a:rPr>
              <a:t>, United Nations Economic Commission for Europe (UNECE), European Commission’s DG EMPL (Employment, Social Affairs and Inclusion), OECD.</a:t>
            </a:r>
          </a:p>
          <a:p>
            <a:pPr marL="285750" indent="-285750" algn="just">
              <a:buFont typeface="Arial" panose="020B0604020202020204" pitchFamily="34" charset="0"/>
              <a:buChar char="•"/>
            </a:pPr>
            <a:r>
              <a:rPr lang="en-GB" sz="1600" b="0" dirty="0">
                <a:latin typeface="Arial" panose="020B0604020202020204" pitchFamily="34" charset="0"/>
                <a:cs typeface="Arial" panose="020B0604020202020204" pitchFamily="34" charset="0"/>
              </a:rPr>
              <a:t>Think tanks including the Centre for European Policy Studies and European Policy Centre.</a:t>
            </a:r>
          </a:p>
          <a:p>
            <a:pPr marL="285750" indent="-285750" algn="just">
              <a:buFont typeface="Arial" panose="020B0604020202020204" pitchFamily="34" charset="0"/>
              <a:buChar char="•"/>
            </a:pPr>
            <a:r>
              <a:rPr lang="en-GB" sz="1600" b="0" dirty="0">
                <a:latin typeface="Arial" panose="020B0604020202020204" pitchFamily="34" charset="0"/>
                <a:cs typeface="Arial" panose="020B0604020202020204" pitchFamily="34" charset="0"/>
              </a:rPr>
              <a:t>Governments and their agencies.</a:t>
            </a:r>
            <a:endParaRPr lang="en-GB" sz="1600" b="0" dirty="0">
              <a:solidFill>
                <a:srgbClr val="FF0000"/>
              </a:solidFill>
              <a:latin typeface="Arial" panose="020B0604020202020204" pitchFamily="34" charset="0"/>
              <a:cs typeface="Arial" panose="020B0604020202020204" pitchFamily="34" charset="0"/>
            </a:endParaRPr>
          </a:p>
          <a:p>
            <a:pPr algn="just"/>
            <a:r>
              <a:rPr lang="en-GB" sz="1600" b="0" dirty="0">
                <a:solidFill>
                  <a:srgbClr val="FF0000"/>
                </a:solidFill>
                <a:latin typeface="Arial" panose="020B0604020202020204" pitchFamily="34" charset="0"/>
                <a:cs typeface="Arial" panose="020B0604020202020204" pitchFamily="34" charset="0"/>
              </a:rPr>
              <a:t>Education</a:t>
            </a:r>
          </a:p>
          <a:p>
            <a:pPr marL="285750" indent="-285750" algn="just">
              <a:buFont typeface="Arial" panose="020B0604020202020204" pitchFamily="34" charset="0"/>
              <a:buChar char="•"/>
            </a:pPr>
            <a:r>
              <a:rPr lang="en-GB" sz="1600" b="0" dirty="0">
                <a:latin typeface="Arial" panose="020B0604020202020204" pitchFamily="34" charset="0"/>
                <a:cs typeface="Arial" panose="020B0604020202020204" pitchFamily="34" charset="0"/>
              </a:rPr>
              <a:t>Teaching courses, particularly within materials developed for use by students who are learning about survey methodology and quantitative data analysis.</a:t>
            </a:r>
          </a:p>
          <a:p>
            <a:pPr algn="just"/>
            <a:r>
              <a:rPr lang="en-GB" sz="1600" b="0" dirty="0">
                <a:solidFill>
                  <a:srgbClr val="FF0000"/>
                </a:solidFill>
                <a:latin typeface="Arial" panose="020B0604020202020204" pitchFamily="34" charset="0"/>
                <a:cs typeface="Arial" panose="020B0604020202020204" pitchFamily="34" charset="0"/>
              </a:rPr>
              <a:t>The wider public</a:t>
            </a:r>
          </a:p>
          <a:p>
            <a:pPr algn="just"/>
            <a:endParaRPr lang="en-GB" sz="1600" b="0" dirty="0">
              <a:latin typeface="Arial" panose="020B0604020202020204" pitchFamily="34" charset="0"/>
              <a:cs typeface="Arial" panose="020B0604020202020204" pitchFamily="34" charset="0"/>
            </a:endParaRPr>
          </a:p>
          <a:p>
            <a:pPr algn="just"/>
            <a:r>
              <a:rPr lang="en-GB" sz="1600" b="0" dirty="0">
                <a:latin typeface="Arial" panose="020B0604020202020204" pitchFamily="34" charset="0"/>
                <a:cs typeface="Arial" panose="020B0604020202020204" pitchFamily="34" charset="0"/>
              </a:rPr>
              <a:t>The results are expected to: </a:t>
            </a:r>
          </a:p>
          <a:p>
            <a:pPr algn="just"/>
            <a:endParaRPr lang="en-GB" sz="1600" b="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GB" sz="1600" b="0" dirty="0">
                <a:latin typeface="Arial" panose="020B0604020202020204" pitchFamily="34" charset="0"/>
                <a:cs typeface="Arial" panose="020B0604020202020204" pitchFamily="34" charset="0"/>
              </a:rPr>
              <a:t>Document the changes in Greek society to the highest scientific standards. The benefits of documentation are manifold in terms of comparability with other countries before and during the crisis. The fact that Greece's participation stopped in 2011 created a knowledge gap especially with regard to the rotating modules which included key issues for the country such as migration and health inequalities .</a:t>
            </a:r>
          </a:p>
          <a:p>
            <a:pPr marL="285750" indent="-285750" algn="just">
              <a:buFont typeface="Arial" panose="020B0604020202020204" pitchFamily="34" charset="0"/>
              <a:buChar char="•"/>
            </a:pPr>
            <a:r>
              <a:rPr lang="en-GB" sz="1600" b="0" dirty="0">
                <a:latin typeface="Arial" panose="020B0604020202020204" pitchFamily="34" charset="0"/>
                <a:cs typeface="Arial" panose="020B0604020202020204" pitchFamily="34" charset="0"/>
              </a:rPr>
              <a:t>Contribute to the </a:t>
            </a:r>
            <a:r>
              <a:rPr lang="en-US" sz="1600" b="0" dirty="0">
                <a:latin typeface="Arial" panose="020B0604020202020204" pitchFamily="34" charset="0"/>
                <a:cs typeface="Arial" panose="020B0604020202020204" pitchFamily="34" charset="0"/>
              </a:rPr>
              <a:t>comparative </a:t>
            </a:r>
            <a:r>
              <a:rPr lang="en-GB" sz="1600" b="0" dirty="0">
                <a:latin typeface="Arial" panose="020B0604020202020204" pitchFamily="34" charset="0"/>
                <a:cs typeface="Arial" panose="020B0604020202020204" pitchFamily="34" charset="0"/>
              </a:rPr>
              <a:t>pan-European documentation of changing attitudes and behaviours in Europe.</a:t>
            </a:r>
          </a:p>
          <a:p>
            <a:pPr marL="285750" indent="-285750" algn="just">
              <a:buFont typeface="Arial" panose="020B0604020202020204" pitchFamily="34" charset="0"/>
              <a:buChar char="•"/>
            </a:pPr>
            <a:r>
              <a:rPr lang="en-GB" sz="1600" b="0" dirty="0">
                <a:latin typeface="Arial" panose="020B0604020202020204" pitchFamily="34" charset="0"/>
                <a:cs typeface="Arial" panose="020B0604020202020204" pitchFamily="34" charset="0"/>
              </a:rPr>
              <a:t>Provide high quality evidence to researchers, academics, and policy makers in Greece addressing key social issues such as the economic crisis, migration, inequalities, trust in politics and political institutions, attitudes to climate change and the current COVID-19 pandemic.</a:t>
            </a:r>
            <a:endParaRPr lang="el-GR" sz="1600" b="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n-US" sz="1600" b="0" dirty="0">
                <a:latin typeface="Arial" panose="020B0604020202020204" pitchFamily="34" charset="0"/>
                <a:cs typeface="Arial" panose="020B0604020202020204" pitchFamily="34" charset="0"/>
              </a:rPr>
              <a:t>Promote student’s analytical skills. </a:t>
            </a:r>
            <a:endParaRPr lang="el-GR" sz="1600" b="0" dirty="0">
              <a:latin typeface="Arial" panose="020B0604020202020204" pitchFamily="34" charset="0"/>
              <a:cs typeface="Arial" panose="020B0604020202020204" pitchFamily="34" charset="0"/>
            </a:endParaRPr>
          </a:p>
          <a:p>
            <a:pPr algn="just"/>
            <a:endParaRPr lang="en-GB" sz="1600" b="0" dirty="0">
              <a:latin typeface="Arial" panose="020B0604020202020204" pitchFamily="34" charset="0"/>
              <a:cs typeface="Arial" panose="020B0604020202020204" pitchFamily="34" charset="0"/>
            </a:endParaRPr>
          </a:p>
          <a:p>
            <a:pPr algn="just"/>
            <a:endParaRPr lang="en-GB" sz="1600" b="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793" y="8824170"/>
            <a:ext cx="1744640" cy="670560"/>
          </a:xfrm>
          <a:prstGeom prst="rect">
            <a:avLst/>
          </a:prstGeom>
        </p:spPr>
      </p:pic>
    </p:spTree>
    <p:extLst>
      <p:ext uri="{BB962C8B-B14F-4D97-AF65-F5344CB8AC3E}">
        <p14:creationId xmlns:p14="http://schemas.microsoft.com/office/powerpoint/2010/main" val="2035217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p:cNvSpPr/>
          <p:nvPr/>
        </p:nvSpPr>
        <p:spPr>
          <a:xfrm flipH="1">
            <a:off x="0" y="8680973"/>
            <a:ext cx="13004800" cy="1066800"/>
          </a:xfrm>
          <a:prstGeom prst="rtTriangle">
            <a:avLst/>
          </a:prstGeom>
          <a:solidFill>
            <a:srgbClr val="8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Slide Number Placeholder 6"/>
          <p:cNvSpPr>
            <a:spLocks noGrp="1"/>
          </p:cNvSpPr>
          <p:nvPr>
            <p:ph type="sldNum" sz="quarter" idx="2"/>
          </p:nvPr>
        </p:nvSpPr>
        <p:spPr>
          <a:xfrm>
            <a:off x="6447685" y="9296400"/>
            <a:ext cx="102656" cy="348813"/>
          </a:xfrm>
        </p:spPr>
        <p:txBody>
          <a:bodyPr/>
          <a:lstStyle/>
          <a:p>
            <a:endParaRPr lang="en-US" b="1" dirty="0">
              <a:solidFill>
                <a:schemeClr val="bg1"/>
              </a:solidFill>
              <a:latin typeface="Calibri" panose="020F0502020204030204" pitchFamily="34" charset="0"/>
              <a:cs typeface="Calibri" panose="020F0502020204030204" pitchFamily="34" charset="0"/>
            </a:endParaRPr>
          </a:p>
        </p:txBody>
      </p:sp>
      <p:sp>
        <p:nvSpPr>
          <p:cNvPr id="17" name="Right Triangle 16"/>
          <p:cNvSpPr/>
          <p:nvPr/>
        </p:nvSpPr>
        <p:spPr>
          <a:xfrm flipV="1">
            <a:off x="0" y="-203"/>
            <a:ext cx="13004800" cy="1066800"/>
          </a:xfrm>
          <a:prstGeom prst="rtTriangle">
            <a:avLst/>
          </a:prstGeom>
          <a:solidFill>
            <a:srgbClr val="8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extBox 7"/>
          <p:cNvSpPr txBox="1"/>
          <p:nvPr/>
        </p:nvSpPr>
        <p:spPr>
          <a:xfrm>
            <a:off x="3690257" y="1589659"/>
            <a:ext cx="5959929" cy="1333698"/>
          </a:xfrm>
          <a:prstGeom prst="rect">
            <a:avLst/>
          </a:prstGeom>
          <a:solidFill>
            <a:srgbClr val="FF890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endParaRPr kumimoji="0" lang="el-GR" b="1" i="0" u="none" strike="noStrike" cap="none" spc="0" normalizeH="0" baseline="0" dirty="0">
              <a:ln>
                <a:noFill/>
              </a:ln>
              <a:solidFill>
                <a:schemeClr val="bg1">
                  <a:lumMod val="95000"/>
                </a:schemeClr>
              </a:solidFill>
              <a:effectLst/>
              <a:uFillTx/>
              <a:latin typeface="Calibri" panose="020F0502020204030204" pitchFamily="34" charset="0"/>
              <a:cs typeface="Calibri" panose="020F0502020204030204" pitchFamily="34" charset="0"/>
              <a:sym typeface="Helvetica Neue"/>
            </a:endParaRPr>
          </a:p>
          <a:p>
            <a:r>
              <a:rPr lang="en-US" sz="1600" dirty="0">
                <a:solidFill>
                  <a:schemeClr val="bg1">
                    <a:lumMod val="95000"/>
                  </a:schemeClr>
                </a:solidFill>
                <a:latin typeface="Arial" panose="020B0604020202020204" pitchFamily="34" charset="0"/>
                <a:cs typeface="Arial" panose="020B0604020202020204" pitchFamily="34" charset="0"/>
              </a:rPr>
              <a:t>The importance of this funding</a:t>
            </a:r>
            <a:endParaRPr lang="el-GR" sz="1600" dirty="0">
              <a:solidFill>
                <a:schemeClr val="bg1">
                  <a:lumMod val="95000"/>
                </a:schemeClr>
              </a:solidFill>
              <a:latin typeface="Arial" panose="020B0604020202020204" pitchFamily="34" charset="0"/>
              <a:cs typeface="Arial" panose="020B0604020202020204" pitchFamily="34" charset="0"/>
            </a:endParaRPr>
          </a:p>
          <a:p>
            <a:pPr algn="just"/>
            <a:endParaRPr lang="el-GR" sz="1600" dirty="0">
              <a:solidFill>
                <a:schemeClr val="bg1">
                  <a:lumMod val="95000"/>
                </a:schemeClr>
              </a:solidFill>
              <a:latin typeface="Arial" panose="020B0604020202020204" pitchFamily="34" charset="0"/>
              <a:cs typeface="Arial" panose="020B0604020202020204" pitchFamily="34" charset="0"/>
            </a:endParaRPr>
          </a:p>
          <a:p>
            <a:pPr algn="just"/>
            <a:endParaRPr lang="en-US" dirty="0">
              <a:solidFill>
                <a:schemeClr val="bg1">
                  <a:lumMod val="95000"/>
                </a:schemeClr>
              </a:solidFill>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37" y="8824170"/>
            <a:ext cx="1744640" cy="670560"/>
          </a:xfrm>
          <a:prstGeom prst="rect">
            <a:avLst/>
          </a:prstGeom>
        </p:spPr>
      </p:pic>
      <p:sp>
        <p:nvSpPr>
          <p:cNvPr id="10" name="TextBox 9">
            <a:extLst>
              <a:ext uri="{FF2B5EF4-FFF2-40B4-BE49-F238E27FC236}">
                <a16:creationId xmlns:a16="http://schemas.microsoft.com/office/drawing/2014/main" id="{57C8363D-DB73-4242-95C6-CD1939E31B46}"/>
              </a:ext>
            </a:extLst>
          </p:cNvPr>
          <p:cNvSpPr txBox="1"/>
          <p:nvPr/>
        </p:nvSpPr>
        <p:spPr>
          <a:xfrm flipH="1">
            <a:off x="751114" y="3685626"/>
            <a:ext cx="11332028" cy="41652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kumimoji="0" lang="en-GR" sz="1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This funding </a:t>
            </a:r>
            <a:r>
              <a:rPr kumimoji="0" lang="en-US" sz="1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enables </a:t>
            </a:r>
            <a:r>
              <a:rPr kumimoji="0" lang="en-GR" sz="1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Greece to reconnect with the most prestigious research infrastracture in the field of social sciences today and the broader developments in the </a:t>
            </a:r>
            <a:r>
              <a:rPr lang="en-GB" sz="1600" b="0" dirty="0">
                <a:latin typeface="Arial" panose="020B0604020202020204" pitchFamily="34" charset="0"/>
                <a:cs typeface="Arial" panose="020B0604020202020204" pitchFamily="34" charset="0"/>
              </a:rPr>
              <a:t>European Research Area and the European Strategic Forum for Research Infrastructures (ESFRI).</a:t>
            </a:r>
          </a:p>
          <a:p>
            <a:r>
              <a:rPr kumimoji="0" lang="en-GR" sz="1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Strengthens the national research infrastuctures in Greece indicating the ESS as an essential tool for the formulation of the national strategic roadmap for research, technology and innovation.</a:t>
            </a:r>
          </a:p>
          <a:p>
            <a:endParaRPr kumimoji="0" lang="en-GR" sz="1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a:p>
            <a:pPr marL="0" marR="0" indent="0" defTabSz="584200" rtl="0" fontAlgn="auto" latinLnBrk="0" hangingPunct="0">
              <a:lnSpc>
                <a:spcPct val="100000"/>
              </a:lnSpc>
              <a:spcBef>
                <a:spcPts val="0"/>
              </a:spcBef>
              <a:spcAft>
                <a:spcPts val="0"/>
              </a:spcAft>
              <a:buClrTx/>
              <a:buSzTx/>
              <a:buFontTx/>
              <a:buNone/>
              <a:tabLst/>
            </a:pPr>
            <a:r>
              <a:rPr lang="en-GB" sz="1600" b="0" dirty="0">
                <a:latin typeface="Arial" panose="020B0604020202020204" pitchFamily="34" charset="0"/>
                <a:cs typeface="Arial" panose="020B0604020202020204" pitchFamily="34" charset="0"/>
              </a:rPr>
              <a:t>The project will a</a:t>
            </a:r>
            <a:r>
              <a:rPr lang="en-GR" sz="1600" b="0" dirty="0">
                <a:latin typeface="Arial" panose="020B0604020202020204" pitchFamily="34" charset="0"/>
                <a:cs typeface="Arial" panose="020B0604020202020204" pitchFamily="34" charset="0"/>
              </a:rPr>
              <a:t>dvance the expertise and scientific excellence aquired by EKKE through its participation in previous rounds of the survey and in the </a:t>
            </a:r>
            <a:r>
              <a:rPr kumimoji="0" lang="en-GR" sz="1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rPr>
              <a:t>refinement of rigorous methodological tools. </a:t>
            </a:r>
          </a:p>
          <a:p>
            <a:pPr marL="0" marR="0" indent="0" defTabSz="584200" rtl="0" fontAlgn="auto" latinLnBrk="0" hangingPunct="0">
              <a:lnSpc>
                <a:spcPct val="100000"/>
              </a:lnSpc>
              <a:spcBef>
                <a:spcPts val="0"/>
              </a:spcBef>
              <a:spcAft>
                <a:spcPts val="0"/>
              </a:spcAft>
              <a:buClrTx/>
              <a:buSzTx/>
              <a:buFontTx/>
              <a:buNone/>
              <a:tabLst/>
            </a:pPr>
            <a:endParaRPr lang="en-GB" sz="1600" b="0" dirty="0">
              <a:latin typeface="Arial" panose="020B0604020202020204" pitchFamily="34" charset="0"/>
              <a:cs typeface="Arial" panose="020B0604020202020204" pitchFamily="34" charset="0"/>
            </a:endParaRPr>
          </a:p>
          <a:p>
            <a:pPr marL="0" marR="0" indent="0" defTabSz="584200" rtl="0" fontAlgn="auto" latinLnBrk="0" hangingPunct="0">
              <a:lnSpc>
                <a:spcPct val="100000"/>
              </a:lnSpc>
              <a:spcBef>
                <a:spcPts val="0"/>
              </a:spcBef>
              <a:spcAft>
                <a:spcPts val="0"/>
              </a:spcAft>
              <a:buClrTx/>
              <a:buSzTx/>
              <a:buFontTx/>
              <a:buNone/>
              <a:tabLst/>
            </a:pPr>
            <a:r>
              <a:rPr lang="en-GB" sz="1600" b="0" dirty="0">
                <a:latin typeface="Arial" panose="020B0604020202020204" pitchFamily="34" charset="0"/>
                <a:cs typeface="Arial" panose="020B0604020202020204" pitchFamily="34" charset="0"/>
              </a:rPr>
              <a:t>Greek data will chart stability and change in Greek society </a:t>
            </a:r>
            <a:r>
              <a:rPr lang="en-US" sz="1600" b="0" dirty="0">
                <a:latin typeface="Arial" panose="020B0604020202020204" pitchFamily="34" charset="0"/>
                <a:cs typeface="Arial" panose="020B0604020202020204" pitchFamily="34" charset="0"/>
              </a:rPr>
              <a:t>reaching out </a:t>
            </a:r>
            <a:r>
              <a:rPr lang="en-GR" sz="1600" b="0" dirty="0">
                <a:latin typeface="Arial" panose="020B0604020202020204" pitchFamily="34" charset="0"/>
                <a:cs typeface="Arial" panose="020B0604020202020204" pitchFamily="34" charset="0"/>
              </a:rPr>
              <a:t>to a global audience of researchers, academics, policy-makers, journalists, students and the wider public.</a:t>
            </a:r>
            <a:endParaRPr kumimoji="0" lang="en-GR" sz="1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Neue"/>
            </a:endParaRPr>
          </a:p>
          <a:p>
            <a:pPr marL="0" marR="0" indent="0" defTabSz="584200" rtl="0" fontAlgn="auto" latinLnBrk="0" hangingPunct="0">
              <a:lnSpc>
                <a:spcPct val="100000"/>
              </a:lnSpc>
              <a:spcBef>
                <a:spcPts val="0"/>
              </a:spcBef>
              <a:spcAft>
                <a:spcPts val="0"/>
              </a:spcAft>
              <a:buClrTx/>
              <a:buSzTx/>
              <a:buFontTx/>
              <a:buNone/>
              <a:tabLst/>
            </a:pPr>
            <a:endParaRPr lang="en-GR" sz="1600" dirty="0">
              <a:latin typeface="Arial" panose="020B0604020202020204" pitchFamily="34" charset="0"/>
              <a:cs typeface="Arial" panose="020B0604020202020204" pitchFamily="34" charset="0"/>
            </a:endParaRPr>
          </a:p>
          <a:p>
            <a:pPr marL="0" marR="0" indent="0" algn="ctr" defTabSz="584200" rtl="0" fontAlgn="auto" latinLnBrk="0" hangingPunct="0">
              <a:lnSpc>
                <a:spcPct val="100000"/>
              </a:lnSpc>
              <a:spcBef>
                <a:spcPts val="0"/>
              </a:spcBef>
              <a:spcAft>
                <a:spcPts val="0"/>
              </a:spcAft>
              <a:buClrTx/>
              <a:buSzTx/>
              <a:buFontTx/>
              <a:buNone/>
              <a:tabLst/>
            </a:pPr>
            <a:endParaRPr kumimoji="0" lang="en-GR"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a:p>
            <a:pPr marL="0" marR="0" indent="0" algn="ctr" defTabSz="584200" rtl="0" fontAlgn="auto" latinLnBrk="0" hangingPunct="0">
              <a:lnSpc>
                <a:spcPct val="100000"/>
              </a:lnSpc>
              <a:spcBef>
                <a:spcPts val="0"/>
              </a:spcBef>
              <a:spcAft>
                <a:spcPts val="0"/>
              </a:spcAft>
              <a:buClrTx/>
              <a:buSzTx/>
              <a:buFontTx/>
              <a:buNone/>
              <a:tabLst/>
            </a:pPr>
            <a:endParaRPr lang="en-GR" dirty="0"/>
          </a:p>
          <a:p>
            <a:pPr marL="0" marR="0" indent="0" algn="ctr" defTabSz="584200" rtl="0" fontAlgn="auto" latinLnBrk="0" hangingPunct="0">
              <a:lnSpc>
                <a:spcPct val="100000"/>
              </a:lnSpc>
              <a:spcBef>
                <a:spcPts val="0"/>
              </a:spcBef>
              <a:spcAft>
                <a:spcPts val="0"/>
              </a:spcAft>
              <a:buClrTx/>
              <a:buSzTx/>
              <a:buFontTx/>
              <a:buNone/>
              <a:tabLst/>
            </a:pPr>
            <a:endParaRPr kumimoji="0" lang="en-GR"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4010910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32BFA1-A944-DB41-9D5D-E1A705574E9B}"/>
              </a:ext>
            </a:extLst>
          </p:cNvPr>
          <p:cNvSpPr>
            <a:spLocks noGrp="1"/>
          </p:cNvSpPr>
          <p:nvPr>
            <p:ph type="sldNum" sz="quarter" idx="2"/>
          </p:nvPr>
        </p:nvSpPr>
        <p:spPr>
          <a:xfrm>
            <a:off x="6447685" y="9296400"/>
            <a:ext cx="102656" cy="348813"/>
          </a:xfrm>
        </p:spPr>
        <p:txBody>
          <a:bodyPr/>
          <a:lstStyle/>
          <a:p>
            <a:endParaRPr lang="en-GR" dirty="0"/>
          </a:p>
        </p:txBody>
      </p:sp>
      <p:pic>
        <p:nvPicPr>
          <p:cNvPr id="3" name="Picture 2">
            <a:extLst>
              <a:ext uri="{FF2B5EF4-FFF2-40B4-BE49-F238E27FC236}">
                <a16:creationId xmlns:a16="http://schemas.microsoft.com/office/drawing/2014/main" id="{E4695768-F388-7B44-8F55-D17BA39D7759}"/>
              </a:ext>
            </a:extLst>
          </p:cNvPr>
          <p:cNvPicPr>
            <a:picLocks noChangeAspect="1"/>
          </p:cNvPicPr>
          <p:nvPr/>
        </p:nvPicPr>
        <p:blipFill>
          <a:blip r:embed="rId2"/>
          <a:stretch>
            <a:fillRect/>
          </a:stretch>
        </p:blipFill>
        <p:spPr>
          <a:xfrm>
            <a:off x="391886" y="723900"/>
            <a:ext cx="12073164" cy="8305800"/>
          </a:xfrm>
          <a:prstGeom prst="rect">
            <a:avLst/>
          </a:prstGeom>
        </p:spPr>
      </p:pic>
    </p:spTree>
    <p:extLst>
      <p:ext uri="{BB962C8B-B14F-4D97-AF65-F5344CB8AC3E}">
        <p14:creationId xmlns:p14="http://schemas.microsoft.com/office/powerpoint/2010/main" val="1986540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830180" y="5822645"/>
            <a:ext cx="11734051" cy="3190334"/>
          </a:xfrm>
          <a:prstGeom prst="rect">
            <a:avLst/>
          </a:prstGeom>
        </p:spPr>
        <p:txBody>
          <a:bodyPr anchor="b">
            <a:normAutofit fontScale="40000" lnSpcReduction="20000"/>
          </a:bodyPr>
          <a:lstStyle>
            <a:lvl1pPr algn="r" defTabSz="3429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70000"/>
              </a:lnSpc>
            </a:pPr>
            <a:br>
              <a:rPr kumimoji="0" lang="en-US" sz="3600" b="0"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br>
              <a:rPr kumimoji="0" lang="en-US" sz="3600" b="0"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br>
              <a:rPr kumimoji="0" lang="en-US" sz="3600" b="0"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br>
              <a:rPr kumimoji="0" lang="en-US" sz="3600" b="0"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r>
              <a:rPr kumimoji="0" lang="en-US" sz="14700" b="1"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t> </a:t>
            </a:r>
            <a:br>
              <a:rPr kumimoji="0" lang="en-US" sz="14700" b="1"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endParaRPr lang="en-US" b="0" dirty="0"/>
          </a:p>
          <a:p>
            <a:pPr>
              <a:lnSpc>
                <a:spcPct val="170000"/>
              </a:lnSpc>
            </a:pPr>
            <a:endParaRPr lang="el-GR" sz="10400" cap="none" dirty="0">
              <a:ln>
                <a:noFill/>
              </a:ln>
              <a:solidFill>
                <a:srgbClr val="800000"/>
              </a:solidFill>
              <a:latin typeface="Helvetica Neue"/>
            </a:endParaRPr>
          </a:p>
          <a:p>
            <a:pPr>
              <a:lnSpc>
                <a:spcPct val="170000"/>
              </a:lnSpc>
            </a:pPr>
            <a:endParaRPr lang="el-GR" sz="10400" cap="none" dirty="0">
              <a:ln>
                <a:noFill/>
              </a:ln>
              <a:solidFill>
                <a:srgbClr val="800000"/>
              </a:solidFill>
              <a:latin typeface="Helvetica Neue"/>
            </a:endParaRPr>
          </a:p>
          <a:p>
            <a:pPr>
              <a:lnSpc>
                <a:spcPct val="170000"/>
              </a:lnSpc>
            </a:pPr>
            <a:endParaRPr lang="el-GR" sz="10400" cap="none" dirty="0">
              <a:ln>
                <a:noFill/>
              </a:ln>
              <a:solidFill>
                <a:srgbClr val="800000"/>
              </a:solidFill>
              <a:latin typeface="Helvetica Neue"/>
            </a:endParaRPr>
          </a:p>
          <a:p>
            <a:pPr>
              <a:lnSpc>
                <a:spcPct val="170000"/>
              </a:lnSpc>
            </a:pPr>
            <a:endParaRPr lang="el-GR" sz="9600" cap="none" dirty="0">
              <a:ln>
                <a:noFill/>
              </a:ln>
              <a:solidFill>
                <a:schemeClr val="bg2">
                  <a:lumMod val="25000"/>
                </a:schemeClr>
              </a:solidFill>
              <a:latin typeface="Helvetica Neue"/>
            </a:endParaRPr>
          </a:p>
        </p:txBody>
      </p:sp>
      <p:sp>
        <p:nvSpPr>
          <p:cNvPr id="5" name="Title 1"/>
          <p:cNvSpPr txBox="1">
            <a:spLocks/>
          </p:cNvSpPr>
          <p:nvPr/>
        </p:nvSpPr>
        <p:spPr>
          <a:xfrm>
            <a:off x="4165600" y="8631089"/>
            <a:ext cx="8839200" cy="1023133"/>
          </a:xfrm>
          <a:prstGeom prst="rect">
            <a:avLst/>
          </a:prstGeom>
        </p:spPr>
        <p:txBody>
          <a:bodyPr anchor="b">
            <a:normAutofit fontScale="25000" lnSpcReduction="20000"/>
          </a:bodyPr>
          <a:lstStyle>
            <a:lvl1pPr algn="r" defTabSz="3429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kumimoji="0" lang="en-US" sz="3600" b="0"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br>
              <a:rPr kumimoji="0" lang="en-US" sz="3600" b="0"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br>
              <a:rPr kumimoji="0" lang="en-US" sz="3600" b="0"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br>
              <a:rPr kumimoji="0" lang="en-US" sz="3600" b="0"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r>
              <a:rPr kumimoji="0" lang="en-US" sz="14700" b="1"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t> </a:t>
            </a:r>
            <a:br>
              <a:rPr kumimoji="0" lang="en-US" sz="14700" b="1" i="0" u="none" strike="noStrike" kern="1200" cap="all" spc="0" normalizeH="0" baseline="0" noProof="0" dirty="0">
                <a:ln w="3175" cmpd="sng">
                  <a:noFill/>
                </a:ln>
                <a:solidFill>
                  <a:sysClr val="window" lastClr="FFFFFF"/>
                </a:solidFill>
                <a:effectLst/>
                <a:uLnTx/>
                <a:uFillTx/>
                <a:latin typeface="Calibri" panose="020F0502020204030204"/>
                <a:ea typeface="+mj-ea"/>
                <a:cs typeface="+mj-cs"/>
              </a:rPr>
            </a:br>
            <a:endParaRPr lang="en-US" b="0" dirty="0"/>
          </a:p>
          <a:p>
            <a:r>
              <a:rPr lang="el-GR" sz="14800" i="1" dirty="0">
                <a:solidFill>
                  <a:sysClr val="window" lastClr="FFFFFF"/>
                </a:solidFill>
                <a:latin typeface="Calibri" panose="020F0502020204030204"/>
              </a:rPr>
              <a:t>23.07.2019</a:t>
            </a:r>
          </a:p>
        </p:txBody>
      </p:sp>
      <p:sp>
        <p:nvSpPr>
          <p:cNvPr id="8" name="Rectangle 7"/>
          <p:cNvSpPr/>
          <p:nvPr/>
        </p:nvSpPr>
        <p:spPr>
          <a:xfrm>
            <a:off x="5443916" y="6914276"/>
            <a:ext cx="7950200" cy="384144"/>
          </a:xfrm>
          <a:prstGeom prst="rect">
            <a:avLst/>
          </a:prstGeom>
        </p:spPr>
        <p:txBody>
          <a:bodyPr wrap="square">
            <a:spAutoFit/>
          </a:bodyPr>
          <a:lstStyle/>
          <a:p>
            <a:pPr marL="140335">
              <a:lnSpc>
                <a:spcPct val="120000"/>
              </a:lnSpc>
            </a:pPr>
            <a:r>
              <a:rPr lang="en-US" sz="1740" dirty="0">
                <a:solidFill>
                  <a:srgbClr val="F1A15A"/>
                </a:solidFill>
                <a:latin typeface="Arial" panose="020B0604020202020204" pitchFamily="34" charset="0"/>
                <a:ea typeface="Aka-AcidGR-Muli"/>
                <a:cs typeface="Arial" panose="020B0604020202020204" pitchFamily="34" charset="0"/>
              </a:rPr>
              <a:t>COMMUNICATION</a:t>
            </a:r>
            <a:endParaRPr lang="en-GB" sz="1740" dirty="0">
              <a:solidFill>
                <a:srgbClr val="F1A15A"/>
              </a:solidFill>
              <a:latin typeface="Arial" panose="020B0604020202020204" pitchFamily="34" charset="0"/>
              <a:ea typeface="Aka-AcidGR-Muli"/>
              <a:cs typeface="Arial" panose="020B0604020202020204" pitchFamily="34" charset="0"/>
            </a:endParaRPr>
          </a:p>
        </p:txBody>
      </p:sp>
      <p:sp>
        <p:nvSpPr>
          <p:cNvPr id="7" name="Βασιλίσσης Σοφίας 127, 11521, Αθήνα…"/>
          <p:cNvSpPr txBox="1"/>
          <p:nvPr/>
        </p:nvSpPr>
        <p:spPr>
          <a:xfrm>
            <a:off x="6829380" y="7218285"/>
            <a:ext cx="5339917" cy="17946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defTabSz="508254">
              <a:defRPr sz="1740" b="0">
                <a:solidFill>
                  <a:srgbClr val="8D2C2E"/>
                </a:solidFill>
                <a:latin typeface="Aka-AcidGR-Muli"/>
                <a:ea typeface="Aka-AcidGR-Muli"/>
                <a:cs typeface="Aka-AcidGR-Muli"/>
                <a:sym typeface="Aka-AcidGR-Muli"/>
              </a:defRPr>
            </a:pPr>
            <a:endParaRPr dirty="0"/>
          </a:p>
          <a:p>
            <a:pPr defTabSz="508254">
              <a:defRPr sz="1740" b="0">
                <a:solidFill>
                  <a:srgbClr val="8D2C2E"/>
                </a:solidFill>
                <a:latin typeface="Aka-AcidGR-Muli"/>
                <a:ea typeface="Aka-AcidGR-Muli"/>
                <a:cs typeface="Aka-AcidGR-Muli"/>
                <a:sym typeface="Aka-AcidGR-Muli"/>
              </a:defRPr>
            </a:pPr>
            <a:r>
              <a:rPr lang="en-US" dirty="0">
                <a:latin typeface="Arial" panose="020B0604020202020204" pitchFamily="34" charset="0"/>
                <a:cs typeface="Arial" panose="020B0604020202020204" pitchFamily="34" charset="0"/>
              </a:rPr>
              <a:t>185 </a:t>
            </a:r>
            <a:r>
              <a:rPr lang="en-US" dirty="0" err="1">
                <a:latin typeface="Arial" panose="020B0604020202020204" pitchFamily="34" charset="0"/>
                <a:cs typeface="Arial" panose="020B0604020202020204" pitchFamily="34" charset="0"/>
              </a:rPr>
              <a:t>Syggrou</a:t>
            </a:r>
            <a:r>
              <a:rPr lang="en-US" dirty="0">
                <a:latin typeface="Arial" panose="020B0604020202020204" pitchFamily="34" charset="0"/>
                <a:cs typeface="Arial" panose="020B0604020202020204" pitchFamily="34" charset="0"/>
              </a:rPr>
              <a:t> Ave. </a:t>
            </a:r>
            <a:r>
              <a:rPr lang="el-GR" dirty="0">
                <a:latin typeface="Arial" panose="020B0604020202020204" pitchFamily="34" charset="0"/>
                <a:cs typeface="Arial" panose="020B0604020202020204" pitchFamily="34" charset="0"/>
              </a:rPr>
              <a:t>&amp; </a:t>
            </a:r>
            <a:r>
              <a:rPr lang="en-US" dirty="0">
                <a:latin typeface="Arial" panose="020B0604020202020204" pitchFamily="34" charset="0"/>
                <a:cs typeface="Arial" panose="020B0604020202020204" pitchFamily="34" charset="0"/>
              </a:rPr>
              <a:t>2 </a:t>
            </a:r>
            <a:r>
              <a:rPr lang="en-US" dirty="0" err="1">
                <a:latin typeface="Arial" panose="020B0604020202020204" pitchFamily="34" charset="0"/>
                <a:cs typeface="Arial" panose="020B0604020202020204" pitchFamily="34" charset="0"/>
              </a:rPr>
              <a:t>Sardeon</a:t>
            </a:r>
            <a:r>
              <a:rPr lang="en-US" dirty="0">
                <a:latin typeface="Arial" panose="020B0604020202020204" pitchFamily="34" charset="0"/>
                <a:cs typeface="Arial" panose="020B0604020202020204" pitchFamily="34" charset="0"/>
              </a:rPr>
              <a:t> St. 2</a:t>
            </a:r>
            <a:r>
              <a:rPr lang="el-GR" dirty="0">
                <a:latin typeface="Arial" panose="020B0604020202020204" pitchFamily="34" charset="0"/>
                <a:cs typeface="Arial" panose="020B0604020202020204" pitchFamily="34" charset="0"/>
              </a:rPr>
              <a:t> </a:t>
            </a:r>
          </a:p>
          <a:p>
            <a:pPr defTabSz="508254">
              <a:defRPr sz="1740" b="0">
                <a:solidFill>
                  <a:srgbClr val="8D2C2E"/>
                </a:solidFill>
                <a:latin typeface="Aka-AcidGR-Muli"/>
                <a:ea typeface="Aka-AcidGR-Muli"/>
                <a:cs typeface="Aka-AcidGR-Muli"/>
                <a:sym typeface="Aka-AcidGR-Muli"/>
              </a:defRPr>
            </a:pPr>
            <a:r>
              <a:rPr lang="el-GR" dirty="0">
                <a:latin typeface="Arial" panose="020B0604020202020204" pitchFamily="34" charset="0"/>
                <a:cs typeface="Arial" panose="020B0604020202020204" pitchFamily="34" charset="0"/>
              </a:rPr>
              <a:t>171</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21, </a:t>
            </a:r>
            <a:r>
              <a:rPr lang="en-US" dirty="0">
                <a:latin typeface="Arial" panose="020B0604020202020204" pitchFamily="34" charset="0"/>
                <a:cs typeface="Arial" panose="020B0604020202020204" pitchFamily="34" charset="0"/>
              </a:rPr>
              <a:t>N. </a:t>
            </a:r>
            <a:r>
              <a:rPr lang="en-US" dirty="0" err="1">
                <a:latin typeface="Arial" panose="020B0604020202020204" pitchFamily="34" charset="0"/>
                <a:cs typeface="Arial" panose="020B0604020202020204" pitchFamily="34" charset="0"/>
              </a:rPr>
              <a:t>Smyrni</a:t>
            </a:r>
            <a:r>
              <a:rPr lang="en-US" dirty="0">
                <a:latin typeface="Arial" panose="020B0604020202020204" pitchFamily="34" charset="0"/>
                <a:cs typeface="Arial" panose="020B0604020202020204" pitchFamily="34" charset="0"/>
              </a:rPr>
              <a:t>, Greece</a:t>
            </a:r>
          </a:p>
          <a:p>
            <a:pPr defTabSz="508254">
              <a:defRPr sz="1740" b="0">
                <a:solidFill>
                  <a:srgbClr val="8D2C2E"/>
                </a:solidFill>
                <a:latin typeface="Aka-AcidGR-Muli"/>
                <a:ea typeface="Aka-AcidGR-Muli"/>
                <a:cs typeface="Aka-AcidGR-Muli"/>
                <a:sym typeface="Aka-AcidGR-Muli"/>
              </a:defRPr>
            </a:pPr>
            <a:r>
              <a:rPr lang="en-US" dirty="0">
                <a:latin typeface="Arial" panose="020B0604020202020204" pitchFamily="34" charset="0"/>
                <a:cs typeface="Arial" panose="020B0604020202020204" pitchFamily="34" charset="0"/>
              </a:rPr>
              <a:t>+30 </a:t>
            </a:r>
            <a:r>
              <a:rPr dirty="0">
                <a:latin typeface="Arial" panose="020B0604020202020204" pitchFamily="34" charset="0"/>
                <a:cs typeface="Arial" panose="020B0604020202020204" pitchFamily="34" charset="0"/>
              </a:rPr>
              <a:t>210 64 12 410, 420</a:t>
            </a:r>
          </a:p>
          <a:p>
            <a:pPr defTabSz="508254">
              <a:defRPr sz="1740" b="0">
                <a:solidFill>
                  <a:srgbClr val="8D2C2E"/>
                </a:solidFill>
                <a:latin typeface="Aka-AcidGR-Muli"/>
                <a:ea typeface="Aka-AcidGR-Muli"/>
                <a:cs typeface="Aka-AcidGR-Muli"/>
                <a:sym typeface="Aka-AcidGR-Muli"/>
              </a:defRPr>
            </a:pPr>
            <a:r>
              <a:rPr dirty="0">
                <a:latin typeface="Arial" panose="020B0604020202020204" pitchFamily="34" charset="0"/>
                <a:cs typeface="Arial" panose="020B0604020202020204" pitchFamily="34" charset="0"/>
              </a:rPr>
              <a:t>info@elidek.gr</a:t>
            </a:r>
          </a:p>
          <a:p>
            <a:pPr defTabSz="508254">
              <a:defRPr sz="1740" b="0">
                <a:solidFill>
                  <a:srgbClr val="F1A15A"/>
                </a:solidFill>
                <a:latin typeface="Aka-AcidGR-Muli"/>
                <a:ea typeface="Aka-AcidGR-Muli"/>
                <a:cs typeface="Aka-AcidGR-Muli"/>
                <a:sym typeface="Aka-AcidGR-Muli"/>
              </a:defRPr>
            </a:pPr>
            <a:r>
              <a:rPr dirty="0">
                <a:latin typeface="Arial" panose="020B0604020202020204" pitchFamily="34" charset="0"/>
                <a:cs typeface="Arial" panose="020B0604020202020204" pitchFamily="34" charset="0"/>
              </a:rPr>
              <a:t>www.elidek.gr</a:t>
            </a:r>
          </a:p>
          <a:p>
            <a:pPr defTabSz="508254">
              <a:defRPr sz="1740" b="0">
                <a:solidFill>
                  <a:srgbClr val="F1A15A"/>
                </a:solidFill>
                <a:latin typeface="Aka-AcidGR-Muli"/>
                <a:ea typeface="Aka-AcidGR-Muli"/>
                <a:cs typeface="Aka-AcidGR-Muli"/>
                <a:sym typeface="Aka-AcidGR-Muli"/>
              </a:defRPr>
            </a:pPr>
            <a:endParaRPr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3855" y="352445"/>
            <a:ext cx="3111558" cy="1195939"/>
          </a:xfrm>
          <a:prstGeom prst="rect">
            <a:avLst/>
          </a:prstGeom>
        </p:spPr>
      </p:pic>
    </p:spTree>
    <p:extLst>
      <p:ext uri="{BB962C8B-B14F-4D97-AF65-F5344CB8AC3E}">
        <p14:creationId xmlns:p14="http://schemas.microsoft.com/office/powerpoint/2010/main" val="411759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p:cNvSpPr/>
          <p:nvPr/>
        </p:nvSpPr>
        <p:spPr>
          <a:xfrm flipH="1">
            <a:off x="0" y="8680973"/>
            <a:ext cx="13004800" cy="1066800"/>
          </a:xfrm>
          <a:prstGeom prst="rtTriangle">
            <a:avLst/>
          </a:prstGeom>
          <a:solidFill>
            <a:srgbClr val="8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Slide Number Placeholder 6"/>
          <p:cNvSpPr>
            <a:spLocks noGrp="1"/>
          </p:cNvSpPr>
          <p:nvPr>
            <p:ph type="sldNum" sz="quarter" idx="2"/>
          </p:nvPr>
        </p:nvSpPr>
        <p:spPr>
          <a:xfrm>
            <a:off x="12580658" y="9159450"/>
            <a:ext cx="102656" cy="348813"/>
          </a:xfrm>
        </p:spPr>
        <p:txBody>
          <a:bodyPr/>
          <a:lstStyle/>
          <a:p>
            <a:endParaRPr lang="en-US" b="1" dirty="0">
              <a:solidFill>
                <a:schemeClr val="bg1"/>
              </a:solidFill>
              <a:latin typeface="Calibri" panose="020F0502020204030204" pitchFamily="34" charset="0"/>
              <a:cs typeface="Calibri" panose="020F0502020204030204" pitchFamily="34" charset="0"/>
            </a:endParaRPr>
          </a:p>
        </p:txBody>
      </p:sp>
      <p:sp>
        <p:nvSpPr>
          <p:cNvPr id="17" name="Right Triangle 16"/>
          <p:cNvSpPr/>
          <p:nvPr/>
        </p:nvSpPr>
        <p:spPr>
          <a:xfrm flipV="1">
            <a:off x="0" y="-203"/>
            <a:ext cx="13004800" cy="1066800"/>
          </a:xfrm>
          <a:prstGeom prst="rtTriangle">
            <a:avLst/>
          </a:prstGeom>
          <a:solidFill>
            <a:srgbClr val="8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TextBox 2"/>
          <p:cNvSpPr txBox="1"/>
          <p:nvPr/>
        </p:nvSpPr>
        <p:spPr>
          <a:xfrm>
            <a:off x="489858" y="2214222"/>
            <a:ext cx="8164286"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941A1D"/>
                </a:solidFill>
                <a:effectLst/>
                <a:uFillTx/>
                <a:latin typeface="Arial" panose="020B0604020202020204" pitchFamily="34" charset="0"/>
                <a:ea typeface="Cambria" panose="02040503050406030204" pitchFamily="18" charset="0"/>
                <a:cs typeface="Arial" panose="020B0604020202020204" pitchFamily="34" charset="0"/>
                <a:sym typeface="Helvetica Neue"/>
              </a:rPr>
              <a:t>Title of the research project</a:t>
            </a:r>
            <a:r>
              <a:rPr kumimoji="0" lang="el-GR" sz="1600" b="1" i="0" u="none" strike="noStrike" cap="none" spc="0" normalizeH="0" baseline="0" dirty="0">
                <a:ln>
                  <a:noFill/>
                </a:ln>
                <a:solidFill>
                  <a:srgbClr val="941A1D"/>
                </a:solidFill>
                <a:effectLst/>
                <a:uFillTx/>
                <a:latin typeface="Arial" panose="020B0604020202020204" pitchFamily="34" charset="0"/>
                <a:ea typeface="Cambria" panose="02040503050406030204" pitchFamily="18" charset="0"/>
                <a:cs typeface="Arial" panose="020B0604020202020204" pitchFamily="34" charset="0"/>
                <a:sym typeface="Helvetica Neue"/>
              </a:rPr>
              <a:t>:</a:t>
            </a:r>
            <a:endParaRPr kumimoji="0" lang="en-US" sz="1600" b="1" i="0" u="none" strike="noStrike" cap="none" spc="0" normalizeH="0" baseline="0" dirty="0">
              <a:ln>
                <a:noFill/>
              </a:ln>
              <a:solidFill>
                <a:srgbClr val="941A1D"/>
              </a:solidFill>
              <a:effectLst/>
              <a:uFillTx/>
              <a:latin typeface="Arial" panose="020B0604020202020204" pitchFamily="34" charset="0"/>
              <a:ea typeface="Cambria" panose="02040503050406030204" pitchFamily="18" charset="0"/>
              <a:cs typeface="Arial" panose="020B0604020202020204" pitchFamily="34" charset="0"/>
              <a:sym typeface="Helvetica Neue"/>
            </a:endParaRPr>
          </a:p>
          <a:p>
            <a:pPr marL="0" marR="0" indent="0" algn="l" defTabSz="584200" rtl="0" fontAlgn="auto" latinLnBrk="0" hangingPunct="0">
              <a:lnSpc>
                <a:spcPct val="100000"/>
              </a:lnSpc>
              <a:spcBef>
                <a:spcPts val="0"/>
              </a:spcBef>
              <a:spcAft>
                <a:spcPts val="0"/>
              </a:spcAft>
              <a:buClrTx/>
              <a:buSzTx/>
              <a:buFontTx/>
              <a:buNone/>
              <a:tabLst/>
            </a:pPr>
            <a:endParaRPr kumimoji="0" lang="en-US" sz="1600" b="1" i="0" u="none" strike="noStrike" cap="none" spc="0" normalizeH="0" baseline="0" dirty="0">
              <a:ln>
                <a:noFill/>
              </a:ln>
              <a:solidFill>
                <a:srgbClr val="941A1D"/>
              </a:solidFill>
              <a:effectLst/>
              <a:uFillTx/>
              <a:latin typeface="Arial" panose="020B0604020202020204" pitchFamily="34" charset="0"/>
              <a:ea typeface="Cambria" panose="02040503050406030204" pitchFamily="18" charset="0"/>
              <a:cs typeface="Arial" panose="020B0604020202020204" pitchFamily="34" charset="0"/>
              <a:sym typeface="Helvetica Neue"/>
            </a:endParaRPr>
          </a:p>
          <a:p>
            <a:pPr algn="l"/>
            <a:r>
              <a:rPr lang="en-US" sz="1600" dirty="0">
                <a:latin typeface="Arial" panose="020B0604020202020204" pitchFamily="34" charset="0"/>
                <a:cs typeface="Arial" panose="020B0604020202020204" pitchFamily="34" charset="0"/>
              </a:rPr>
              <a:t>Fieldwork for data collection in Greece under the framework of the 10th wave of European Social Survey</a:t>
            </a:r>
            <a:endParaRPr kumimoji="0" lang="en-US" sz="1600" b="1" i="0" u="none" strike="noStrike" cap="none" spc="0" normalizeH="0" baseline="0" dirty="0">
              <a:ln>
                <a:noFill/>
              </a:ln>
              <a:solidFill>
                <a:srgbClr val="941A1D"/>
              </a:solidFill>
              <a:effectLst/>
              <a:uFillTx/>
              <a:latin typeface="Arial" panose="020B0604020202020204" pitchFamily="34" charset="0"/>
              <a:ea typeface="Cambria" panose="02040503050406030204" pitchFamily="18" charset="0"/>
              <a:cs typeface="Arial" panose="020B0604020202020204" pitchFamily="34" charset="0"/>
              <a:sym typeface="Helvetica Neue"/>
            </a:endParaRPr>
          </a:p>
        </p:txBody>
      </p:sp>
      <p:sp>
        <p:nvSpPr>
          <p:cNvPr id="4" name="TextBox 3"/>
          <p:cNvSpPr txBox="1"/>
          <p:nvPr/>
        </p:nvSpPr>
        <p:spPr>
          <a:xfrm>
            <a:off x="476208" y="3951388"/>
            <a:ext cx="6387888" cy="29341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1600" dirty="0">
                <a:solidFill>
                  <a:srgbClr val="941A1D"/>
                </a:solidFill>
                <a:latin typeface="Arial" panose="020B0604020202020204" pitchFamily="34" charset="0"/>
                <a:cs typeface="Arial" panose="020B0604020202020204" pitchFamily="34" charset="0"/>
              </a:rPr>
              <a:t>Principal Investigator</a:t>
            </a:r>
            <a:r>
              <a:rPr kumimoji="0" lang="el-GR" sz="1600" b="1" i="0" u="none" strike="noStrike" cap="none" spc="0" normalizeH="0" baseline="0" dirty="0">
                <a:ln>
                  <a:noFill/>
                </a:ln>
                <a:solidFill>
                  <a:srgbClr val="941A1D"/>
                </a:solidFill>
                <a:effectLst/>
                <a:uFillTx/>
                <a:latin typeface="Arial" panose="020B0604020202020204" pitchFamily="34" charset="0"/>
                <a:cs typeface="Arial" panose="020B0604020202020204" pitchFamily="34" charset="0"/>
                <a:sym typeface="Helvetica Neue"/>
              </a:rPr>
              <a:t>:</a:t>
            </a:r>
            <a:endParaRPr kumimoji="0" lang="en-US" sz="1600" b="1" i="0" u="none" strike="noStrike" cap="none" spc="0" normalizeH="0" baseline="0" dirty="0">
              <a:ln>
                <a:noFill/>
              </a:ln>
              <a:solidFill>
                <a:srgbClr val="941A1D"/>
              </a:solidFill>
              <a:effectLst/>
              <a:uFillTx/>
              <a:latin typeface="Arial" panose="020B0604020202020204" pitchFamily="34" charset="0"/>
              <a:cs typeface="Arial" panose="020B0604020202020204" pitchFamily="34" charset="0"/>
              <a:sym typeface="Helvetica Neue"/>
            </a:endParaRPr>
          </a:p>
          <a:p>
            <a:pPr marL="0" marR="0" indent="0" algn="l" defTabSz="584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941A1D"/>
                </a:solidFill>
                <a:effectLst/>
                <a:uFillTx/>
                <a:latin typeface="Arial" panose="020B0604020202020204" pitchFamily="34" charset="0"/>
                <a:cs typeface="Arial" panose="020B0604020202020204" pitchFamily="34" charset="0"/>
                <a:sym typeface="Helvetica Neue"/>
              </a:rPr>
              <a:t>Dr. </a:t>
            </a:r>
            <a:r>
              <a:rPr kumimoji="0" lang="en-US" sz="1600" b="1" i="0" u="none" strike="noStrike" cap="none" spc="0" normalizeH="0" baseline="0" dirty="0" err="1">
                <a:ln>
                  <a:noFill/>
                </a:ln>
                <a:solidFill>
                  <a:srgbClr val="941A1D"/>
                </a:solidFill>
                <a:effectLst/>
                <a:uFillTx/>
                <a:latin typeface="Arial" panose="020B0604020202020204" pitchFamily="34" charset="0"/>
                <a:cs typeface="Arial" panose="020B0604020202020204" pitchFamily="34" charset="0"/>
                <a:sym typeface="Helvetica Neue"/>
              </a:rPr>
              <a:t>Theoni</a:t>
            </a:r>
            <a:r>
              <a:rPr kumimoji="0" lang="en-US" sz="1600" b="1" i="0" u="none" strike="noStrike" cap="none" spc="0" normalizeH="0" baseline="0" dirty="0">
                <a:ln>
                  <a:noFill/>
                </a:ln>
                <a:solidFill>
                  <a:srgbClr val="941A1D"/>
                </a:solidFill>
                <a:effectLst/>
                <a:uFillTx/>
                <a:latin typeface="Arial" panose="020B0604020202020204" pitchFamily="34" charset="0"/>
                <a:cs typeface="Arial" panose="020B0604020202020204" pitchFamily="34" charset="0"/>
                <a:sym typeface="Helvetica Neue"/>
              </a:rPr>
              <a:t> Stathopoulou</a:t>
            </a:r>
          </a:p>
          <a:p>
            <a:pPr marL="0" marR="0" indent="0" algn="l" defTabSz="584200" rtl="0" fontAlgn="auto" latinLnBrk="0" hangingPunct="0">
              <a:lnSpc>
                <a:spcPct val="100000"/>
              </a:lnSpc>
              <a:spcBef>
                <a:spcPts val="0"/>
              </a:spcBef>
              <a:spcAft>
                <a:spcPts val="0"/>
              </a:spcAft>
              <a:buClrTx/>
              <a:buSzTx/>
              <a:buFontTx/>
              <a:buNone/>
              <a:tabLst/>
            </a:pPr>
            <a:endParaRPr kumimoji="0" lang="el-GR" sz="1600" b="1" i="0" u="none" strike="noStrike" cap="none" spc="0" normalizeH="0" baseline="0" dirty="0">
              <a:ln>
                <a:noFill/>
              </a:ln>
              <a:solidFill>
                <a:srgbClr val="941A1D"/>
              </a:solidFill>
              <a:effectLst/>
              <a:uFillTx/>
              <a:latin typeface="Arial" panose="020B0604020202020204" pitchFamily="34" charset="0"/>
              <a:cs typeface="Arial" panose="020B0604020202020204" pitchFamily="34" charset="0"/>
              <a:sym typeface="Helvetica Neue"/>
            </a:endParaRPr>
          </a:p>
          <a:p>
            <a:pPr marL="0" marR="0" indent="0" algn="l" defTabSz="584200" rtl="0" fontAlgn="auto" latinLnBrk="0" hangingPunct="0">
              <a:lnSpc>
                <a:spcPct val="100000"/>
              </a:lnSpc>
              <a:spcBef>
                <a:spcPts val="0"/>
              </a:spcBef>
              <a:spcAft>
                <a:spcPts val="0"/>
              </a:spcAft>
              <a:buClrTx/>
              <a:buSzTx/>
              <a:buFontTx/>
              <a:buNone/>
              <a:tabLst/>
            </a:pPr>
            <a:endParaRPr kumimoji="0" lang="el-GR" sz="1600" b="1" i="0" u="none" strike="noStrike" cap="none" spc="0" normalizeH="0" dirty="0">
              <a:ln>
                <a:noFill/>
              </a:ln>
              <a:solidFill>
                <a:srgbClr val="941A1D"/>
              </a:solidFill>
              <a:effectLst/>
              <a:uFillTx/>
              <a:latin typeface="Arial" panose="020B0604020202020204" pitchFamily="34" charset="0"/>
              <a:cs typeface="Arial" panose="020B0604020202020204" pitchFamily="34" charset="0"/>
              <a:sym typeface="Helvetica Neue"/>
            </a:endParaRPr>
          </a:p>
          <a:p>
            <a:pPr marL="0" marR="0" indent="0" algn="l" defTabSz="584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941A1D"/>
                </a:solidFill>
                <a:effectLst/>
                <a:uFillTx/>
                <a:latin typeface="Arial" panose="020B0604020202020204" pitchFamily="34" charset="0"/>
                <a:cs typeface="Arial" panose="020B0604020202020204" pitchFamily="34" charset="0"/>
                <a:sym typeface="Helvetica Neue"/>
              </a:rPr>
              <a:t>Host Institution</a:t>
            </a:r>
            <a:r>
              <a:rPr kumimoji="0" lang="el-GR" sz="1600" b="1" i="0" u="none" strike="noStrike" cap="none" spc="0" normalizeH="0" dirty="0">
                <a:ln>
                  <a:noFill/>
                </a:ln>
                <a:solidFill>
                  <a:srgbClr val="941A1D"/>
                </a:solidFill>
                <a:effectLst/>
                <a:uFillTx/>
                <a:latin typeface="Arial" panose="020B0604020202020204" pitchFamily="34" charset="0"/>
                <a:cs typeface="Arial" panose="020B0604020202020204" pitchFamily="34" charset="0"/>
                <a:sym typeface="Helvetica Neue"/>
              </a:rPr>
              <a:t>:</a:t>
            </a:r>
            <a:endParaRPr kumimoji="0" lang="en-US" sz="1600" b="1" i="0" u="none" strike="noStrike" cap="none" spc="0" normalizeH="0" dirty="0">
              <a:ln>
                <a:noFill/>
              </a:ln>
              <a:solidFill>
                <a:srgbClr val="941A1D"/>
              </a:solidFill>
              <a:effectLst/>
              <a:uFillTx/>
              <a:latin typeface="Arial" panose="020B0604020202020204" pitchFamily="34" charset="0"/>
              <a:cs typeface="Arial" panose="020B0604020202020204" pitchFamily="34" charset="0"/>
              <a:sym typeface="Helvetica Neue"/>
            </a:endParaRPr>
          </a:p>
          <a:p>
            <a:pPr marL="0" marR="0" indent="0" algn="l" defTabSz="584200" rtl="0" fontAlgn="auto" latinLnBrk="0" hangingPunct="0">
              <a:lnSpc>
                <a:spcPct val="100000"/>
              </a:lnSpc>
              <a:spcBef>
                <a:spcPts val="0"/>
              </a:spcBef>
              <a:spcAft>
                <a:spcPts val="0"/>
              </a:spcAft>
              <a:buClrTx/>
              <a:buSzTx/>
              <a:buFontTx/>
              <a:buNone/>
              <a:tabLst/>
            </a:pPr>
            <a:r>
              <a:rPr lang="en-US" sz="1600" dirty="0">
                <a:solidFill>
                  <a:srgbClr val="941A1D"/>
                </a:solidFill>
                <a:latin typeface="Arial" panose="020B0604020202020204" pitchFamily="34" charset="0"/>
                <a:cs typeface="Arial" panose="020B0604020202020204" pitchFamily="34" charset="0"/>
              </a:rPr>
              <a:t>National Centre for Social Research (EKKE)</a:t>
            </a:r>
          </a:p>
          <a:p>
            <a:pPr marL="0" marR="0" indent="0" algn="l" defTabSz="584200" rtl="0" fontAlgn="auto" latinLnBrk="0" hangingPunct="0">
              <a:lnSpc>
                <a:spcPct val="100000"/>
              </a:lnSpc>
              <a:spcBef>
                <a:spcPts val="0"/>
              </a:spcBef>
              <a:spcAft>
                <a:spcPts val="0"/>
              </a:spcAft>
              <a:buClrTx/>
              <a:buSzTx/>
              <a:buFontTx/>
              <a:buNone/>
              <a:tabLst/>
            </a:pPr>
            <a:r>
              <a:rPr kumimoji="0" lang="en-US" sz="1600" b="1" i="0" u="none" strike="noStrike" cap="none" spc="0" normalizeH="0" dirty="0">
                <a:ln>
                  <a:noFill/>
                </a:ln>
                <a:solidFill>
                  <a:srgbClr val="941A1D"/>
                </a:solidFill>
                <a:effectLst/>
                <a:uFillTx/>
                <a:latin typeface="Arial" panose="020B0604020202020204" pitchFamily="34" charset="0"/>
                <a:cs typeface="Arial" panose="020B0604020202020204" pitchFamily="34" charset="0"/>
                <a:sym typeface="Helvetica Neue"/>
                <a:hlinkClick r:id="rId3"/>
              </a:rPr>
              <a:t>www.ekke.gr</a:t>
            </a:r>
            <a:endParaRPr kumimoji="0" lang="en-US" sz="1600" b="1" i="0" u="none" strike="noStrike" cap="none" spc="0" normalizeH="0" dirty="0">
              <a:ln>
                <a:noFill/>
              </a:ln>
              <a:solidFill>
                <a:srgbClr val="941A1D"/>
              </a:solidFill>
              <a:effectLst/>
              <a:uFillTx/>
              <a:latin typeface="Arial" panose="020B0604020202020204" pitchFamily="34" charset="0"/>
              <a:cs typeface="Arial" panose="020B0604020202020204" pitchFamily="34" charset="0"/>
              <a:sym typeface="Helvetica Neue"/>
            </a:endParaRPr>
          </a:p>
          <a:p>
            <a:pPr algn="l"/>
            <a:endParaRPr lang="el-GR" sz="2000" dirty="0">
              <a:solidFill>
                <a:srgbClr val="941A1D"/>
              </a:solidFill>
              <a:latin typeface="Arial" panose="020B0604020202020204" pitchFamily="34" charset="0"/>
              <a:cs typeface="Arial" panose="020B0604020202020204" pitchFamily="34" charset="0"/>
            </a:endParaRPr>
          </a:p>
          <a:p>
            <a:pPr algn="l"/>
            <a:r>
              <a:rPr kumimoji="0" lang="en-US" sz="1600" b="1" i="0" u="none" strike="noStrike" cap="none" spc="0" normalizeH="0" baseline="0" dirty="0">
                <a:ln>
                  <a:noFill/>
                </a:ln>
                <a:solidFill>
                  <a:srgbClr val="941A1D"/>
                </a:solidFill>
                <a:effectLst/>
                <a:uFillTx/>
                <a:latin typeface="Arial" panose="020B0604020202020204" pitchFamily="34" charset="0"/>
                <a:cs typeface="Arial" panose="020B0604020202020204" pitchFamily="34" charset="0"/>
                <a:sym typeface="Helvetica Neue"/>
              </a:rPr>
              <a:t>Project webpage</a:t>
            </a:r>
          </a:p>
          <a:p>
            <a:pPr algn="l"/>
            <a:r>
              <a:rPr lang="en-US" sz="1600" dirty="0">
                <a:solidFill>
                  <a:srgbClr val="941A1D"/>
                </a:solidFill>
                <a:latin typeface="Arial" panose="020B0604020202020204" pitchFamily="34" charset="0"/>
                <a:cs typeface="Arial" panose="020B0604020202020204" pitchFamily="34" charset="0"/>
                <a:hlinkClick r:id="rId4"/>
              </a:rPr>
              <a:t>europeansocialsurvey.org</a:t>
            </a:r>
            <a:endParaRPr lang="en-US" sz="1600" dirty="0">
              <a:solidFill>
                <a:srgbClr val="941A1D"/>
              </a:solidFill>
              <a:latin typeface="Arial" panose="020B0604020202020204" pitchFamily="34" charset="0"/>
              <a:cs typeface="Arial" panose="020B0604020202020204" pitchFamily="34" charset="0"/>
            </a:endParaRPr>
          </a:p>
          <a:p>
            <a:pPr algn="l"/>
            <a:endParaRPr kumimoji="0" lang="el-GR" sz="2000" b="1" i="0" u="none" strike="noStrike" cap="none" spc="0" normalizeH="0" dirty="0">
              <a:ln>
                <a:noFill/>
              </a:ln>
              <a:solidFill>
                <a:srgbClr val="941A1D"/>
              </a:solidFill>
              <a:effectLst/>
              <a:uFillTx/>
              <a:latin typeface="Arial" panose="020B0604020202020204" pitchFamily="34" charset="0"/>
              <a:cs typeface="Arial" panose="020B0604020202020204" pitchFamily="34" charset="0"/>
              <a:sym typeface="Helvetica Neue"/>
            </a:endParaRPr>
          </a:p>
        </p:txBody>
      </p:sp>
      <p:sp>
        <p:nvSpPr>
          <p:cNvPr id="11" name="TextBox 10"/>
          <p:cNvSpPr txBox="1"/>
          <p:nvPr/>
        </p:nvSpPr>
        <p:spPr>
          <a:xfrm>
            <a:off x="9127671" y="7590698"/>
            <a:ext cx="340092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941A1D"/>
                </a:solidFill>
                <a:effectLst/>
                <a:uFillTx/>
                <a:latin typeface="Arial" panose="020B0604020202020204" pitchFamily="34" charset="0"/>
                <a:cs typeface="Arial" panose="020B0604020202020204" pitchFamily="34" charset="0"/>
                <a:sym typeface="Helvetica Neue"/>
              </a:rPr>
              <a:t>Budget</a:t>
            </a:r>
            <a:r>
              <a:rPr kumimoji="0" lang="el-GR" sz="1600" b="1" i="0" u="none" strike="noStrike" cap="none" spc="0" normalizeH="0" baseline="0" dirty="0">
                <a:ln>
                  <a:noFill/>
                </a:ln>
                <a:solidFill>
                  <a:srgbClr val="941A1D"/>
                </a:solidFill>
                <a:effectLst/>
                <a:uFillTx/>
                <a:latin typeface="Arial" panose="020B0604020202020204" pitchFamily="34" charset="0"/>
                <a:cs typeface="Arial" panose="020B0604020202020204" pitchFamily="34" charset="0"/>
                <a:sym typeface="Helvetica Neue"/>
              </a:rPr>
              <a:t>:</a:t>
            </a:r>
            <a:r>
              <a:rPr kumimoji="0" lang="en-US" sz="1600" b="1" i="0" u="none" strike="noStrike" cap="none" spc="0" normalizeH="0" baseline="0" dirty="0">
                <a:ln>
                  <a:noFill/>
                </a:ln>
                <a:solidFill>
                  <a:srgbClr val="941A1D"/>
                </a:solidFill>
                <a:effectLst/>
                <a:uFillTx/>
                <a:latin typeface="Arial" panose="020B0604020202020204" pitchFamily="34" charset="0"/>
                <a:cs typeface="Arial" panose="020B0604020202020204" pitchFamily="34" charset="0"/>
                <a:sym typeface="Helvetica Neue"/>
              </a:rPr>
              <a:t> 219.877</a:t>
            </a:r>
            <a:endParaRPr kumimoji="0" lang="el-GR" sz="1600" b="1" i="0" u="none" strike="noStrike" cap="none" spc="0" normalizeH="0" baseline="0" dirty="0">
              <a:ln>
                <a:noFill/>
              </a:ln>
              <a:solidFill>
                <a:srgbClr val="941A1D"/>
              </a:solidFill>
              <a:effectLst/>
              <a:uFillTx/>
              <a:latin typeface="Arial" panose="020B0604020202020204" pitchFamily="34" charset="0"/>
              <a:cs typeface="Arial" panose="020B0604020202020204" pitchFamily="34" charset="0"/>
              <a:sym typeface="Helvetica Neue"/>
            </a:endParaRPr>
          </a:p>
          <a:p>
            <a:pPr marL="0" marR="0" indent="0" algn="l" defTabSz="584200" rtl="0" fontAlgn="auto" latinLnBrk="0" hangingPunct="0">
              <a:lnSpc>
                <a:spcPct val="100000"/>
              </a:lnSpc>
              <a:spcBef>
                <a:spcPts val="0"/>
              </a:spcBef>
              <a:spcAft>
                <a:spcPts val="0"/>
              </a:spcAft>
              <a:buClrTx/>
              <a:buSzTx/>
              <a:buFontTx/>
              <a:buNone/>
              <a:tabLst/>
            </a:pPr>
            <a:endParaRPr kumimoji="0" lang="el-GR" sz="1600" b="1" i="0" u="none" strike="noStrike" cap="none" spc="0" normalizeH="0" baseline="0" dirty="0">
              <a:ln>
                <a:noFill/>
              </a:ln>
              <a:solidFill>
                <a:srgbClr val="941A1D"/>
              </a:solidFill>
              <a:effectLst/>
              <a:uFillTx/>
              <a:latin typeface="Arial" panose="020B0604020202020204" pitchFamily="34" charset="0"/>
              <a:cs typeface="Arial" panose="020B0604020202020204" pitchFamily="34" charset="0"/>
              <a:sym typeface="Helvetica Neue"/>
            </a:endParaRPr>
          </a:p>
          <a:p>
            <a:pPr marL="0" marR="0" indent="0" algn="l" defTabSz="584200" rtl="0" fontAlgn="auto" latinLnBrk="0" hangingPunct="0">
              <a:lnSpc>
                <a:spcPct val="100000"/>
              </a:lnSpc>
              <a:spcBef>
                <a:spcPts val="0"/>
              </a:spcBef>
              <a:spcAft>
                <a:spcPts val="0"/>
              </a:spcAft>
              <a:buClrTx/>
              <a:buSzTx/>
              <a:buFontTx/>
              <a:buNone/>
              <a:tabLst/>
            </a:pPr>
            <a:r>
              <a:rPr lang="en-US" sz="1600" dirty="0">
                <a:solidFill>
                  <a:srgbClr val="941A1D"/>
                </a:solidFill>
                <a:latin typeface="Arial" panose="020B0604020202020204" pitchFamily="34" charset="0"/>
                <a:cs typeface="Arial" panose="020B0604020202020204" pitchFamily="34" charset="0"/>
              </a:rPr>
              <a:t>Duration</a:t>
            </a:r>
            <a:r>
              <a:rPr lang="el-GR" sz="1600" dirty="0">
                <a:solidFill>
                  <a:srgbClr val="941A1D"/>
                </a:solidFill>
                <a:latin typeface="Arial" panose="020B0604020202020204" pitchFamily="34" charset="0"/>
                <a:cs typeface="Arial" panose="020B0604020202020204" pitchFamily="34" charset="0"/>
              </a:rPr>
              <a:t>:</a:t>
            </a:r>
            <a:r>
              <a:rPr lang="en-US" sz="1600" dirty="0">
                <a:solidFill>
                  <a:srgbClr val="941A1D"/>
                </a:solidFill>
                <a:latin typeface="Arial" panose="020B0604020202020204" pitchFamily="34" charset="0"/>
                <a:cs typeface="Arial" panose="020B0604020202020204" pitchFamily="34" charset="0"/>
              </a:rPr>
              <a:t> 15 months</a:t>
            </a:r>
            <a:endParaRPr lang="el-GR" sz="1600" dirty="0">
              <a:solidFill>
                <a:srgbClr val="941A1D"/>
              </a:solidFill>
              <a:latin typeface="Arial" panose="020B0604020202020204" pitchFamily="34" charset="0"/>
              <a:cs typeface="Arial" panose="020B0604020202020204" pitchFamily="34" charset="0"/>
            </a:endParaRPr>
          </a:p>
          <a:p>
            <a:pPr marL="0" marR="0" indent="0" algn="l" defTabSz="584200" rtl="0" fontAlgn="auto" latinLnBrk="0" hangingPunct="0">
              <a:lnSpc>
                <a:spcPct val="100000"/>
              </a:lnSpc>
              <a:spcBef>
                <a:spcPts val="0"/>
              </a:spcBef>
              <a:spcAft>
                <a:spcPts val="0"/>
              </a:spcAft>
              <a:buClrTx/>
              <a:buSzTx/>
              <a:buFontTx/>
              <a:buNone/>
              <a:tabLst/>
            </a:pPr>
            <a:endParaRPr kumimoji="0" lang="el-GR" sz="2000" b="1" i="0" u="none" strike="noStrike" cap="none" spc="0" normalizeH="0" dirty="0">
              <a:ln>
                <a:noFill/>
              </a:ln>
              <a:solidFill>
                <a:srgbClr val="941A1D"/>
              </a:solidFill>
              <a:effectLst/>
              <a:uFillTx/>
              <a:latin typeface="Arial" panose="020B0604020202020204" pitchFamily="34" charset="0"/>
              <a:cs typeface="Arial" panose="020B0604020202020204" pitchFamily="34" charset="0"/>
              <a:sym typeface="Helvetica Neue"/>
            </a:endParaRPr>
          </a:p>
          <a:p>
            <a:pPr marL="0" marR="0" indent="0" algn="l" defTabSz="584200" rtl="0" fontAlgn="auto" latinLnBrk="0" hangingPunct="0">
              <a:lnSpc>
                <a:spcPct val="100000"/>
              </a:lnSpc>
              <a:spcBef>
                <a:spcPts val="0"/>
              </a:spcBef>
              <a:spcAft>
                <a:spcPts val="0"/>
              </a:spcAft>
              <a:buClrTx/>
              <a:buSzTx/>
              <a:buFontTx/>
              <a:buNone/>
              <a:tabLst/>
            </a:pPr>
            <a:endParaRPr kumimoji="0" lang="el-GR" sz="2000" b="1" i="0" u="none" strike="noStrike" cap="none" spc="0" normalizeH="0" dirty="0">
              <a:ln>
                <a:noFill/>
              </a:ln>
              <a:solidFill>
                <a:srgbClr val="941A1D"/>
              </a:solidFill>
              <a:effectLst/>
              <a:uFillTx/>
              <a:sym typeface="Helvetica Neue"/>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1039" y="8725285"/>
            <a:ext cx="1744640" cy="670560"/>
          </a:xfrm>
          <a:prstGeom prst="rect">
            <a:avLst/>
          </a:prstGeom>
        </p:spPr>
      </p:pic>
      <p:pic>
        <p:nvPicPr>
          <p:cNvPr id="2" name="Picture 1">
            <a:extLst>
              <a:ext uri="{FF2B5EF4-FFF2-40B4-BE49-F238E27FC236}">
                <a16:creationId xmlns:a16="http://schemas.microsoft.com/office/drawing/2014/main" id="{4B177BDC-53E6-7446-96DD-E4C208E41526}"/>
              </a:ext>
            </a:extLst>
          </p:cNvPr>
          <p:cNvPicPr>
            <a:picLocks noChangeAspect="1"/>
          </p:cNvPicPr>
          <p:nvPr/>
        </p:nvPicPr>
        <p:blipFill>
          <a:blip r:embed="rId6"/>
          <a:stretch>
            <a:fillRect/>
          </a:stretch>
        </p:blipFill>
        <p:spPr>
          <a:xfrm>
            <a:off x="9127671" y="646842"/>
            <a:ext cx="2466415" cy="1755904"/>
          </a:xfrm>
          <a:prstGeom prst="rect">
            <a:avLst/>
          </a:prstGeom>
        </p:spPr>
      </p:pic>
      <p:pic>
        <p:nvPicPr>
          <p:cNvPr id="6" name="Picture 5">
            <a:extLst>
              <a:ext uri="{FF2B5EF4-FFF2-40B4-BE49-F238E27FC236}">
                <a16:creationId xmlns:a16="http://schemas.microsoft.com/office/drawing/2014/main" id="{A9CBF0BC-6E8C-DA47-BB3E-55EA8A85F96F}"/>
              </a:ext>
            </a:extLst>
          </p:cNvPr>
          <p:cNvPicPr>
            <a:picLocks noChangeAspect="1"/>
          </p:cNvPicPr>
          <p:nvPr/>
        </p:nvPicPr>
        <p:blipFill>
          <a:blip r:embed="rId7"/>
          <a:stretch>
            <a:fillRect/>
          </a:stretch>
        </p:blipFill>
        <p:spPr>
          <a:xfrm>
            <a:off x="9527922" y="2860164"/>
            <a:ext cx="1689807" cy="2016635"/>
          </a:xfrm>
          <a:prstGeom prst="rect">
            <a:avLst/>
          </a:prstGeom>
        </p:spPr>
      </p:pic>
      <p:sp>
        <p:nvSpPr>
          <p:cNvPr id="8" name="Rectangle 2">
            <a:extLst>
              <a:ext uri="{FF2B5EF4-FFF2-40B4-BE49-F238E27FC236}">
                <a16:creationId xmlns:a16="http://schemas.microsoft.com/office/drawing/2014/main" id="{897E4560-F1C9-FC41-8F88-4050B624B3C8}"/>
              </a:ext>
            </a:extLst>
          </p:cNvPr>
          <p:cNvSpPr>
            <a:spLocks noChangeArrowheads="1"/>
          </p:cNvSpPr>
          <p:nvPr/>
        </p:nvSpPr>
        <p:spPr bwMode="auto">
          <a:xfrm>
            <a:off x="-300457" y="5073487"/>
            <a:ext cx="3801403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R"/>
          </a:p>
        </p:txBody>
      </p:sp>
      <p:graphicFrame>
        <p:nvGraphicFramePr>
          <p:cNvPr id="10" name="Object 9">
            <a:extLst>
              <a:ext uri="{FF2B5EF4-FFF2-40B4-BE49-F238E27FC236}">
                <a16:creationId xmlns:a16="http://schemas.microsoft.com/office/drawing/2014/main" id="{147EE473-717B-DC40-B592-FC25E64CBBF0}"/>
              </a:ext>
            </a:extLst>
          </p:cNvPr>
          <p:cNvGraphicFramePr>
            <a:graphicFrameLocks noChangeAspect="1"/>
          </p:cNvGraphicFramePr>
          <p:nvPr>
            <p:extLst>
              <p:ext uri="{D42A27DB-BD31-4B8C-83A1-F6EECF244321}">
                <p14:modId xmlns:p14="http://schemas.microsoft.com/office/powerpoint/2010/main" val="619524462"/>
              </p:ext>
            </p:extLst>
          </p:nvPr>
        </p:nvGraphicFramePr>
        <p:xfrm>
          <a:off x="9527922" y="5440337"/>
          <a:ext cx="1486299" cy="1180626"/>
        </p:xfrm>
        <a:graphic>
          <a:graphicData uri="http://schemas.openxmlformats.org/presentationml/2006/ole">
            <mc:AlternateContent xmlns:mc="http://schemas.openxmlformats.org/markup-compatibility/2006">
              <mc:Choice xmlns:v="urn:schemas-microsoft-com:vml" Requires="v">
                <p:oleObj spid="_x0000_s1122" name="Picture" r:id="rId8" imgW="527050" imgH="577850" progId="Word.Picture.8">
                  <p:embed/>
                </p:oleObj>
              </mc:Choice>
              <mc:Fallback>
                <p:oleObj name="Picture" r:id="rId8" imgW="527050" imgH="577850" progId="Word.Picture.8">
                  <p:embed/>
                  <p:pic>
                    <p:nvPicPr>
                      <p:cNvPr id="0" name="Object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7922" y="5440337"/>
                        <a:ext cx="1486299" cy="1180626"/>
                      </a:xfrm>
                      <a:prstGeom prst="rect">
                        <a:avLst/>
                      </a:prstGeom>
                      <a:noFill/>
                    </p:spPr>
                  </p:pic>
                </p:oleObj>
              </mc:Fallback>
            </mc:AlternateContent>
          </a:graphicData>
        </a:graphic>
      </p:graphicFrame>
      <p:pic>
        <p:nvPicPr>
          <p:cNvPr id="16" name="Picture 15">
            <a:extLst>
              <a:ext uri="{FF2B5EF4-FFF2-40B4-BE49-F238E27FC236}">
                <a16:creationId xmlns:a16="http://schemas.microsoft.com/office/drawing/2014/main" id="{8D8BCC21-379A-F54B-BFBF-9600062D83F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9859" y="7441637"/>
            <a:ext cx="1510646" cy="995499"/>
          </a:xfrm>
          <a:prstGeom prst="rect">
            <a:avLst/>
          </a:prstGeom>
        </p:spPr>
      </p:pic>
      <p:sp>
        <p:nvSpPr>
          <p:cNvPr id="18" name="TextBox 17">
            <a:extLst>
              <a:ext uri="{FF2B5EF4-FFF2-40B4-BE49-F238E27FC236}">
                <a16:creationId xmlns:a16="http://schemas.microsoft.com/office/drawing/2014/main" id="{2E60A152-C518-F943-90C0-1FEE09C54BB0}"/>
              </a:ext>
            </a:extLst>
          </p:cNvPr>
          <p:cNvSpPr txBox="1"/>
          <p:nvPr/>
        </p:nvSpPr>
        <p:spPr>
          <a:xfrm flipH="1">
            <a:off x="982057" y="8842724"/>
            <a:ext cx="552034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R"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19" name="TextBox 18">
            <a:extLst>
              <a:ext uri="{FF2B5EF4-FFF2-40B4-BE49-F238E27FC236}">
                <a16:creationId xmlns:a16="http://schemas.microsoft.com/office/drawing/2014/main" id="{2E825D80-5DDB-A647-99EF-5C8FD5CC8A1E}"/>
              </a:ext>
            </a:extLst>
          </p:cNvPr>
          <p:cNvSpPr txBox="1"/>
          <p:nvPr/>
        </p:nvSpPr>
        <p:spPr>
          <a:xfrm flipH="1">
            <a:off x="1134457" y="8995124"/>
            <a:ext cx="552034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R" sz="2400" b="1" i="0" u="none" strike="noStrike" cap="none" spc="0" normalizeH="0" baseline="0" dirty="0">
              <a:ln>
                <a:noFill/>
              </a:ln>
              <a:solidFill>
                <a:srgbClr val="000000"/>
              </a:solidFill>
              <a:effectLst/>
              <a:uFillTx/>
              <a:latin typeface="Helvetica Neue"/>
              <a:ea typeface="Helvetica Neue"/>
              <a:cs typeface="Helvetica Neue"/>
              <a:sym typeface="Helvetica Neue"/>
            </a:endParaRPr>
          </a:p>
        </p:txBody>
      </p:sp>
      <p:sp>
        <p:nvSpPr>
          <p:cNvPr id="24" name="TextBox 23">
            <a:extLst>
              <a:ext uri="{FF2B5EF4-FFF2-40B4-BE49-F238E27FC236}">
                <a16:creationId xmlns:a16="http://schemas.microsoft.com/office/drawing/2014/main" id="{D47A9E36-2364-6F49-8E9C-CCA4DCB9140F}"/>
              </a:ext>
            </a:extLst>
          </p:cNvPr>
          <p:cNvSpPr txBox="1"/>
          <p:nvPr/>
        </p:nvSpPr>
        <p:spPr>
          <a:xfrm flipH="1">
            <a:off x="2000505" y="7744009"/>
            <a:ext cx="583720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R" sz="1600" b="0" i="0" u="none" strike="noStrike" cap="none" spc="0" normalizeH="0" baseline="0" dirty="0">
                <a:ln>
                  <a:noFill/>
                </a:ln>
                <a:solidFill>
                  <a:srgbClr val="000000"/>
                </a:solidFill>
                <a:effectLst/>
                <a:uFillTx/>
                <a:latin typeface="Helvetica Neue"/>
                <a:ea typeface="Helvetica Neue"/>
                <a:cs typeface="Helvetica Neue"/>
                <a:sym typeface="Helvetica Neue"/>
              </a:rPr>
              <a:t>ESS is a European Research Infrastructure Consortium (ESS ERIC)</a:t>
            </a:r>
          </a:p>
        </p:txBody>
      </p:sp>
    </p:spTree>
    <p:extLst>
      <p:ext uri="{BB962C8B-B14F-4D97-AF65-F5344CB8AC3E}">
        <p14:creationId xmlns:p14="http://schemas.microsoft.com/office/powerpoint/2010/main" val="3199964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41CFAB-52A3-4CE8-BBE4-95726B594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483" y="7441637"/>
            <a:ext cx="1465230" cy="995499"/>
          </a:xfrm>
          <a:prstGeom prst="rect">
            <a:avLst/>
          </a:prstGeom>
        </p:spPr>
      </p:pic>
      <p:sp>
        <p:nvSpPr>
          <p:cNvPr id="12" name="Text Placeholder 19">
            <a:extLst>
              <a:ext uri="{FF2B5EF4-FFF2-40B4-BE49-F238E27FC236}">
                <a16:creationId xmlns:a16="http://schemas.microsoft.com/office/drawing/2014/main" id="{B27B5C91-8380-4F41-98C6-814A27E64E24}"/>
              </a:ext>
            </a:extLst>
          </p:cNvPr>
          <p:cNvSpPr>
            <a:spLocks noGrp="1"/>
          </p:cNvSpPr>
          <p:nvPr>
            <p:ph type="body" sz="quarter" idx="4294967295" hasCustomPrompt="1"/>
          </p:nvPr>
        </p:nvSpPr>
        <p:spPr>
          <a:xfrm>
            <a:off x="163286" y="1502229"/>
            <a:ext cx="11128703" cy="1420585"/>
          </a:xfrm>
          <a:prstGeom prst="rect">
            <a:avLst/>
          </a:prstGeom>
        </p:spPr>
        <p:txBody>
          <a:bodyPr lIns="0" tIns="0" rIns="50800" bIns="50800" anchor="t" anchorCtr="0">
            <a:noAutofit/>
          </a:bodyPr>
          <a:lstStyle>
            <a:lvl1pPr marL="0" marR="0" indent="0" algn="l" defTabSz="457200" rtl="0" eaLnBrk="1" fontAlgn="auto" latinLnBrk="0" hangingPunct="1">
              <a:lnSpc>
                <a:spcPts val="4400"/>
              </a:lnSpc>
              <a:spcBef>
                <a:spcPts val="0"/>
              </a:spcBef>
              <a:spcAft>
                <a:spcPts val="0"/>
              </a:spcAft>
              <a:buClrTx/>
              <a:buSzTx/>
              <a:buFontTx/>
              <a:buNone/>
              <a:tabLst/>
              <a:defRPr sz="3800" baseline="0">
                <a:solidFill>
                  <a:schemeClr val="bg1"/>
                </a:solidFill>
                <a:latin typeface="Arial Black"/>
                <a:cs typeface="Arial Black"/>
              </a:defRPr>
            </a:lvl1pPr>
            <a:lvl2pPr>
              <a:defRPr>
                <a:latin typeface="Arial Black"/>
                <a:cs typeface="Arial Black"/>
              </a:defRPr>
            </a:lvl2pPr>
            <a:lvl3pPr>
              <a:defRPr>
                <a:latin typeface="Arial Black"/>
                <a:cs typeface="Arial Black"/>
              </a:defRPr>
            </a:lvl3pPr>
          </a:lstStyle>
          <a:p>
            <a:pPr lvl="0"/>
            <a:r>
              <a:rPr lang="en-GB" sz="3600" dirty="0"/>
              <a:t>Greece in the ESS ERIC </a:t>
            </a:r>
          </a:p>
        </p:txBody>
      </p:sp>
      <p:sp>
        <p:nvSpPr>
          <p:cNvPr id="13" name="Text Placeholder 9">
            <a:extLst>
              <a:ext uri="{FF2B5EF4-FFF2-40B4-BE49-F238E27FC236}">
                <a16:creationId xmlns:a16="http://schemas.microsoft.com/office/drawing/2014/main" id="{C91B50CD-F466-4967-8D64-9FB34A2FEDBE}"/>
              </a:ext>
            </a:extLst>
          </p:cNvPr>
          <p:cNvSpPr>
            <a:spLocks noGrp="1"/>
          </p:cNvSpPr>
          <p:nvPr>
            <p:ph type="body" sz="quarter" idx="4294967295" hasCustomPrompt="1"/>
          </p:nvPr>
        </p:nvSpPr>
        <p:spPr>
          <a:xfrm>
            <a:off x="342901" y="3233057"/>
            <a:ext cx="12279086" cy="4208579"/>
          </a:xfrm>
          <a:prstGeom prst="rect">
            <a:avLst/>
          </a:prstGeom>
        </p:spPr>
        <p:txBody>
          <a:bodyPr vert="horz" lIns="0" tIns="0" rIns="50800" bIns="50800" anchor="ctr">
            <a:noAutofit/>
          </a:bodyPr>
          <a:lstStyle>
            <a:lvl1pPr marL="0" indent="0">
              <a:buNone/>
              <a:defRPr sz="1800" baseline="0">
                <a:solidFill>
                  <a:schemeClr val="bg1"/>
                </a:solidFill>
                <a:latin typeface="Arial"/>
                <a:cs typeface="Arial"/>
              </a:defRPr>
            </a:lvl1pPr>
          </a:lstStyle>
          <a:p>
            <a:pPr lvl="0"/>
            <a:endParaRPr lang="en-US" dirty="0"/>
          </a:p>
          <a:p>
            <a:pPr lvl="0"/>
            <a:r>
              <a:rPr lang="en-US" sz="2400" b="1" dirty="0"/>
              <a:t>National Representative - ESS ERIC General Assembly:</a:t>
            </a:r>
          </a:p>
          <a:p>
            <a:pPr lvl="0"/>
            <a:r>
              <a:rPr lang="en-US" sz="2400" b="1" dirty="0"/>
              <a:t>Prof. Nicolas </a:t>
            </a:r>
            <a:r>
              <a:rPr lang="en-US" sz="2400" b="1" dirty="0" err="1"/>
              <a:t>Demertzis</a:t>
            </a:r>
            <a:endParaRPr lang="en-US" sz="2400" b="1" dirty="0"/>
          </a:p>
          <a:p>
            <a:pPr lvl="0"/>
            <a:r>
              <a:rPr lang="en-US" sz="2400" b="1" dirty="0"/>
              <a:t>National Coordinators:</a:t>
            </a:r>
          </a:p>
          <a:p>
            <a:pPr lvl="0"/>
            <a:r>
              <a:rPr lang="en-US" sz="2400" b="1" dirty="0"/>
              <a:t>Dr. </a:t>
            </a:r>
            <a:r>
              <a:rPr lang="en-US" sz="2400" b="1" dirty="0" err="1"/>
              <a:t>Theoni</a:t>
            </a:r>
            <a:r>
              <a:rPr lang="en-US" sz="2400" b="1" dirty="0"/>
              <a:t> Stathopoulou </a:t>
            </a:r>
          </a:p>
          <a:p>
            <a:pPr lvl="0"/>
            <a:r>
              <a:rPr lang="en-US" sz="2400" b="1" dirty="0"/>
              <a:t>Dr. Joanna </a:t>
            </a:r>
            <a:r>
              <a:rPr lang="en-US" sz="2400" b="1" dirty="0" err="1"/>
              <a:t>Tsiganou</a:t>
            </a:r>
            <a:endParaRPr lang="en-US" sz="2400" b="1" dirty="0"/>
          </a:p>
          <a:p>
            <a:pPr lvl="0"/>
            <a:endParaRPr lang="en-US" sz="2400" b="1" dirty="0"/>
          </a:p>
        </p:txBody>
      </p:sp>
    </p:spTree>
    <p:extLst>
      <p:ext uri="{BB962C8B-B14F-4D97-AF65-F5344CB8AC3E}">
        <p14:creationId xmlns:p14="http://schemas.microsoft.com/office/powerpoint/2010/main" val="1408601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41CFAB-52A3-4CE8-BBE4-95726B594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483" y="7441637"/>
            <a:ext cx="1465230" cy="995499"/>
          </a:xfrm>
          <a:prstGeom prst="rect">
            <a:avLst/>
          </a:prstGeom>
        </p:spPr>
      </p:pic>
      <p:sp>
        <p:nvSpPr>
          <p:cNvPr id="12" name="Text Placeholder 19">
            <a:extLst>
              <a:ext uri="{FF2B5EF4-FFF2-40B4-BE49-F238E27FC236}">
                <a16:creationId xmlns:a16="http://schemas.microsoft.com/office/drawing/2014/main" id="{B27B5C91-8380-4F41-98C6-814A27E64E24}"/>
              </a:ext>
            </a:extLst>
          </p:cNvPr>
          <p:cNvSpPr>
            <a:spLocks noGrp="1"/>
          </p:cNvSpPr>
          <p:nvPr>
            <p:ph type="body" sz="quarter" idx="4294967295" hasCustomPrompt="1"/>
          </p:nvPr>
        </p:nvSpPr>
        <p:spPr>
          <a:xfrm>
            <a:off x="163286" y="1502229"/>
            <a:ext cx="11128703" cy="1420585"/>
          </a:xfrm>
          <a:prstGeom prst="rect">
            <a:avLst/>
          </a:prstGeom>
        </p:spPr>
        <p:txBody>
          <a:bodyPr lIns="0" tIns="0" rIns="50800" bIns="50800" anchor="t" anchorCtr="0">
            <a:noAutofit/>
          </a:bodyPr>
          <a:lstStyle>
            <a:lvl1pPr marL="0" marR="0" indent="0" algn="l" defTabSz="457200" rtl="0" eaLnBrk="1" fontAlgn="auto" latinLnBrk="0" hangingPunct="1">
              <a:lnSpc>
                <a:spcPts val="4400"/>
              </a:lnSpc>
              <a:spcBef>
                <a:spcPts val="0"/>
              </a:spcBef>
              <a:spcAft>
                <a:spcPts val="0"/>
              </a:spcAft>
              <a:buClrTx/>
              <a:buSzTx/>
              <a:buFontTx/>
              <a:buNone/>
              <a:tabLst/>
              <a:defRPr sz="3800" baseline="0">
                <a:solidFill>
                  <a:schemeClr val="bg1"/>
                </a:solidFill>
                <a:latin typeface="Arial Black"/>
                <a:cs typeface="Arial Black"/>
              </a:defRPr>
            </a:lvl1pPr>
            <a:lvl2pPr>
              <a:defRPr>
                <a:latin typeface="Arial Black"/>
                <a:cs typeface="Arial Black"/>
              </a:defRPr>
            </a:lvl2pPr>
            <a:lvl3pPr>
              <a:defRPr>
                <a:latin typeface="Arial Black"/>
                <a:cs typeface="Arial Black"/>
              </a:defRPr>
            </a:lvl3pPr>
          </a:lstStyle>
          <a:p>
            <a:pPr lvl="0"/>
            <a:r>
              <a:rPr lang="en-GB" sz="3600" dirty="0"/>
              <a:t>Greece in the ESS ERIC </a:t>
            </a:r>
          </a:p>
        </p:txBody>
      </p:sp>
      <p:sp>
        <p:nvSpPr>
          <p:cNvPr id="13" name="Text Placeholder 9">
            <a:extLst>
              <a:ext uri="{FF2B5EF4-FFF2-40B4-BE49-F238E27FC236}">
                <a16:creationId xmlns:a16="http://schemas.microsoft.com/office/drawing/2014/main" id="{C91B50CD-F466-4967-8D64-9FB34A2FEDBE}"/>
              </a:ext>
            </a:extLst>
          </p:cNvPr>
          <p:cNvSpPr>
            <a:spLocks noGrp="1"/>
          </p:cNvSpPr>
          <p:nvPr>
            <p:ph type="body" sz="quarter" idx="4294967295" hasCustomPrompt="1"/>
          </p:nvPr>
        </p:nvSpPr>
        <p:spPr>
          <a:xfrm>
            <a:off x="342901" y="3233057"/>
            <a:ext cx="12279086" cy="4208579"/>
          </a:xfrm>
          <a:prstGeom prst="rect">
            <a:avLst/>
          </a:prstGeom>
        </p:spPr>
        <p:txBody>
          <a:bodyPr vert="horz" lIns="0" tIns="0" rIns="50800" bIns="50800" anchor="ctr">
            <a:noAutofit/>
          </a:bodyPr>
          <a:lstStyle>
            <a:lvl1pPr marL="0" indent="0">
              <a:buNone/>
              <a:defRPr sz="1800" baseline="0">
                <a:solidFill>
                  <a:schemeClr val="bg1"/>
                </a:solidFill>
                <a:latin typeface="Arial"/>
                <a:cs typeface="Arial"/>
              </a:defRPr>
            </a:lvl1pPr>
          </a:lstStyle>
          <a:p>
            <a:pPr lvl="0"/>
            <a:endParaRPr lang="en-US" dirty="0"/>
          </a:p>
          <a:p>
            <a:pPr>
              <a:spcBef>
                <a:spcPts val="0"/>
              </a:spcBef>
            </a:pPr>
            <a:r>
              <a:rPr lang="en-GR" sz="2400" dirty="0"/>
              <a:t>National team members</a:t>
            </a:r>
          </a:p>
          <a:p>
            <a:pPr>
              <a:spcBef>
                <a:spcPts val="0"/>
              </a:spcBef>
            </a:pPr>
            <a:endParaRPr lang="en-GR" sz="2400" dirty="0"/>
          </a:p>
          <a:p>
            <a:pPr>
              <a:spcBef>
                <a:spcPts val="0"/>
              </a:spcBef>
            </a:pPr>
            <a:r>
              <a:rPr lang="en-GR" sz="2400" dirty="0"/>
              <a:t>G.Bithymitris</a:t>
            </a:r>
          </a:p>
          <a:p>
            <a:pPr>
              <a:spcBef>
                <a:spcPts val="0"/>
              </a:spcBef>
            </a:pPr>
            <a:r>
              <a:rPr lang="en-GR" sz="2400" dirty="0"/>
              <a:t>A.Fragiskou</a:t>
            </a:r>
            <a:endParaRPr lang="el-GR" sz="2400" dirty="0"/>
          </a:p>
          <a:p>
            <a:pPr>
              <a:spcBef>
                <a:spcPts val="0"/>
              </a:spcBef>
            </a:pPr>
            <a:r>
              <a:rPr lang="el-GR" sz="2400" dirty="0"/>
              <a:t>Α.</a:t>
            </a:r>
            <a:r>
              <a:rPr lang="en-US" sz="2400" dirty="0" err="1"/>
              <a:t>Hatzigianni</a:t>
            </a:r>
            <a:endParaRPr lang="en-GR" sz="2400" dirty="0"/>
          </a:p>
          <a:p>
            <a:pPr>
              <a:spcBef>
                <a:spcPts val="0"/>
              </a:spcBef>
            </a:pPr>
            <a:r>
              <a:rPr lang="en-GR" sz="2400" dirty="0"/>
              <a:t>K.Iliou</a:t>
            </a:r>
          </a:p>
          <a:p>
            <a:pPr>
              <a:spcBef>
                <a:spcPts val="0"/>
              </a:spcBef>
            </a:pPr>
            <a:r>
              <a:rPr lang="en-GR" sz="2400" dirty="0"/>
              <a:t>M.Kakepaki</a:t>
            </a:r>
          </a:p>
          <a:p>
            <a:pPr>
              <a:spcBef>
                <a:spcPts val="0"/>
              </a:spcBef>
            </a:pPr>
            <a:r>
              <a:rPr lang="en-GR" sz="2400" dirty="0"/>
              <a:t>D.Kondyli</a:t>
            </a:r>
          </a:p>
          <a:p>
            <a:pPr>
              <a:spcBef>
                <a:spcPts val="0"/>
              </a:spcBef>
            </a:pPr>
            <a:r>
              <a:rPr lang="en-GR" sz="2400" dirty="0"/>
              <a:t>A.Linardis</a:t>
            </a:r>
          </a:p>
          <a:p>
            <a:pPr>
              <a:spcBef>
                <a:spcPts val="0"/>
              </a:spcBef>
            </a:pPr>
            <a:r>
              <a:rPr lang="en-GR" sz="2400" dirty="0"/>
              <a:t>A.Mouriki</a:t>
            </a:r>
          </a:p>
          <a:p>
            <a:pPr>
              <a:spcBef>
                <a:spcPts val="0"/>
              </a:spcBef>
            </a:pPr>
            <a:r>
              <a:rPr lang="en-GR" sz="2400" dirty="0"/>
              <a:t>N.Sarris</a:t>
            </a:r>
            <a:endParaRPr lang="el-GR" sz="2400" dirty="0"/>
          </a:p>
          <a:p>
            <a:pPr>
              <a:spcBef>
                <a:spcPts val="0"/>
              </a:spcBef>
            </a:pPr>
            <a:r>
              <a:rPr lang="en-GR" sz="2400" dirty="0"/>
              <a:t>C.Varouxi</a:t>
            </a:r>
          </a:p>
          <a:p>
            <a:pPr lvl="0"/>
            <a:endParaRPr lang="en-US" sz="2400" b="1" dirty="0"/>
          </a:p>
        </p:txBody>
      </p:sp>
    </p:spTree>
    <p:extLst>
      <p:ext uri="{BB962C8B-B14F-4D97-AF65-F5344CB8AC3E}">
        <p14:creationId xmlns:p14="http://schemas.microsoft.com/office/powerpoint/2010/main" val="439719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p:cNvSpPr/>
          <p:nvPr/>
        </p:nvSpPr>
        <p:spPr>
          <a:xfrm flipH="1">
            <a:off x="0" y="8680973"/>
            <a:ext cx="13004800" cy="1066800"/>
          </a:xfrm>
          <a:prstGeom prst="rtTriangle">
            <a:avLst/>
          </a:prstGeom>
          <a:solidFill>
            <a:srgbClr val="8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Slide Number Placeholder 6"/>
          <p:cNvSpPr>
            <a:spLocks noGrp="1"/>
          </p:cNvSpPr>
          <p:nvPr>
            <p:ph type="sldNum" sz="quarter" idx="4294967295"/>
          </p:nvPr>
        </p:nvSpPr>
        <p:spPr>
          <a:xfrm>
            <a:off x="0" y="9296400"/>
            <a:ext cx="339725" cy="323850"/>
          </a:xfrm>
        </p:spPr>
        <p:txBody>
          <a:bodyPr/>
          <a:lstStyle/>
          <a:p>
            <a:fld id="{86CB4B4D-7CA3-9044-876B-883B54F8677D}" type="slidenum">
              <a:rPr lang="en-US" b="1" smtClean="0">
                <a:solidFill>
                  <a:schemeClr val="bg1"/>
                </a:solidFill>
                <a:latin typeface="Calibri" panose="020F0502020204030204" pitchFamily="34" charset="0"/>
                <a:cs typeface="Calibri" panose="020F0502020204030204" pitchFamily="34" charset="0"/>
              </a:rPr>
              <a:pPr/>
              <a:t>8</a:t>
            </a:fld>
            <a:endParaRPr lang="en-US" b="1" dirty="0">
              <a:solidFill>
                <a:schemeClr val="bg1"/>
              </a:solidFill>
              <a:latin typeface="Calibri" panose="020F0502020204030204" pitchFamily="34" charset="0"/>
              <a:cs typeface="Calibri" panose="020F0502020204030204" pitchFamily="34" charset="0"/>
            </a:endParaRPr>
          </a:p>
        </p:txBody>
      </p:sp>
      <p:sp>
        <p:nvSpPr>
          <p:cNvPr id="17" name="Right Triangle 16"/>
          <p:cNvSpPr/>
          <p:nvPr/>
        </p:nvSpPr>
        <p:spPr>
          <a:xfrm flipV="1">
            <a:off x="0" y="-203"/>
            <a:ext cx="13004800" cy="1066800"/>
          </a:xfrm>
          <a:prstGeom prst="rtTriangle">
            <a:avLst/>
          </a:prstGeom>
          <a:solidFill>
            <a:srgbClr val="8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TextBox 7"/>
          <p:cNvSpPr txBox="1"/>
          <p:nvPr/>
        </p:nvSpPr>
        <p:spPr>
          <a:xfrm>
            <a:off x="2481944" y="1106903"/>
            <a:ext cx="7870370" cy="1579920"/>
          </a:xfrm>
          <a:prstGeom prst="rect">
            <a:avLst/>
          </a:prstGeom>
          <a:solidFill>
            <a:srgbClr val="FF890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endParaRPr kumimoji="0" lang="el-GR" b="1" i="0" u="none" strike="noStrike" cap="none" spc="0" normalizeH="0" baseline="0" dirty="0">
              <a:ln>
                <a:noFill/>
              </a:ln>
              <a:solidFill>
                <a:schemeClr val="bg1">
                  <a:lumMod val="95000"/>
                </a:schemeClr>
              </a:solidFill>
              <a:effectLst/>
              <a:uFillTx/>
              <a:latin typeface="Calibri" panose="020F0502020204030204" pitchFamily="34" charset="0"/>
              <a:cs typeface="Calibri" panose="020F0502020204030204" pitchFamily="34" charset="0"/>
              <a:sym typeface="Helvetica Neue"/>
            </a:endParaRPr>
          </a:p>
          <a:p>
            <a:r>
              <a:rPr lang="en-US" dirty="0">
                <a:solidFill>
                  <a:schemeClr val="bg1">
                    <a:lumMod val="95000"/>
                  </a:schemeClr>
                </a:solidFill>
                <a:latin typeface="Arial" panose="020B0604020202020204" pitchFamily="34" charset="0"/>
                <a:cs typeface="Arial" panose="020B0604020202020204" pitchFamily="34" charset="0"/>
              </a:rPr>
              <a:t>Research Project Synopsis</a:t>
            </a:r>
            <a:endParaRPr lang="el-GR" dirty="0">
              <a:solidFill>
                <a:schemeClr val="bg1">
                  <a:lumMod val="95000"/>
                </a:schemeClr>
              </a:solidFill>
              <a:latin typeface="Arial" panose="020B0604020202020204" pitchFamily="34" charset="0"/>
              <a:cs typeface="Arial" panose="020B0604020202020204" pitchFamily="34" charset="0"/>
            </a:endParaRPr>
          </a:p>
          <a:p>
            <a:pPr algn="just"/>
            <a:endParaRPr lang="el-GR" dirty="0">
              <a:solidFill>
                <a:schemeClr val="bg1">
                  <a:lumMod val="95000"/>
                </a:schemeClr>
              </a:solidFill>
              <a:latin typeface="Calibri" panose="020F0502020204030204" pitchFamily="34" charset="0"/>
              <a:cs typeface="Calibri" panose="020F0502020204030204" pitchFamily="34" charset="0"/>
            </a:endParaRPr>
          </a:p>
          <a:p>
            <a:pPr algn="just"/>
            <a:endParaRPr lang="en-US" dirty="0">
              <a:solidFill>
                <a:schemeClr val="bg1">
                  <a:lumMod val="95000"/>
                </a:schemeClr>
              </a:solidFill>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249" y="8804040"/>
            <a:ext cx="1744640" cy="670560"/>
          </a:xfrm>
          <a:prstGeom prst="rect">
            <a:avLst/>
          </a:prstGeom>
        </p:spPr>
      </p:pic>
      <p:sp>
        <p:nvSpPr>
          <p:cNvPr id="3" name="TextBox 2">
            <a:extLst>
              <a:ext uri="{FF2B5EF4-FFF2-40B4-BE49-F238E27FC236}">
                <a16:creationId xmlns:a16="http://schemas.microsoft.com/office/drawing/2014/main" id="{DE039B8B-C8DF-3B4D-B66E-95D1F01525BE}"/>
              </a:ext>
            </a:extLst>
          </p:cNvPr>
          <p:cNvSpPr txBox="1"/>
          <p:nvPr/>
        </p:nvSpPr>
        <p:spPr>
          <a:xfrm>
            <a:off x="668810" y="3804615"/>
            <a:ext cx="11667180" cy="40421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en-GB" sz="1600" b="0" dirty="0">
                <a:solidFill>
                  <a:schemeClr val="tx1"/>
                </a:solidFill>
                <a:latin typeface="Arial" panose="020B0604020202020204" pitchFamily="34" charset="0"/>
                <a:cs typeface="Arial" panose="020B0604020202020204" pitchFamily="34" charset="0"/>
              </a:rPr>
              <a:t>The European Social Survey (ESS) is an academically driven cross-national survey that has been conducted across Europe since its establishment in 2001. Every two years, face-to-face interviews are conducted with newly selected, cross-sectional samples.</a:t>
            </a:r>
          </a:p>
          <a:p>
            <a:pPr algn="just"/>
            <a:r>
              <a:rPr lang="en-GB" sz="1600" b="0" dirty="0">
                <a:solidFill>
                  <a:schemeClr val="tx1"/>
                </a:solidFill>
                <a:latin typeface="Arial" panose="020B0604020202020204" pitchFamily="34" charset="0"/>
                <a:cs typeface="Arial" panose="020B0604020202020204" pitchFamily="34" charset="0"/>
              </a:rPr>
              <a:t>The survey measures the attitudes, beliefs and behaviour patterns of diverse populations in more than twenty- nations.</a:t>
            </a:r>
          </a:p>
          <a:p>
            <a:pPr algn="just"/>
            <a:r>
              <a:rPr lang="en-GB" sz="1600" b="0" dirty="0">
                <a:solidFill>
                  <a:schemeClr val="tx1"/>
                </a:solidFill>
                <a:latin typeface="Arial" panose="020B0604020202020204" pitchFamily="34" charset="0"/>
                <a:cs typeface="Arial" panose="020B0604020202020204" pitchFamily="34" charset="0"/>
              </a:rPr>
              <a:t>The objectives of the ESS are:</a:t>
            </a:r>
          </a:p>
          <a:p>
            <a:pPr algn="just">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to chart stability and change in social structure, conditions and attitudes in Europe and to interpret how Europe’s social, political and moral fabric is changing;</a:t>
            </a:r>
          </a:p>
          <a:p>
            <a:pPr algn="just">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to achieve and spread higher standards of rigour in cross-national research in the social sciences, including for example, questionnaire design and pre-testing, sampling, data collection, reduction of bias and the reliability of questions;</a:t>
            </a:r>
          </a:p>
          <a:p>
            <a:pPr algn="just">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to introduce soundly-based indicators of national progress, based on citizens’ perceptions and judgements of key aspects of their societies;</a:t>
            </a:r>
          </a:p>
          <a:p>
            <a:pPr algn="just">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to undertake and facilitate the training of European social researchers in comparative quantitative measurement and analysis;</a:t>
            </a:r>
          </a:p>
          <a:p>
            <a:pPr algn="just">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to improve the visibility and outreach of data on social change among academics, policy makers and the wider public</a:t>
            </a:r>
          </a:p>
          <a:p>
            <a:pPr algn="just"/>
            <a:endParaRPr lang="en-GB" sz="1600" b="0" dirty="0">
              <a:solidFill>
                <a:schemeClr val="tx1"/>
              </a:solidFill>
              <a:latin typeface="Arial" panose="020B0604020202020204" pitchFamily="34" charset="0"/>
              <a:cs typeface="Arial" panose="020B0604020202020204" pitchFamily="34" charset="0"/>
            </a:endParaRPr>
          </a:p>
          <a:p>
            <a:pPr algn="just"/>
            <a:r>
              <a:rPr lang="en-US" sz="1600" b="0" dirty="0">
                <a:latin typeface="Arial" panose="020B0604020202020204" pitchFamily="34" charset="0"/>
                <a:ea typeface="MS Mincho" panose="02020609040205080304" pitchFamily="49" charset="-128"/>
                <a:cs typeface="Arial" panose="020B0604020202020204" pitchFamily="34" charset="0"/>
              </a:rPr>
              <a:t>The aim of the research project is to collect data for the implementation of the ESS 10</a:t>
            </a:r>
            <a:r>
              <a:rPr lang="en-US" sz="1600" b="0" baseline="30000" dirty="0">
                <a:latin typeface="Arial" panose="020B0604020202020204" pitchFamily="34" charset="0"/>
                <a:ea typeface="MS Mincho" panose="02020609040205080304" pitchFamily="49" charset="-128"/>
                <a:cs typeface="Arial" panose="020B0604020202020204" pitchFamily="34" charset="0"/>
              </a:rPr>
              <a:t>th</a:t>
            </a:r>
            <a:r>
              <a:rPr lang="en-US" sz="1600" b="0" dirty="0">
                <a:latin typeface="Arial" panose="020B0604020202020204" pitchFamily="34" charset="0"/>
                <a:ea typeface="MS Mincho" panose="02020609040205080304" pitchFamily="49" charset="-128"/>
                <a:cs typeface="Arial" panose="020B0604020202020204" pitchFamily="34" charset="0"/>
              </a:rPr>
              <a:t> round in Greece. </a:t>
            </a:r>
            <a:endParaRPr lang="el-GR" sz="1600" b="0" dirty="0">
              <a:latin typeface="Arial" panose="020B0604020202020204" pitchFamily="34" charset="0"/>
              <a:ea typeface="MS Mincho" panose="02020609040205080304" pitchFamily="49" charset="-128"/>
              <a:cs typeface="Arial" panose="020B0604020202020204" pitchFamily="34" charset="0"/>
            </a:endParaRPr>
          </a:p>
          <a:p>
            <a:pPr algn="just"/>
            <a:r>
              <a:rPr lang="en-US" sz="1600" b="0" dirty="0">
                <a:latin typeface="Arial" panose="020B0604020202020204" pitchFamily="34" charset="0"/>
                <a:ea typeface="MS Mincho" panose="02020609040205080304" pitchFamily="49" charset="-128"/>
                <a:cs typeface="Arial" panose="020B0604020202020204" pitchFamily="34" charset="0"/>
              </a:rPr>
              <a:t>The National Centre for Social Research (EKKE) has been the National Coordinator for ESS in Greece from 2002 onwards. </a:t>
            </a:r>
            <a:endParaRPr lang="en-GB" sz="16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01336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0CB3CC-CA5F-4BE6-8091-92EEE3C975B5}"/>
              </a:ext>
            </a:extLst>
          </p:cNvPr>
          <p:cNvSpPr txBox="1">
            <a:spLocks/>
          </p:cNvSpPr>
          <p:nvPr/>
        </p:nvSpPr>
        <p:spPr>
          <a:xfrm>
            <a:off x="791577" y="2874061"/>
            <a:ext cx="5617933" cy="5994399"/>
          </a:xfrm>
          <a:prstGeom prst="rect">
            <a:avLst/>
          </a:prstGeom>
        </p:spPr>
        <p:txBody>
          <a:bodyPr/>
          <a:lstStyle>
            <a:lvl1pPr marL="3600" marR="0" indent="0" algn="l" defTabSz="457200" rtl="0" eaLnBrk="1" fontAlgn="auto" latinLnBrk="0" hangingPunct="1">
              <a:lnSpc>
                <a:spcPct val="100000"/>
              </a:lnSpc>
              <a:spcBef>
                <a:spcPts val="1224"/>
              </a:spcBef>
              <a:spcAft>
                <a:spcPts val="0"/>
              </a:spcAft>
              <a:buClrTx/>
              <a:buSzPct val="130000"/>
              <a:buFont typeface="Arial"/>
              <a:buNone/>
              <a:tabLst/>
              <a:defRPr sz="1600" kern="1200" baseline="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1600" kern="1200" baseline="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1600" kern="1200" baseline="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1600" kern="1200" baseline="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1600" kern="1200" baseline="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7195" indent="-302075">
              <a:spcBef>
                <a:spcPct val="20000"/>
              </a:spcBef>
              <a:buFont typeface="Arial"/>
              <a:buChar char="•"/>
            </a:pPr>
            <a:r>
              <a:rPr lang="en-US" dirty="0">
                <a:latin typeface="Arial"/>
                <a:cs typeface="Arial"/>
              </a:rPr>
              <a:t>First funded in 2001</a:t>
            </a:r>
            <a:br>
              <a:rPr lang="en-US" dirty="0">
                <a:latin typeface="Arial"/>
                <a:cs typeface="Arial"/>
              </a:rPr>
            </a:br>
            <a:r>
              <a:rPr lang="en-US" dirty="0">
                <a:latin typeface="Arial"/>
                <a:cs typeface="Arial"/>
              </a:rPr>
              <a:t>Funded by the European Commission, following preparatory work by Roger Jowell and Max Kaase at the European Science Foundation</a:t>
            </a:r>
          </a:p>
          <a:p>
            <a:pPr marL="307195" indent="-302075">
              <a:buFont typeface="Arial"/>
              <a:buChar char="•"/>
            </a:pPr>
            <a:r>
              <a:rPr lang="en-GB" dirty="0">
                <a:latin typeface="Arial"/>
                <a:cs typeface="Arial"/>
              </a:rPr>
              <a:t>Won Descartes Prize (2005)</a:t>
            </a:r>
            <a:br>
              <a:rPr lang="en-US" dirty="0">
                <a:latin typeface="Arial"/>
                <a:cs typeface="Arial"/>
              </a:rPr>
            </a:br>
            <a:r>
              <a:rPr lang="en-US" dirty="0">
                <a:latin typeface="Arial"/>
                <a:cs typeface="Arial"/>
              </a:rPr>
              <a:t>The first social science project to win the research prize</a:t>
            </a:r>
          </a:p>
          <a:p>
            <a:pPr marL="307195" indent="-302075">
              <a:buFont typeface="Arial"/>
              <a:buChar char="•"/>
            </a:pPr>
            <a:r>
              <a:rPr lang="en-US" dirty="0">
                <a:latin typeface="Arial"/>
                <a:cs typeface="Arial"/>
              </a:rPr>
              <a:t>ESFRI Roadmap &gt; Landmark</a:t>
            </a:r>
            <a:br>
              <a:rPr lang="en-US" dirty="0">
                <a:latin typeface="Arial"/>
                <a:cs typeface="Arial"/>
              </a:rPr>
            </a:br>
            <a:r>
              <a:rPr lang="en-US" dirty="0">
                <a:latin typeface="Arial"/>
                <a:cs typeface="Arial"/>
              </a:rPr>
              <a:t>Named on Roadmap (2006, 2008, 2010) and as Landmark (2016, 2018)</a:t>
            </a:r>
          </a:p>
          <a:p>
            <a:pPr marL="307195" indent="-302075">
              <a:buFont typeface="Arial"/>
              <a:buChar char="•"/>
            </a:pPr>
            <a:r>
              <a:rPr lang="en-GB" dirty="0">
                <a:latin typeface="Arial"/>
                <a:cs typeface="Arial"/>
              </a:rPr>
              <a:t>Became European Research Infrastructure Consortium (2013)</a:t>
            </a:r>
            <a:br>
              <a:rPr lang="en-US" dirty="0">
                <a:latin typeface="Arial"/>
                <a:cs typeface="Arial"/>
              </a:rPr>
            </a:br>
            <a:r>
              <a:rPr lang="en-US" dirty="0">
                <a:latin typeface="Arial"/>
                <a:cs typeface="Arial"/>
              </a:rPr>
              <a:t>Currently the highest number of members (24*) of any ERIC</a:t>
            </a:r>
          </a:p>
          <a:p>
            <a:pPr marL="307195" indent="-302075">
              <a:buFont typeface="Arial"/>
              <a:buChar char="•"/>
            </a:pPr>
            <a:r>
              <a:rPr lang="en-GB" dirty="0">
                <a:cs typeface="Arial" panose="020B0604020202020204" pitchFamily="34" charset="0"/>
              </a:rPr>
              <a:t>The European Social Survey (ESS) has been chosen as the winner of the </a:t>
            </a:r>
            <a:r>
              <a:rPr lang="en-GB" dirty="0" err="1">
                <a:cs typeface="Arial" panose="020B0604020202020204" pitchFamily="34" charset="0"/>
              </a:rPr>
              <a:t>Lijphart</a:t>
            </a:r>
            <a:r>
              <a:rPr lang="en-GB" dirty="0">
                <a:cs typeface="Arial" panose="020B0604020202020204" pitchFamily="34" charset="0"/>
              </a:rPr>
              <a:t>/</a:t>
            </a:r>
            <a:r>
              <a:rPr lang="en-GB" dirty="0" err="1">
                <a:cs typeface="Arial" panose="020B0604020202020204" pitchFamily="34" charset="0"/>
              </a:rPr>
              <a:t>Przeworski</a:t>
            </a:r>
            <a:r>
              <a:rPr lang="en-GB" dirty="0">
                <a:cs typeface="Arial" panose="020B0604020202020204" pitchFamily="34" charset="0"/>
              </a:rPr>
              <a:t>/</a:t>
            </a:r>
            <a:r>
              <a:rPr lang="en-GB" dirty="0" err="1">
                <a:cs typeface="Arial" panose="020B0604020202020204" pitchFamily="34" charset="0"/>
              </a:rPr>
              <a:t>Verba</a:t>
            </a:r>
            <a:r>
              <a:rPr lang="en-GB" dirty="0">
                <a:cs typeface="Arial" panose="020B0604020202020204" pitchFamily="34" charset="0"/>
              </a:rPr>
              <a:t> (LPV) Dataset Award 2020.</a:t>
            </a:r>
            <a:endParaRPr lang="en-GR" dirty="0">
              <a:solidFill>
                <a:srgbClr val="000000"/>
              </a:solidFill>
              <a:cs typeface="Arial" panose="020B0604020202020204" pitchFamily="34" charset="0"/>
            </a:endParaRPr>
          </a:p>
          <a:p>
            <a:pPr marL="307195" indent="-302075">
              <a:buFont typeface="Arial"/>
              <a:buChar char="•"/>
            </a:pPr>
            <a:endParaRPr lang="en-US" dirty="0">
              <a:latin typeface="Arial"/>
              <a:cs typeface="Arial"/>
            </a:endParaRPr>
          </a:p>
          <a:p>
            <a:pPr marL="307195" indent="-302075">
              <a:buFont typeface="Arial"/>
              <a:buChar char="•"/>
            </a:pPr>
            <a:endParaRPr lang="en-US" dirty="0">
              <a:latin typeface="Arial"/>
              <a:cs typeface="Arial"/>
            </a:endParaRPr>
          </a:p>
          <a:p>
            <a:pPr marL="307195" indent="-302075">
              <a:buFont typeface="Arial"/>
              <a:buChar char="•"/>
            </a:pPr>
            <a:endParaRPr lang="en-US" dirty="0">
              <a:latin typeface="Arial"/>
              <a:cs typeface="Arial"/>
            </a:endParaRPr>
          </a:p>
        </p:txBody>
      </p:sp>
      <p:sp>
        <p:nvSpPr>
          <p:cNvPr id="5" name="Rectangle 4">
            <a:extLst>
              <a:ext uri="{FF2B5EF4-FFF2-40B4-BE49-F238E27FC236}">
                <a16:creationId xmlns:a16="http://schemas.microsoft.com/office/drawing/2014/main" id="{2A9BB006-35CA-424C-AA73-5130A3947706}"/>
              </a:ext>
            </a:extLst>
          </p:cNvPr>
          <p:cNvSpPr/>
          <p:nvPr/>
        </p:nvSpPr>
        <p:spPr>
          <a:xfrm>
            <a:off x="572211" y="1805536"/>
            <a:ext cx="6235577" cy="530017"/>
          </a:xfrm>
          <a:prstGeom prst="rect">
            <a:avLst/>
          </a:prstGeom>
        </p:spPr>
        <p:txBody>
          <a:bodyPr wrap="square">
            <a:spAutoFit/>
          </a:bodyPr>
          <a:lstStyle/>
          <a:p>
            <a:r>
              <a:rPr lang="en-US" sz="2844" dirty="0">
                <a:solidFill>
                  <a:prstClr val="black"/>
                </a:solidFill>
                <a:latin typeface="Arial Black"/>
                <a:ea typeface="+mn-ea"/>
              </a:rPr>
              <a:t>ESS</a:t>
            </a:r>
          </a:p>
        </p:txBody>
      </p:sp>
      <p:sp>
        <p:nvSpPr>
          <p:cNvPr id="7" name="Text Placeholder 1">
            <a:extLst>
              <a:ext uri="{FF2B5EF4-FFF2-40B4-BE49-F238E27FC236}">
                <a16:creationId xmlns:a16="http://schemas.microsoft.com/office/drawing/2014/main" id="{707B8DA4-021B-4DEA-A2A5-C6A44F3AE5EC}"/>
              </a:ext>
            </a:extLst>
          </p:cNvPr>
          <p:cNvSpPr txBox="1">
            <a:spLocks/>
          </p:cNvSpPr>
          <p:nvPr/>
        </p:nvSpPr>
        <p:spPr>
          <a:xfrm>
            <a:off x="6860036" y="5905241"/>
            <a:ext cx="5353189" cy="2963218"/>
          </a:xfrm>
          <a:prstGeom prst="rect">
            <a:avLst/>
          </a:prstGeom>
        </p:spPr>
        <p:txBody>
          <a:bodyPr vert="horz" lIns="0" tIns="0"/>
          <a:lstStyle>
            <a:lvl1pPr marL="0" indent="0" algn="l" defTabSz="457200" rtl="0" eaLnBrk="1" latinLnBrk="0" hangingPunct="1">
              <a:spcBef>
                <a:spcPct val="20000"/>
              </a:spcBef>
              <a:buFont typeface="Arial"/>
              <a:buNone/>
              <a:defRPr sz="2000" b="0" kern="1200">
                <a:solidFill>
                  <a:schemeClr val="tx1"/>
                </a:solidFill>
                <a:latin typeface="Arial Black"/>
                <a:ea typeface="+mn-ea"/>
                <a:cs typeface="Arial Black"/>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20">
              <a:buSzPct val="130000"/>
            </a:pPr>
            <a:r>
              <a:rPr lang="en-GB" sz="1600" b="1" i="1" dirty="0">
                <a:latin typeface="Arial"/>
                <a:cs typeface="Arial"/>
              </a:rPr>
              <a:t>“When considering new policies, governments in the past were often ignorant of their citizens’ preferences and needs. Now European governments have a source for counteracting that ignorance.”</a:t>
            </a:r>
          </a:p>
          <a:p>
            <a:pPr marL="5120">
              <a:spcBef>
                <a:spcPts val="1741"/>
              </a:spcBef>
              <a:buSzPct val="130000"/>
            </a:pPr>
            <a:r>
              <a:rPr lang="en-US" sz="1600" b="1" dirty="0">
                <a:latin typeface="Arial"/>
                <a:cs typeface="Arial"/>
              </a:rPr>
              <a:t>Professor Sir Roger Jowell CBE</a:t>
            </a:r>
            <a:br>
              <a:rPr lang="en-US" sz="1600" b="1" dirty="0">
                <a:latin typeface="Arial"/>
                <a:cs typeface="Arial"/>
              </a:rPr>
            </a:br>
            <a:r>
              <a:rPr lang="en-US" sz="1600" dirty="0">
                <a:latin typeface="Arial"/>
                <a:cs typeface="Arial"/>
              </a:rPr>
              <a:t>Co-founder of the ESS</a:t>
            </a:r>
            <a:endParaRPr lang="en-US" sz="1600" b="1" dirty="0">
              <a:latin typeface="Arial"/>
              <a:cs typeface="Arial"/>
            </a:endParaRPr>
          </a:p>
        </p:txBody>
      </p:sp>
      <p:pic>
        <p:nvPicPr>
          <p:cNvPr id="8" name="Picture 2" descr="http://www.niersc.spb.ru/images/Decartes-prize_irb483ri.jpg">
            <a:extLst>
              <a:ext uri="{FF2B5EF4-FFF2-40B4-BE49-F238E27FC236}">
                <a16:creationId xmlns:a16="http://schemas.microsoft.com/office/drawing/2014/main" id="{80E3D8AD-9F5A-4AEC-A16A-53900D4DE1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0036" y="2874059"/>
            <a:ext cx="2238730" cy="2304000"/>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F260EEA-2032-4D62-9BF4-E0F419C806FA}"/>
              </a:ext>
            </a:extLst>
          </p:cNvPr>
          <p:cNvPicPr>
            <a:picLocks noChangeAspect="1"/>
          </p:cNvPicPr>
          <p:nvPr/>
        </p:nvPicPr>
        <p:blipFill>
          <a:blip r:embed="rId3"/>
          <a:stretch>
            <a:fillRect/>
          </a:stretch>
        </p:blipFill>
        <p:spPr>
          <a:xfrm>
            <a:off x="9945331" y="2874059"/>
            <a:ext cx="2267894" cy="2304000"/>
          </a:xfrm>
          <a:prstGeom prst="rect">
            <a:avLst/>
          </a:prstGeom>
          <a:ln>
            <a:solidFill>
              <a:schemeClr val="tx1"/>
            </a:solidFill>
          </a:ln>
        </p:spPr>
      </p:pic>
      <p:sp>
        <p:nvSpPr>
          <p:cNvPr id="10" name="Slide Number Placeholder 1">
            <a:extLst>
              <a:ext uri="{FF2B5EF4-FFF2-40B4-BE49-F238E27FC236}">
                <a16:creationId xmlns:a16="http://schemas.microsoft.com/office/drawing/2014/main" id="{81ED9341-6182-4617-9423-0E3AA06A014A}"/>
              </a:ext>
            </a:extLst>
          </p:cNvPr>
          <p:cNvSpPr txBox="1">
            <a:spLocks/>
          </p:cNvSpPr>
          <p:nvPr/>
        </p:nvSpPr>
        <p:spPr>
          <a:xfrm>
            <a:off x="11680238" y="538856"/>
            <a:ext cx="951270" cy="519289"/>
          </a:xfrm>
          <a:prstGeom prst="rect">
            <a:avLst/>
          </a:prstGeom>
        </p:spPr>
        <p:txBody>
          <a:bodyPr vert="horz" lIns="130048" tIns="65024" rIns="130048" bIns="65024" rtlCol="0" anchor="ctr"/>
          <a:lstStyle>
            <a:defPPr>
              <a:defRPr lang="en-US"/>
            </a:defPPr>
            <a:lvl1pPr algn="r" defTabSz="457200" rtl="0" fontAlgn="base">
              <a:spcBef>
                <a:spcPct val="0"/>
              </a:spcBef>
              <a:spcAft>
                <a:spcPct val="0"/>
              </a:spcAft>
              <a:defRPr sz="1200" kern="1200">
                <a:solidFill>
                  <a:schemeClr val="accent1"/>
                </a:solidFill>
                <a:latin typeface="Arial"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kern="1200">
                <a:solidFill>
                  <a:schemeClr val="tx1"/>
                </a:solidFill>
                <a:latin typeface="Arial" charset="0"/>
                <a:ea typeface="ヒラギノ角ゴ Pro W3" charset="0"/>
                <a:cs typeface="ヒラギノ角ゴ Pro W3" charset="0"/>
              </a:defRPr>
            </a:lvl9pPr>
          </a:lstStyle>
          <a:p>
            <a:fld id="{6FCE4D09-E06F-854B-BFF1-D157BAEBE1EF}" type="slidenum">
              <a:rPr lang="en-US" sz="1707">
                <a:solidFill>
                  <a:schemeClr val="bg1"/>
                </a:solidFill>
              </a:rPr>
              <a:pPr/>
              <a:t>9</a:t>
            </a:fld>
            <a:endParaRPr lang="en-US" sz="1707" dirty="0">
              <a:solidFill>
                <a:schemeClr val="bg1"/>
              </a:solidFill>
            </a:endParaRPr>
          </a:p>
        </p:txBody>
      </p:sp>
      <p:pic>
        <p:nvPicPr>
          <p:cNvPr id="11" name="Picture 10">
            <a:extLst>
              <a:ext uri="{FF2B5EF4-FFF2-40B4-BE49-F238E27FC236}">
                <a16:creationId xmlns:a16="http://schemas.microsoft.com/office/drawing/2014/main" id="{6D20D0BC-0B5A-CC4F-92D0-3551C95E8C93}"/>
              </a:ext>
            </a:extLst>
          </p:cNvPr>
          <p:cNvPicPr>
            <a:picLocks noChangeAspect="1"/>
          </p:cNvPicPr>
          <p:nvPr/>
        </p:nvPicPr>
        <p:blipFill>
          <a:blip r:embed="rId4"/>
          <a:stretch>
            <a:fillRect/>
          </a:stretch>
        </p:blipFill>
        <p:spPr>
          <a:xfrm>
            <a:off x="8817428" y="333347"/>
            <a:ext cx="2466415" cy="1755904"/>
          </a:xfrm>
          <a:prstGeom prst="rect">
            <a:avLst/>
          </a:prstGeom>
        </p:spPr>
      </p:pic>
      <p:sp>
        <p:nvSpPr>
          <p:cNvPr id="2" name="TextBox 1">
            <a:extLst>
              <a:ext uri="{FF2B5EF4-FFF2-40B4-BE49-F238E27FC236}">
                <a16:creationId xmlns:a16="http://schemas.microsoft.com/office/drawing/2014/main" id="{F74CEF24-C286-6D45-9A47-95B80CB29259}"/>
              </a:ext>
            </a:extLst>
          </p:cNvPr>
          <p:cNvSpPr txBox="1"/>
          <p:nvPr/>
        </p:nvSpPr>
        <p:spPr>
          <a:xfrm>
            <a:off x="8143285" y="9247180"/>
            <a:ext cx="265457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GB" sz="1600" dirty="0">
                <a:solidFill>
                  <a:srgbClr val="FF0000"/>
                </a:solidFill>
                <a:latin typeface="Arial" panose="020B0604020202020204" pitchFamily="34" charset="0"/>
                <a:cs typeface="Arial" panose="020B0604020202020204" pitchFamily="34" charset="0"/>
              </a:rPr>
              <a:t>e</a:t>
            </a:r>
            <a:r>
              <a:rPr lang="en-GR" sz="1600" dirty="0">
                <a:solidFill>
                  <a:srgbClr val="FF0000"/>
                </a:solidFill>
                <a:latin typeface="Arial" panose="020B0604020202020204" pitchFamily="34" charset="0"/>
                <a:cs typeface="Arial" panose="020B0604020202020204" pitchFamily="34" charset="0"/>
              </a:rPr>
              <a:t>uropeansocialsurvey.org</a:t>
            </a:r>
          </a:p>
        </p:txBody>
      </p:sp>
      <p:pic>
        <p:nvPicPr>
          <p:cNvPr id="12" name="Picture 2">
            <a:extLst>
              <a:ext uri="{FF2B5EF4-FFF2-40B4-BE49-F238E27FC236}">
                <a16:creationId xmlns:a16="http://schemas.microsoft.com/office/drawing/2014/main" id="{5A0B9018-9058-1247-9CB1-644DCF9AD0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3629" y="8074528"/>
            <a:ext cx="2449285" cy="1347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851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fade">
                                      <p:cBhvr>
                                        <p:cTn id="15" dur="500"/>
                                        <p:tgtEl>
                                          <p:spTgt spid="7">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315677-A4E2-4849-B646-F88A83F0F2D0}"/>
              </a:ext>
            </a:extLst>
          </p:cNvPr>
          <p:cNvSpPr/>
          <p:nvPr/>
        </p:nvSpPr>
        <p:spPr>
          <a:xfrm>
            <a:off x="602405" y="1805536"/>
            <a:ext cx="6633547" cy="530017"/>
          </a:xfrm>
          <a:prstGeom prst="rect">
            <a:avLst/>
          </a:prstGeom>
        </p:spPr>
        <p:txBody>
          <a:bodyPr wrap="none">
            <a:spAutoFit/>
          </a:bodyPr>
          <a:lstStyle/>
          <a:p>
            <a:pPr>
              <a:spcBef>
                <a:spcPct val="20000"/>
              </a:spcBef>
            </a:pPr>
            <a:r>
              <a:rPr lang="en-US" sz="2844" dirty="0">
                <a:solidFill>
                  <a:prstClr val="black"/>
                </a:solidFill>
                <a:latin typeface="Arial Black"/>
                <a:ea typeface="+mn-ea"/>
              </a:rPr>
              <a:t>ESS: Core Scientific Team (CST)</a:t>
            </a:r>
          </a:p>
        </p:txBody>
      </p:sp>
      <p:pic>
        <p:nvPicPr>
          <p:cNvPr id="4" name="Picture 3">
            <a:extLst>
              <a:ext uri="{FF2B5EF4-FFF2-40B4-BE49-F238E27FC236}">
                <a16:creationId xmlns:a16="http://schemas.microsoft.com/office/drawing/2014/main" id="{812B417B-50F0-460D-A154-D5602013DFE1}"/>
              </a:ext>
            </a:extLst>
          </p:cNvPr>
          <p:cNvPicPr>
            <a:picLocks noChangeAspect="1"/>
          </p:cNvPicPr>
          <p:nvPr/>
        </p:nvPicPr>
        <p:blipFill rotWithShape="1">
          <a:blip r:embed="rId2">
            <a:extLst>
              <a:ext uri="{28A0092B-C50C-407E-A947-70E740481C1C}">
                <a14:useLocalDpi xmlns:a14="http://schemas.microsoft.com/office/drawing/2010/main" val="0"/>
              </a:ext>
            </a:extLst>
          </a:blip>
          <a:srcRect l="17742" t="14756" r="18115" b="13930"/>
          <a:stretch/>
        </p:blipFill>
        <p:spPr>
          <a:xfrm>
            <a:off x="7353150" y="1286234"/>
            <a:ext cx="1937050" cy="2703357"/>
          </a:xfrm>
          <a:prstGeom prst="rect">
            <a:avLst/>
          </a:prstGeom>
        </p:spPr>
      </p:pic>
      <p:pic>
        <p:nvPicPr>
          <p:cNvPr id="5" name="Picture 4">
            <a:extLst>
              <a:ext uri="{FF2B5EF4-FFF2-40B4-BE49-F238E27FC236}">
                <a16:creationId xmlns:a16="http://schemas.microsoft.com/office/drawing/2014/main" id="{D62357FA-D2E6-4022-8ED9-58B9A8484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7573" y="2606595"/>
            <a:ext cx="2214397" cy="1195775"/>
          </a:xfrm>
          <a:prstGeom prst="rect">
            <a:avLst/>
          </a:prstGeom>
        </p:spPr>
      </p:pic>
      <p:pic>
        <p:nvPicPr>
          <p:cNvPr id="6" name="Picture 5">
            <a:extLst>
              <a:ext uri="{FF2B5EF4-FFF2-40B4-BE49-F238E27FC236}">
                <a16:creationId xmlns:a16="http://schemas.microsoft.com/office/drawing/2014/main" id="{8B4F60E1-CDBF-4E2C-B00C-EBF2FF03EA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5436" y="4312374"/>
            <a:ext cx="1779497" cy="1324924"/>
          </a:xfrm>
          <a:prstGeom prst="rect">
            <a:avLst/>
          </a:prstGeom>
        </p:spPr>
      </p:pic>
      <p:pic>
        <p:nvPicPr>
          <p:cNvPr id="7" name="Picture 6">
            <a:extLst>
              <a:ext uri="{FF2B5EF4-FFF2-40B4-BE49-F238E27FC236}">
                <a16:creationId xmlns:a16="http://schemas.microsoft.com/office/drawing/2014/main" id="{52549336-CF4C-429F-9E42-63B1A0A0296E}"/>
              </a:ext>
            </a:extLst>
          </p:cNvPr>
          <p:cNvPicPr>
            <a:picLocks noChangeAspect="1"/>
          </p:cNvPicPr>
          <p:nvPr/>
        </p:nvPicPr>
        <p:blipFill rotWithShape="1">
          <a:blip r:embed="rId5">
            <a:extLst>
              <a:ext uri="{28A0092B-C50C-407E-A947-70E740481C1C}">
                <a14:useLocalDpi xmlns:a14="http://schemas.microsoft.com/office/drawing/2010/main" val="0"/>
              </a:ext>
            </a:extLst>
          </a:blip>
          <a:srcRect l="41538" r="8218"/>
          <a:stretch/>
        </p:blipFill>
        <p:spPr>
          <a:xfrm>
            <a:off x="8910593" y="4328068"/>
            <a:ext cx="3545468" cy="1475756"/>
          </a:xfrm>
          <a:prstGeom prst="rect">
            <a:avLst/>
          </a:prstGeom>
        </p:spPr>
      </p:pic>
      <p:pic>
        <p:nvPicPr>
          <p:cNvPr id="8" name="Picture 7">
            <a:extLst>
              <a:ext uri="{FF2B5EF4-FFF2-40B4-BE49-F238E27FC236}">
                <a16:creationId xmlns:a16="http://schemas.microsoft.com/office/drawing/2014/main" id="{35D1D387-809B-4A92-B27D-0360E77EAB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5436" y="6175805"/>
            <a:ext cx="2830168" cy="978398"/>
          </a:xfrm>
          <a:prstGeom prst="rect">
            <a:avLst/>
          </a:prstGeom>
        </p:spPr>
      </p:pic>
      <p:pic>
        <p:nvPicPr>
          <p:cNvPr id="10" name="Picture 9">
            <a:extLst>
              <a:ext uri="{FF2B5EF4-FFF2-40B4-BE49-F238E27FC236}">
                <a16:creationId xmlns:a16="http://schemas.microsoft.com/office/drawing/2014/main" id="{99C09E32-4D55-4D09-AEDB-2D7C5C78A5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3320" y="7193231"/>
            <a:ext cx="3060006" cy="1737294"/>
          </a:xfrm>
          <a:prstGeom prst="rect">
            <a:avLst/>
          </a:prstGeom>
        </p:spPr>
      </p:pic>
      <p:pic>
        <p:nvPicPr>
          <p:cNvPr id="9" name="Picture 8">
            <a:extLst>
              <a:ext uri="{FF2B5EF4-FFF2-40B4-BE49-F238E27FC236}">
                <a16:creationId xmlns:a16="http://schemas.microsoft.com/office/drawing/2014/main" id="{C3ACA708-81A5-4A95-AEE2-4F6A5CF06E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2890" y="6142299"/>
            <a:ext cx="2897641" cy="1051230"/>
          </a:xfrm>
          <a:prstGeom prst="rect">
            <a:avLst/>
          </a:prstGeom>
        </p:spPr>
      </p:pic>
      <p:sp>
        <p:nvSpPr>
          <p:cNvPr id="11" name="Text Placeholder 1">
            <a:extLst>
              <a:ext uri="{FF2B5EF4-FFF2-40B4-BE49-F238E27FC236}">
                <a16:creationId xmlns:a16="http://schemas.microsoft.com/office/drawing/2014/main" id="{EF411E56-C558-4F68-BFE8-FA657025326C}"/>
              </a:ext>
            </a:extLst>
          </p:cNvPr>
          <p:cNvSpPr txBox="1">
            <a:spLocks/>
          </p:cNvSpPr>
          <p:nvPr/>
        </p:nvSpPr>
        <p:spPr>
          <a:xfrm>
            <a:off x="791575" y="2874061"/>
            <a:ext cx="6293359" cy="567194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7195" indent="-302075">
              <a:buSzPct val="130000"/>
            </a:pPr>
            <a:r>
              <a:rPr lang="en-GB" sz="1600" dirty="0">
                <a:latin typeface="Arial"/>
                <a:cs typeface="Arial"/>
              </a:rPr>
              <a:t>HQ: City, University of London (UK)</a:t>
            </a:r>
          </a:p>
          <a:p>
            <a:pPr marL="307195" indent="-302075">
              <a:buSzPct val="130000"/>
            </a:pPr>
            <a:endParaRPr lang="en-US" sz="1600" dirty="0">
              <a:latin typeface="Arial"/>
              <a:cs typeface="Arial"/>
            </a:endParaRPr>
          </a:p>
          <a:p>
            <a:pPr marL="307195" indent="-302075">
              <a:buSzPct val="130000"/>
            </a:pPr>
            <a:r>
              <a:rPr lang="en-GB" sz="1600" dirty="0">
                <a:latin typeface="Arial"/>
                <a:cs typeface="Arial"/>
              </a:rPr>
              <a:t>GESIS - Leibniz Institute for the Social Sciences (Germany)</a:t>
            </a:r>
          </a:p>
          <a:p>
            <a:pPr marL="307195" indent="-302075">
              <a:buSzPct val="130000"/>
            </a:pPr>
            <a:endParaRPr lang="en-US" sz="1600" dirty="0">
              <a:latin typeface="Arial"/>
              <a:cs typeface="Arial"/>
            </a:endParaRPr>
          </a:p>
          <a:p>
            <a:pPr marL="307195" indent="-302075">
              <a:buSzPct val="130000"/>
            </a:pPr>
            <a:r>
              <a:rPr lang="en-US" sz="1600" dirty="0">
                <a:latin typeface="Arial"/>
                <a:cs typeface="Arial"/>
              </a:rPr>
              <a:t>NSD - Norwegian Centre for Research Data (Norway)</a:t>
            </a:r>
          </a:p>
          <a:p>
            <a:pPr marL="307195" indent="-302075">
              <a:buSzPct val="130000"/>
            </a:pPr>
            <a:endParaRPr lang="en-US" sz="1600" dirty="0">
              <a:latin typeface="Arial"/>
              <a:cs typeface="Arial"/>
            </a:endParaRPr>
          </a:p>
          <a:p>
            <a:pPr marL="307195" indent="-302075">
              <a:buSzPct val="130000"/>
            </a:pPr>
            <a:r>
              <a:rPr lang="en-GB" sz="1600" dirty="0">
                <a:latin typeface="Arial"/>
                <a:cs typeface="Arial"/>
              </a:rPr>
              <a:t>SCP - The Netherlands Institute for Social Research (Netherlands)</a:t>
            </a:r>
          </a:p>
          <a:p>
            <a:pPr marL="307195" indent="-302075">
              <a:buSzPct val="130000"/>
            </a:pPr>
            <a:endParaRPr lang="en-US" sz="1600" dirty="0">
              <a:latin typeface="Arial"/>
              <a:cs typeface="Arial"/>
            </a:endParaRPr>
          </a:p>
          <a:p>
            <a:pPr marL="307195" indent="-302075">
              <a:buSzPct val="130000"/>
            </a:pPr>
            <a:r>
              <a:rPr lang="en-US" sz="1600" dirty="0">
                <a:latin typeface="Arial"/>
                <a:cs typeface="Arial"/>
              </a:rPr>
              <a:t>Universitat Pompeu Fabra (Spain)</a:t>
            </a:r>
          </a:p>
          <a:p>
            <a:pPr marL="307195" indent="-302075">
              <a:buSzPct val="130000"/>
            </a:pPr>
            <a:endParaRPr lang="en-US" sz="1600" dirty="0">
              <a:latin typeface="Arial"/>
              <a:cs typeface="Arial"/>
            </a:endParaRPr>
          </a:p>
          <a:p>
            <a:pPr marL="307195" indent="-302075">
              <a:buSzPct val="130000"/>
            </a:pPr>
            <a:r>
              <a:rPr lang="en-GB" sz="1600" dirty="0">
                <a:latin typeface="Arial"/>
                <a:cs typeface="Arial"/>
              </a:rPr>
              <a:t>University of Essex (UK)</a:t>
            </a:r>
          </a:p>
          <a:p>
            <a:pPr marL="307195" indent="-302075">
              <a:buSzPct val="130000"/>
            </a:pPr>
            <a:endParaRPr lang="en-US" sz="1600" dirty="0">
              <a:latin typeface="Arial"/>
              <a:cs typeface="Arial"/>
            </a:endParaRPr>
          </a:p>
          <a:p>
            <a:pPr marL="307195" indent="-302075">
              <a:buSzPct val="130000"/>
            </a:pPr>
            <a:r>
              <a:rPr lang="en-US" sz="1600" dirty="0">
                <a:latin typeface="Arial"/>
                <a:cs typeface="Arial"/>
              </a:rPr>
              <a:t>University of Ljubljana (Slovenia)</a:t>
            </a:r>
          </a:p>
        </p:txBody>
      </p:sp>
      <p:sp>
        <p:nvSpPr>
          <p:cNvPr id="12" name="Slide Number Placeholder 1">
            <a:extLst>
              <a:ext uri="{FF2B5EF4-FFF2-40B4-BE49-F238E27FC236}">
                <a16:creationId xmlns:a16="http://schemas.microsoft.com/office/drawing/2014/main" id="{8601789B-F3E4-47D3-A543-0BAE5395F64C}"/>
              </a:ext>
            </a:extLst>
          </p:cNvPr>
          <p:cNvSpPr txBox="1">
            <a:spLocks/>
          </p:cNvSpPr>
          <p:nvPr/>
        </p:nvSpPr>
        <p:spPr>
          <a:xfrm>
            <a:off x="11680238" y="538856"/>
            <a:ext cx="951270" cy="519289"/>
          </a:xfrm>
          <a:prstGeom prst="rect">
            <a:avLst/>
          </a:prstGeom>
        </p:spPr>
        <p:txBody>
          <a:bodyPr vert="horz" lIns="130048" tIns="65024" rIns="130048" bIns="65024" rtlCol="0" anchor="ctr"/>
          <a:lstStyle>
            <a:defPPr>
              <a:defRPr lang="en-US"/>
            </a:defPPr>
            <a:lvl1pPr algn="r" defTabSz="457200" rtl="0" fontAlgn="base">
              <a:spcBef>
                <a:spcPct val="0"/>
              </a:spcBef>
              <a:spcAft>
                <a:spcPct val="0"/>
              </a:spcAft>
              <a:defRPr sz="1200" kern="1200">
                <a:solidFill>
                  <a:schemeClr val="accent1"/>
                </a:solidFill>
                <a:latin typeface="Arial"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kern="1200">
                <a:solidFill>
                  <a:schemeClr val="tx1"/>
                </a:solidFill>
                <a:latin typeface="Arial" charset="0"/>
                <a:ea typeface="ヒラギノ角ゴ Pro W3" charset="0"/>
                <a:cs typeface="ヒラギノ角ゴ Pro W3" charset="0"/>
              </a:defRPr>
            </a:lvl9pPr>
          </a:lstStyle>
          <a:p>
            <a:fld id="{6FCE4D09-E06F-854B-BFF1-D157BAEBE1EF}" type="slidenum">
              <a:rPr lang="en-US" sz="1707">
                <a:solidFill>
                  <a:schemeClr val="bg1"/>
                </a:solidFill>
              </a:rPr>
              <a:pPr/>
              <a:t>10</a:t>
            </a:fld>
            <a:endParaRPr lang="en-US" sz="1707" dirty="0">
              <a:solidFill>
                <a:schemeClr val="bg1"/>
              </a:solidFill>
            </a:endParaRPr>
          </a:p>
        </p:txBody>
      </p:sp>
      <p:sp>
        <p:nvSpPr>
          <p:cNvPr id="3" name="TextBox 2">
            <a:extLst>
              <a:ext uri="{FF2B5EF4-FFF2-40B4-BE49-F238E27FC236}">
                <a16:creationId xmlns:a16="http://schemas.microsoft.com/office/drawing/2014/main" id="{C8D469E1-B5DF-ED45-801C-660D9F5880DC}"/>
              </a:ext>
            </a:extLst>
          </p:cNvPr>
          <p:cNvSpPr txBox="1"/>
          <p:nvPr/>
        </p:nvSpPr>
        <p:spPr>
          <a:xfrm flipH="1">
            <a:off x="7593462" y="9313433"/>
            <a:ext cx="503804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GB" sz="1800" dirty="0"/>
              <a:t>e</a:t>
            </a:r>
            <a:r>
              <a:rPr kumimoji="0" lang="en-GR" sz="1800" b="1" i="0" u="none" strike="noStrike" cap="none" spc="0" normalizeH="0" baseline="0" dirty="0">
                <a:ln>
                  <a:noFill/>
                </a:ln>
                <a:solidFill>
                  <a:srgbClr val="000000"/>
                </a:solidFill>
                <a:effectLst/>
                <a:uFillTx/>
                <a:latin typeface="Helvetica Neue"/>
                <a:ea typeface="Helvetica Neue"/>
                <a:cs typeface="Helvetica Neue"/>
                <a:sym typeface="Helvetica Neue"/>
              </a:rPr>
              <a:t>uropeansocialsurvey.org</a:t>
            </a:r>
          </a:p>
        </p:txBody>
      </p:sp>
      <p:pic>
        <p:nvPicPr>
          <p:cNvPr id="13" name="Picture 12">
            <a:extLst>
              <a:ext uri="{FF2B5EF4-FFF2-40B4-BE49-F238E27FC236}">
                <a16:creationId xmlns:a16="http://schemas.microsoft.com/office/drawing/2014/main" id="{E56527E8-D682-3147-9A56-7A58D0C65C58}"/>
              </a:ext>
            </a:extLst>
          </p:cNvPr>
          <p:cNvPicPr>
            <a:picLocks noChangeAspect="1"/>
          </p:cNvPicPr>
          <p:nvPr/>
        </p:nvPicPr>
        <p:blipFill>
          <a:blip r:embed="rId9"/>
          <a:stretch>
            <a:fillRect/>
          </a:stretch>
        </p:blipFill>
        <p:spPr>
          <a:xfrm>
            <a:off x="9772890" y="333346"/>
            <a:ext cx="2683171" cy="952887"/>
          </a:xfrm>
          <a:prstGeom prst="rect">
            <a:avLst/>
          </a:prstGeom>
        </p:spPr>
      </p:pic>
    </p:spTree>
    <p:extLst>
      <p:ext uri="{BB962C8B-B14F-4D97-AF65-F5344CB8AC3E}">
        <p14:creationId xmlns:p14="http://schemas.microsoft.com/office/powerpoint/2010/main" val="35536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1">
                                            <p:txEl>
                                              <p:pRg st="2" end="2"/>
                                            </p:txEl>
                                          </p:spTgt>
                                        </p:tgtEl>
                                        <p:attrNameLst>
                                          <p:attrName>style.visibility</p:attrName>
                                        </p:attrNameLst>
                                      </p:cBhvr>
                                      <p:to>
                                        <p:strVal val="visible"/>
                                      </p:to>
                                    </p:set>
                                    <p:animEffect transition="in" filter="fade">
                                      <p:cBhvr>
                                        <p:cTn id="36" dur="500"/>
                                        <p:tgtEl>
                                          <p:spTgt spid="11">
                                            <p:txEl>
                                              <p:pRg st="2" end="2"/>
                                            </p:txEl>
                                          </p:spTgt>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11">
                                            <p:txEl>
                                              <p:pRg st="4" end="4"/>
                                            </p:txEl>
                                          </p:spTgt>
                                        </p:tgtEl>
                                        <p:attrNameLst>
                                          <p:attrName>style.visibility</p:attrName>
                                        </p:attrNameLst>
                                      </p:cBhvr>
                                      <p:to>
                                        <p:strVal val="visible"/>
                                      </p:to>
                                    </p:set>
                                    <p:animEffect transition="in" filter="fade">
                                      <p:cBhvr>
                                        <p:cTn id="40" dur="500"/>
                                        <p:tgtEl>
                                          <p:spTgt spid="11">
                                            <p:txEl>
                                              <p:pRg st="4" end="4"/>
                                            </p:txEl>
                                          </p:spTgt>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11">
                                            <p:txEl>
                                              <p:pRg st="6" end="6"/>
                                            </p:txEl>
                                          </p:spTgt>
                                        </p:tgtEl>
                                        <p:attrNameLst>
                                          <p:attrName>style.visibility</p:attrName>
                                        </p:attrNameLst>
                                      </p:cBhvr>
                                      <p:to>
                                        <p:strVal val="visible"/>
                                      </p:to>
                                    </p:set>
                                    <p:animEffect transition="in" filter="fade">
                                      <p:cBhvr>
                                        <p:cTn id="44" dur="500"/>
                                        <p:tgtEl>
                                          <p:spTgt spid="11">
                                            <p:txEl>
                                              <p:pRg st="6" end="6"/>
                                            </p:txEl>
                                          </p:spTgt>
                                        </p:tgtEl>
                                      </p:cBhvr>
                                    </p:animEffect>
                                  </p:childTnLst>
                                </p:cTn>
                              </p:par>
                            </p:childTnLst>
                          </p:cTn>
                        </p:par>
                        <p:par>
                          <p:cTn id="45" fill="hold">
                            <p:stCondLst>
                              <p:cond delay="2500"/>
                            </p:stCondLst>
                            <p:childTnLst>
                              <p:par>
                                <p:cTn id="46" presetID="10" presetClass="entr" presetSubtype="0" fill="hold" nodeType="afterEffect">
                                  <p:stCondLst>
                                    <p:cond delay="0"/>
                                  </p:stCondLst>
                                  <p:childTnLst>
                                    <p:set>
                                      <p:cBhvr>
                                        <p:cTn id="47" dur="1" fill="hold">
                                          <p:stCondLst>
                                            <p:cond delay="0"/>
                                          </p:stCondLst>
                                        </p:cTn>
                                        <p:tgtEl>
                                          <p:spTgt spid="11">
                                            <p:txEl>
                                              <p:pRg st="8" end="8"/>
                                            </p:txEl>
                                          </p:spTgt>
                                        </p:tgtEl>
                                        <p:attrNameLst>
                                          <p:attrName>style.visibility</p:attrName>
                                        </p:attrNameLst>
                                      </p:cBhvr>
                                      <p:to>
                                        <p:strVal val="visible"/>
                                      </p:to>
                                    </p:set>
                                    <p:animEffect transition="in" filter="fade">
                                      <p:cBhvr>
                                        <p:cTn id="48" dur="500"/>
                                        <p:tgtEl>
                                          <p:spTgt spid="11">
                                            <p:txEl>
                                              <p:pRg st="8" end="8"/>
                                            </p:txEl>
                                          </p:spTgt>
                                        </p:tgtEl>
                                      </p:cBhvr>
                                    </p:animEffect>
                                  </p:childTnLst>
                                </p:cTn>
                              </p:par>
                            </p:childTnLst>
                          </p:cTn>
                        </p:par>
                        <p:par>
                          <p:cTn id="49" fill="hold">
                            <p:stCondLst>
                              <p:cond delay="3000"/>
                            </p:stCondLst>
                            <p:childTnLst>
                              <p:par>
                                <p:cTn id="50" presetID="10" presetClass="entr" presetSubtype="0" fill="hold" nodeType="afterEffect">
                                  <p:stCondLst>
                                    <p:cond delay="0"/>
                                  </p:stCondLst>
                                  <p:childTnLst>
                                    <p:set>
                                      <p:cBhvr>
                                        <p:cTn id="51" dur="1" fill="hold">
                                          <p:stCondLst>
                                            <p:cond delay="0"/>
                                          </p:stCondLst>
                                        </p:cTn>
                                        <p:tgtEl>
                                          <p:spTgt spid="11">
                                            <p:txEl>
                                              <p:pRg st="10" end="10"/>
                                            </p:txEl>
                                          </p:spTgt>
                                        </p:tgtEl>
                                        <p:attrNameLst>
                                          <p:attrName>style.visibility</p:attrName>
                                        </p:attrNameLst>
                                      </p:cBhvr>
                                      <p:to>
                                        <p:strVal val="visible"/>
                                      </p:to>
                                    </p:set>
                                    <p:animEffect transition="in" filter="fade">
                                      <p:cBhvr>
                                        <p:cTn id="52" dur="500"/>
                                        <p:tgtEl>
                                          <p:spTgt spid="11">
                                            <p:txEl>
                                              <p:pRg st="10" end="10"/>
                                            </p:txEl>
                                          </p:spTgt>
                                        </p:tgtEl>
                                      </p:cBhvr>
                                    </p:animEffec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11">
                                            <p:txEl>
                                              <p:pRg st="12" end="12"/>
                                            </p:txEl>
                                          </p:spTgt>
                                        </p:tgtEl>
                                        <p:attrNameLst>
                                          <p:attrName>style.visibility</p:attrName>
                                        </p:attrNameLst>
                                      </p:cBhvr>
                                      <p:to>
                                        <p:strVal val="visible"/>
                                      </p:to>
                                    </p:set>
                                    <p:animEffect transition="in" filter="fade">
                                      <p:cBhvr>
                                        <p:cTn id="56" dur="500"/>
                                        <p:tgtEl>
                                          <p:spTgt spid="11">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8CB86B-B00D-4FB4-AE1E-7A57E1E80936}"/>
              </a:ext>
            </a:extLst>
          </p:cNvPr>
          <p:cNvPicPr>
            <a:picLocks noChangeAspect="1"/>
          </p:cNvPicPr>
          <p:nvPr/>
        </p:nvPicPr>
        <p:blipFill rotWithShape="1">
          <a:blip r:embed="rId2"/>
          <a:srcRect l="24286" t="4245" r="13163" b="1585"/>
          <a:stretch/>
        </p:blipFill>
        <p:spPr>
          <a:xfrm>
            <a:off x="4564944" y="1111228"/>
            <a:ext cx="8134636" cy="7859432"/>
          </a:xfrm>
          <a:prstGeom prst="rect">
            <a:avLst/>
          </a:prstGeom>
        </p:spPr>
      </p:pic>
      <p:sp>
        <p:nvSpPr>
          <p:cNvPr id="2" name="Rectangle 1">
            <a:extLst>
              <a:ext uri="{FF2B5EF4-FFF2-40B4-BE49-F238E27FC236}">
                <a16:creationId xmlns:a16="http://schemas.microsoft.com/office/drawing/2014/main" id="{23C25768-606E-472A-BC07-AF9E514B5722}"/>
              </a:ext>
            </a:extLst>
          </p:cNvPr>
          <p:cNvSpPr/>
          <p:nvPr/>
        </p:nvSpPr>
        <p:spPr>
          <a:xfrm>
            <a:off x="572211" y="1805536"/>
            <a:ext cx="6235577" cy="530017"/>
          </a:xfrm>
          <a:prstGeom prst="rect">
            <a:avLst/>
          </a:prstGeom>
        </p:spPr>
        <p:txBody>
          <a:bodyPr wrap="square">
            <a:spAutoFit/>
          </a:bodyPr>
          <a:lstStyle/>
          <a:p>
            <a:r>
              <a:rPr lang="en-US" sz="2844" dirty="0">
                <a:solidFill>
                  <a:prstClr val="black"/>
                </a:solidFill>
                <a:latin typeface="Arial Black"/>
                <a:ea typeface="+mn-ea"/>
              </a:rPr>
              <a:t>Participating countries</a:t>
            </a:r>
          </a:p>
        </p:txBody>
      </p:sp>
      <p:pic>
        <p:nvPicPr>
          <p:cNvPr id="5" name="Picture 4">
            <a:extLst>
              <a:ext uri="{FF2B5EF4-FFF2-40B4-BE49-F238E27FC236}">
                <a16:creationId xmlns:a16="http://schemas.microsoft.com/office/drawing/2014/main" id="{70C173BB-3420-44C3-A5E3-86DE6B8980CA}"/>
              </a:ext>
            </a:extLst>
          </p:cNvPr>
          <p:cNvPicPr>
            <a:picLocks noChangeAspect="1"/>
          </p:cNvPicPr>
          <p:nvPr/>
        </p:nvPicPr>
        <p:blipFill rotWithShape="1">
          <a:blip r:embed="rId3"/>
          <a:srcRect t="30444" r="58438" b="18794"/>
          <a:stretch/>
        </p:blipFill>
        <p:spPr>
          <a:xfrm>
            <a:off x="944495" y="2502163"/>
            <a:ext cx="3807516" cy="6420528"/>
          </a:xfrm>
          <a:prstGeom prst="rect">
            <a:avLst/>
          </a:prstGeom>
        </p:spPr>
      </p:pic>
      <p:sp>
        <p:nvSpPr>
          <p:cNvPr id="6" name="Slide Number Placeholder 1">
            <a:extLst>
              <a:ext uri="{FF2B5EF4-FFF2-40B4-BE49-F238E27FC236}">
                <a16:creationId xmlns:a16="http://schemas.microsoft.com/office/drawing/2014/main" id="{0EBD53EB-B6A6-4AEC-BDB6-2F6E1B06CF73}"/>
              </a:ext>
            </a:extLst>
          </p:cNvPr>
          <p:cNvSpPr txBox="1">
            <a:spLocks/>
          </p:cNvSpPr>
          <p:nvPr/>
        </p:nvSpPr>
        <p:spPr>
          <a:xfrm>
            <a:off x="11680238" y="538856"/>
            <a:ext cx="951270" cy="519289"/>
          </a:xfrm>
          <a:prstGeom prst="rect">
            <a:avLst/>
          </a:prstGeom>
        </p:spPr>
        <p:txBody>
          <a:bodyPr vert="horz" lIns="130048" tIns="65024" rIns="130048" bIns="65024" rtlCol="0" anchor="ctr"/>
          <a:lstStyle>
            <a:defPPr>
              <a:defRPr lang="en-US"/>
            </a:defPPr>
            <a:lvl1pPr algn="r" defTabSz="457200" rtl="0" fontAlgn="base">
              <a:spcBef>
                <a:spcPct val="0"/>
              </a:spcBef>
              <a:spcAft>
                <a:spcPct val="0"/>
              </a:spcAft>
              <a:defRPr sz="1200" kern="1200">
                <a:solidFill>
                  <a:schemeClr val="accent1"/>
                </a:solidFill>
                <a:latin typeface="Arial"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kern="1200">
                <a:solidFill>
                  <a:schemeClr val="tx1"/>
                </a:solidFill>
                <a:latin typeface="Arial" charset="0"/>
                <a:ea typeface="ヒラギノ角ゴ Pro W3" charset="0"/>
                <a:cs typeface="ヒラギノ角ゴ Pro W3" charset="0"/>
              </a:defRPr>
            </a:lvl9pPr>
          </a:lstStyle>
          <a:p>
            <a:fld id="{6FCE4D09-E06F-854B-BFF1-D157BAEBE1EF}" type="slidenum">
              <a:rPr lang="en-US" sz="1707">
                <a:solidFill>
                  <a:schemeClr val="bg1"/>
                </a:solidFill>
              </a:rPr>
              <a:pPr/>
              <a:t>11</a:t>
            </a:fld>
            <a:endParaRPr lang="en-US" sz="1707" dirty="0">
              <a:solidFill>
                <a:schemeClr val="bg1"/>
              </a:solidFill>
            </a:endParaRPr>
          </a:p>
        </p:txBody>
      </p:sp>
      <p:pic>
        <p:nvPicPr>
          <p:cNvPr id="7" name="Picture 6">
            <a:extLst>
              <a:ext uri="{FF2B5EF4-FFF2-40B4-BE49-F238E27FC236}">
                <a16:creationId xmlns:a16="http://schemas.microsoft.com/office/drawing/2014/main" id="{236763B9-7F53-1D4E-A7CF-16AF4D46193D}"/>
              </a:ext>
            </a:extLst>
          </p:cNvPr>
          <p:cNvPicPr>
            <a:picLocks noChangeAspect="1"/>
          </p:cNvPicPr>
          <p:nvPr/>
        </p:nvPicPr>
        <p:blipFill>
          <a:blip r:embed="rId4"/>
          <a:stretch>
            <a:fillRect/>
          </a:stretch>
        </p:blipFill>
        <p:spPr>
          <a:xfrm>
            <a:off x="7658101" y="333347"/>
            <a:ext cx="3363686" cy="1472189"/>
          </a:xfrm>
          <a:prstGeom prst="rect">
            <a:avLst/>
          </a:prstGeom>
        </p:spPr>
      </p:pic>
      <p:sp>
        <p:nvSpPr>
          <p:cNvPr id="8" name="TextBox 7">
            <a:extLst>
              <a:ext uri="{FF2B5EF4-FFF2-40B4-BE49-F238E27FC236}">
                <a16:creationId xmlns:a16="http://schemas.microsoft.com/office/drawing/2014/main" id="{7BA5529D-1BFC-0C44-9DD8-E2B45146D321}"/>
              </a:ext>
            </a:extLst>
          </p:cNvPr>
          <p:cNvSpPr txBox="1"/>
          <p:nvPr/>
        </p:nvSpPr>
        <p:spPr>
          <a:xfrm>
            <a:off x="8858819" y="9101161"/>
            <a:ext cx="2954335"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GB" sz="1800" dirty="0">
                <a:solidFill>
                  <a:srgbClr val="FF0000"/>
                </a:solidFill>
              </a:rPr>
              <a:t>e</a:t>
            </a:r>
            <a:r>
              <a:rPr lang="en-GR" sz="1800" dirty="0">
                <a:solidFill>
                  <a:srgbClr val="FF0000"/>
                </a:solidFill>
              </a:rPr>
              <a:t>uropeansocialsurvey.org</a:t>
            </a:r>
          </a:p>
        </p:txBody>
      </p:sp>
    </p:spTree>
    <p:extLst>
      <p:ext uri="{BB962C8B-B14F-4D97-AF65-F5344CB8AC3E}">
        <p14:creationId xmlns:p14="http://schemas.microsoft.com/office/powerpoint/2010/main" val="2803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0CB3CC-CA5F-4BE6-8091-92EEE3C975B5}"/>
              </a:ext>
            </a:extLst>
          </p:cNvPr>
          <p:cNvSpPr txBox="1">
            <a:spLocks/>
          </p:cNvSpPr>
          <p:nvPr/>
        </p:nvSpPr>
        <p:spPr>
          <a:xfrm>
            <a:off x="791577" y="2530929"/>
            <a:ext cx="5617933" cy="6337531"/>
          </a:xfrm>
          <a:prstGeom prst="rect">
            <a:avLst/>
          </a:prstGeom>
          <a:ln>
            <a:noFill/>
          </a:ln>
        </p:spPr>
        <p:txBody>
          <a:bodyPr/>
          <a:lstStyle>
            <a:lvl1pPr marL="3600" marR="0" indent="0" algn="l" defTabSz="457200" rtl="0" eaLnBrk="1" fontAlgn="auto" latinLnBrk="0" hangingPunct="1">
              <a:lnSpc>
                <a:spcPct val="100000"/>
              </a:lnSpc>
              <a:spcBef>
                <a:spcPts val="1224"/>
              </a:spcBef>
              <a:spcAft>
                <a:spcPts val="0"/>
              </a:spcAft>
              <a:buClrTx/>
              <a:buSzPct val="130000"/>
              <a:buFont typeface="Arial"/>
              <a:buNone/>
              <a:tabLst/>
              <a:defRPr sz="1600" kern="1200" baseline="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1600" kern="1200" baseline="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1600" kern="1200" baseline="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1600" kern="1200" baseline="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1600" kern="1200" baseline="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20" algn="ctr"/>
            <a:r>
              <a:rPr lang="en-GB" sz="2000" dirty="0">
                <a:solidFill>
                  <a:srgbClr val="FF0000"/>
                </a:solidFill>
                <a:latin typeface="Arial"/>
                <a:cs typeface="Arial"/>
              </a:rPr>
              <a:t>CORE</a:t>
            </a:r>
          </a:p>
          <a:p>
            <a:pPr marL="307195" indent="-302075">
              <a:buFont typeface="Arial"/>
              <a:buChar char="•"/>
            </a:pPr>
            <a:r>
              <a:rPr lang="en-GB" dirty="0">
                <a:latin typeface="Arial"/>
                <a:cs typeface="Arial"/>
              </a:rPr>
              <a:t>Media use; Internet use; social trust</a:t>
            </a:r>
            <a:endParaRPr lang="en-US" i="1" dirty="0">
              <a:latin typeface="Arial"/>
              <a:cs typeface="Arial"/>
            </a:endParaRPr>
          </a:p>
          <a:p>
            <a:pPr marL="307195" indent="-302075">
              <a:buFont typeface="Arial"/>
              <a:buChar char="•"/>
            </a:pPr>
            <a:r>
              <a:rPr lang="en-GB" dirty="0">
                <a:latin typeface="Arial"/>
                <a:cs typeface="Arial"/>
              </a:rPr>
              <a:t>Political interest, trust in others / institutions, electoral and other forms of participation, party allegiance, socio-political orientations, immigration</a:t>
            </a:r>
          </a:p>
          <a:p>
            <a:pPr marL="290870" indent="-285750">
              <a:buFont typeface="Arial" panose="020B0604020202020204" pitchFamily="34" charset="0"/>
              <a:buChar char="•"/>
            </a:pPr>
            <a:r>
              <a:rPr lang="en-US" dirty="0">
                <a:latin typeface="Arial"/>
                <a:cs typeface="Arial"/>
              </a:rPr>
              <a:t>Subjective wellbeing, social exclusion, crime, religion, perceived discrimination, national and ethnic identity, vote intention in EU referendum</a:t>
            </a:r>
            <a:endParaRPr lang="el-GR" dirty="0">
              <a:latin typeface="Arial"/>
              <a:cs typeface="Arial"/>
            </a:endParaRPr>
          </a:p>
          <a:p>
            <a:pPr marL="307195" indent="-302075">
              <a:buFont typeface="Arial"/>
              <a:buChar char="•"/>
            </a:pPr>
            <a:r>
              <a:rPr lang="en-GB" dirty="0">
                <a:latin typeface="Arial"/>
                <a:cs typeface="Arial"/>
              </a:rPr>
              <a:t>Socio-demographic profile </a:t>
            </a:r>
            <a:endParaRPr lang="en-US" i="1" dirty="0">
              <a:latin typeface="Arial"/>
              <a:cs typeface="Arial"/>
            </a:endParaRPr>
          </a:p>
          <a:p>
            <a:pPr marL="307195" indent="-302075">
              <a:buFont typeface="Arial"/>
              <a:buChar char="•"/>
            </a:pPr>
            <a:r>
              <a:rPr lang="en-US" dirty="0">
                <a:latin typeface="Arial"/>
                <a:cs typeface="Arial"/>
              </a:rPr>
              <a:t>Human Values Scale </a:t>
            </a:r>
            <a:br>
              <a:rPr lang="en-US" dirty="0">
                <a:latin typeface="Arial"/>
                <a:cs typeface="Arial"/>
              </a:rPr>
            </a:br>
            <a:endParaRPr lang="en-US" i="1" dirty="0">
              <a:latin typeface="Arial"/>
              <a:cs typeface="Arial"/>
            </a:endParaRPr>
          </a:p>
          <a:p>
            <a:pPr marL="307195" indent="-302075">
              <a:buFont typeface="Arial"/>
              <a:buChar char="•"/>
            </a:pPr>
            <a:r>
              <a:rPr lang="en-US" dirty="0">
                <a:latin typeface="Arial"/>
                <a:cs typeface="Arial"/>
              </a:rPr>
              <a:t>Rotating modules</a:t>
            </a:r>
            <a:br>
              <a:rPr lang="en-US" dirty="0">
                <a:latin typeface="Arial"/>
                <a:cs typeface="Arial"/>
              </a:rPr>
            </a:br>
            <a:r>
              <a:rPr lang="en-US" i="1" dirty="0">
                <a:latin typeface="Arial"/>
                <a:cs typeface="Arial"/>
              </a:rPr>
              <a:t>Two sections of approx. 30 questions on </a:t>
            </a:r>
            <a:r>
              <a:rPr lang="en-GB" i="1" dirty="0">
                <a:latin typeface="Arial"/>
                <a:cs typeface="Arial"/>
              </a:rPr>
              <a:t>a single academic and/or policy concern within Europe</a:t>
            </a:r>
          </a:p>
          <a:p>
            <a:pPr marL="5120"/>
            <a:br>
              <a:rPr lang="en-US" dirty="0">
                <a:latin typeface="Arial"/>
                <a:cs typeface="Arial"/>
              </a:rPr>
            </a:br>
            <a:endParaRPr lang="en-US" i="1" dirty="0">
              <a:latin typeface="Arial"/>
              <a:cs typeface="Arial"/>
            </a:endParaRPr>
          </a:p>
        </p:txBody>
      </p:sp>
      <p:sp>
        <p:nvSpPr>
          <p:cNvPr id="5" name="Rectangle 4">
            <a:extLst>
              <a:ext uri="{FF2B5EF4-FFF2-40B4-BE49-F238E27FC236}">
                <a16:creationId xmlns:a16="http://schemas.microsoft.com/office/drawing/2014/main" id="{2A9BB006-35CA-424C-AA73-5130A3947706}"/>
              </a:ext>
            </a:extLst>
          </p:cNvPr>
          <p:cNvSpPr/>
          <p:nvPr/>
        </p:nvSpPr>
        <p:spPr>
          <a:xfrm>
            <a:off x="526833" y="885140"/>
            <a:ext cx="6280956" cy="967701"/>
          </a:xfrm>
          <a:prstGeom prst="rect">
            <a:avLst/>
          </a:prstGeom>
        </p:spPr>
        <p:txBody>
          <a:bodyPr wrap="square">
            <a:spAutoFit/>
          </a:bodyPr>
          <a:lstStyle/>
          <a:p>
            <a:r>
              <a:rPr lang="en-US" sz="2844" dirty="0">
                <a:solidFill>
                  <a:prstClr val="black"/>
                </a:solidFill>
                <a:latin typeface="Arial Black"/>
                <a:ea typeface="+mn-ea"/>
              </a:rPr>
              <a:t>Questionnaire: Core and rotating modules</a:t>
            </a:r>
          </a:p>
        </p:txBody>
      </p:sp>
      <p:sp>
        <p:nvSpPr>
          <p:cNvPr id="9" name="Text Placeholder 2">
            <a:extLst>
              <a:ext uri="{FF2B5EF4-FFF2-40B4-BE49-F238E27FC236}">
                <a16:creationId xmlns:a16="http://schemas.microsoft.com/office/drawing/2014/main" id="{458539EB-6335-42F6-B5AB-1A10737902A2}"/>
              </a:ext>
            </a:extLst>
          </p:cNvPr>
          <p:cNvSpPr txBox="1">
            <a:spLocks/>
          </p:cNvSpPr>
          <p:nvPr/>
        </p:nvSpPr>
        <p:spPr>
          <a:xfrm>
            <a:off x="6860035" y="2874061"/>
            <a:ext cx="5617933" cy="5994399"/>
          </a:xfrm>
          <a:prstGeom prst="rect">
            <a:avLst/>
          </a:prstGeom>
          <a:ln>
            <a:noFill/>
          </a:ln>
        </p:spPr>
        <p:txBody>
          <a:bodyPr/>
          <a:lstStyle>
            <a:lvl1pPr marL="3600" marR="0" indent="0" algn="l" defTabSz="457200" rtl="0" eaLnBrk="1" fontAlgn="auto" latinLnBrk="0" hangingPunct="1">
              <a:lnSpc>
                <a:spcPct val="100000"/>
              </a:lnSpc>
              <a:spcBef>
                <a:spcPts val="1224"/>
              </a:spcBef>
              <a:spcAft>
                <a:spcPts val="0"/>
              </a:spcAft>
              <a:buClrTx/>
              <a:buSzPct val="130000"/>
              <a:buFont typeface="Arial"/>
              <a:buNone/>
              <a:tabLst/>
              <a:defRPr sz="1600" kern="1200" baseline="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1600" kern="1200" baseline="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1600" kern="1200" baseline="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1600" kern="1200" baseline="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1600" kern="1200" baseline="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7195" indent="-302075">
              <a:buFont typeface="Arial"/>
              <a:buChar char="•"/>
            </a:pPr>
            <a:endParaRPr lang="en-GB" i="1" dirty="0">
              <a:latin typeface="Arial"/>
              <a:cs typeface="Arial"/>
            </a:endParaRPr>
          </a:p>
        </p:txBody>
      </p:sp>
      <p:sp>
        <p:nvSpPr>
          <p:cNvPr id="6" name="Slide Number Placeholder 1">
            <a:extLst>
              <a:ext uri="{FF2B5EF4-FFF2-40B4-BE49-F238E27FC236}">
                <a16:creationId xmlns:a16="http://schemas.microsoft.com/office/drawing/2014/main" id="{19517EBE-DC03-4429-9B3D-64627F7C4E3E}"/>
              </a:ext>
            </a:extLst>
          </p:cNvPr>
          <p:cNvSpPr txBox="1">
            <a:spLocks/>
          </p:cNvSpPr>
          <p:nvPr/>
        </p:nvSpPr>
        <p:spPr>
          <a:xfrm>
            <a:off x="11680238" y="538856"/>
            <a:ext cx="951270" cy="519289"/>
          </a:xfrm>
          <a:prstGeom prst="rect">
            <a:avLst/>
          </a:prstGeom>
        </p:spPr>
        <p:txBody>
          <a:bodyPr vert="horz" lIns="130048" tIns="65024" rIns="130048" bIns="65024" rtlCol="0" anchor="ctr"/>
          <a:lstStyle>
            <a:defPPr>
              <a:defRPr lang="en-US"/>
            </a:defPPr>
            <a:lvl1pPr algn="r" defTabSz="457200" rtl="0" fontAlgn="base">
              <a:spcBef>
                <a:spcPct val="0"/>
              </a:spcBef>
              <a:spcAft>
                <a:spcPct val="0"/>
              </a:spcAft>
              <a:defRPr sz="1200" kern="1200">
                <a:solidFill>
                  <a:schemeClr val="accent1"/>
                </a:solidFill>
                <a:latin typeface="Arial" charset="0"/>
                <a:ea typeface="ヒラギノ角ゴ Pro W3" charset="0"/>
                <a:cs typeface="ヒラギノ角ゴ Pro W3" charset="0"/>
              </a:defRPr>
            </a:lvl1pPr>
            <a:lvl2pPr marL="4572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2pPr>
            <a:lvl3pPr marL="9144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3pPr>
            <a:lvl4pPr marL="13716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4pPr>
            <a:lvl5pPr marL="1828800" algn="l" defTabSz="457200" rtl="0" fontAlgn="base">
              <a:spcBef>
                <a:spcPct val="0"/>
              </a:spcBef>
              <a:spcAft>
                <a:spcPct val="0"/>
              </a:spcAft>
              <a:defRPr kern="1200">
                <a:solidFill>
                  <a:schemeClr val="tx1"/>
                </a:solidFill>
                <a:latin typeface="Arial" charset="0"/>
                <a:ea typeface="ヒラギノ角ゴ Pro W3" charset="0"/>
                <a:cs typeface="ヒラギノ角ゴ Pro W3" charset="0"/>
              </a:defRPr>
            </a:lvl5pPr>
            <a:lvl6pPr marL="2286000" algn="l" defTabSz="457200" rtl="0" eaLnBrk="1" latinLnBrk="0" hangingPunct="1">
              <a:defRPr kern="1200">
                <a:solidFill>
                  <a:schemeClr val="tx1"/>
                </a:solidFill>
                <a:latin typeface="Arial" charset="0"/>
                <a:ea typeface="ヒラギノ角ゴ Pro W3" charset="0"/>
                <a:cs typeface="ヒラギノ角ゴ Pro W3" charset="0"/>
              </a:defRPr>
            </a:lvl6pPr>
            <a:lvl7pPr marL="2743200" algn="l" defTabSz="457200" rtl="0" eaLnBrk="1" latinLnBrk="0" hangingPunct="1">
              <a:defRPr kern="1200">
                <a:solidFill>
                  <a:schemeClr val="tx1"/>
                </a:solidFill>
                <a:latin typeface="Arial" charset="0"/>
                <a:ea typeface="ヒラギノ角ゴ Pro W3" charset="0"/>
                <a:cs typeface="ヒラギノ角ゴ Pro W3" charset="0"/>
              </a:defRPr>
            </a:lvl7pPr>
            <a:lvl8pPr marL="3200400" algn="l" defTabSz="457200" rtl="0" eaLnBrk="1" latinLnBrk="0" hangingPunct="1">
              <a:defRPr kern="1200">
                <a:solidFill>
                  <a:schemeClr val="tx1"/>
                </a:solidFill>
                <a:latin typeface="Arial" charset="0"/>
                <a:ea typeface="ヒラギノ角ゴ Pro W3" charset="0"/>
                <a:cs typeface="ヒラギノ角ゴ Pro W3" charset="0"/>
              </a:defRPr>
            </a:lvl8pPr>
            <a:lvl9pPr marL="3657600" algn="l" defTabSz="457200" rtl="0" eaLnBrk="1" latinLnBrk="0" hangingPunct="1">
              <a:defRPr kern="1200">
                <a:solidFill>
                  <a:schemeClr val="tx1"/>
                </a:solidFill>
                <a:latin typeface="Arial" charset="0"/>
                <a:ea typeface="ヒラギノ角ゴ Pro W3" charset="0"/>
                <a:cs typeface="ヒラギノ角ゴ Pro W3" charset="0"/>
              </a:defRPr>
            </a:lvl9pPr>
          </a:lstStyle>
          <a:p>
            <a:fld id="{6FCE4D09-E06F-854B-BFF1-D157BAEBE1EF}" type="slidenum">
              <a:rPr lang="en-US" sz="1707">
                <a:solidFill>
                  <a:schemeClr val="bg1"/>
                </a:solidFill>
              </a:rPr>
              <a:pPr/>
              <a:t>12</a:t>
            </a:fld>
            <a:endParaRPr lang="en-US" sz="1707" dirty="0">
              <a:solidFill>
                <a:schemeClr val="bg1"/>
              </a:solidFill>
            </a:endParaRPr>
          </a:p>
        </p:txBody>
      </p:sp>
      <p:pic>
        <p:nvPicPr>
          <p:cNvPr id="7" name="Picture 6">
            <a:extLst>
              <a:ext uri="{FF2B5EF4-FFF2-40B4-BE49-F238E27FC236}">
                <a16:creationId xmlns:a16="http://schemas.microsoft.com/office/drawing/2014/main" id="{F02A1AEF-6E2D-1349-B1C1-286D7647D1AF}"/>
              </a:ext>
            </a:extLst>
          </p:cNvPr>
          <p:cNvPicPr>
            <a:picLocks noChangeAspect="1"/>
          </p:cNvPicPr>
          <p:nvPr/>
        </p:nvPicPr>
        <p:blipFill>
          <a:blip r:embed="rId2"/>
          <a:stretch>
            <a:fillRect/>
          </a:stretch>
        </p:blipFill>
        <p:spPr>
          <a:xfrm>
            <a:off x="8817428" y="333347"/>
            <a:ext cx="2466415" cy="1755904"/>
          </a:xfrm>
          <a:prstGeom prst="rect">
            <a:avLst/>
          </a:prstGeom>
        </p:spPr>
      </p:pic>
      <p:sp>
        <p:nvSpPr>
          <p:cNvPr id="4" name="TextBox 3">
            <a:extLst>
              <a:ext uri="{FF2B5EF4-FFF2-40B4-BE49-F238E27FC236}">
                <a16:creationId xmlns:a16="http://schemas.microsoft.com/office/drawing/2014/main" id="{55E9D2B4-D3CB-2344-BF81-2B170891A151}"/>
              </a:ext>
            </a:extLst>
          </p:cNvPr>
          <p:cNvSpPr txBox="1"/>
          <p:nvPr/>
        </p:nvSpPr>
        <p:spPr>
          <a:xfrm>
            <a:off x="7846447" y="8937875"/>
            <a:ext cx="2954335"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GB" sz="1800" dirty="0">
                <a:solidFill>
                  <a:srgbClr val="FF0000"/>
                </a:solidFill>
              </a:rPr>
              <a:t>e</a:t>
            </a:r>
            <a:r>
              <a:rPr lang="en-GR" sz="1800" dirty="0">
                <a:solidFill>
                  <a:srgbClr val="FF0000"/>
                </a:solidFill>
              </a:rPr>
              <a:t>uropeansocialsurvey.org</a:t>
            </a:r>
          </a:p>
        </p:txBody>
      </p:sp>
      <p:sp>
        <p:nvSpPr>
          <p:cNvPr id="13" name="TextBox 12">
            <a:extLst>
              <a:ext uri="{FF2B5EF4-FFF2-40B4-BE49-F238E27FC236}">
                <a16:creationId xmlns:a16="http://schemas.microsoft.com/office/drawing/2014/main" id="{557E7218-BDAB-5C41-8C39-783C96024A8E}"/>
              </a:ext>
            </a:extLst>
          </p:cNvPr>
          <p:cNvSpPr txBox="1"/>
          <p:nvPr/>
        </p:nvSpPr>
        <p:spPr>
          <a:xfrm>
            <a:off x="6502400" y="2754508"/>
            <a:ext cx="5710823" cy="49654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endParaRPr lang="el-GR" sz="1600" dirty="0">
              <a:latin typeface="Arial"/>
              <a:cs typeface="Arial"/>
            </a:endParaRPr>
          </a:p>
          <a:p>
            <a:r>
              <a:rPr lang="en-US" dirty="0">
                <a:solidFill>
                  <a:srgbClr val="FF0000"/>
                </a:solidFill>
                <a:latin typeface="Arial"/>
                <a:cs typeface="Arial"/>
              </a:rPr>
              <a:t>ROUND 10 </a:t>
            </a:r>
            <a:endParaRPr lang="el-GR" dirty="0">
              <a:solidFill>
                <a:srgbClr val="FF0000"/>
              </a:solidFill>
              <a:latin typeface="Arial"/>
              <a:cs typeface="Arial"/>
            </a:endParaRPr>
          </a:p>
          <a:p>
            <a:r>
              <a:rPr lang="en-US" dirty="0">
                <a:solidFill>
                  <a:srgbClr val="FF0000"/>
                </a:solidFill>
                <a:latin typeface="Arial"/>
                <a:cs typeface="Arial"/>
              </a:rPr>
              <a:t>2020-2021</a:t>
            </a:r>
            <a:endParaRPr lang="el-GR" dirty="0">
              <a:solidFill>
                <a:srgbClr val="FF0000"/>
              </a:solidFill>
              <a:latin typeface="Arial"/>
              <a:cs typeface="Arial"/>
            </a:endParaRPr>
          </a:p>
          <a:p>
            <a:endParaRPr lang="en-US" sz="1600" dirty="0">
              <a:latin typeface="Arial"/>
              <a:cs typeface="Arial"/>
            </a:endParaRPr>
          </a:p>
          <a:p>
            <a:endParaRPr lang="el-GR" sz="1600" dirty="0">
              <a:latin typeface="Arial"/>
              <a:cs typeface="Arial"/>
            </a:endParaRPr>
          </a:p>
          <a:p>
            <a:pPr marL="285750" indent="-285750" algn="l">
              <a:buFont typeface="Arial" panose="020B0604020202020204" pitchFamily="34" charset="0"/>
              <a:buChar char="•"/>
            </a:pPr>
            <a:r>
              <a:rPr lang="en-GB" sz="1600" dirty="0">
                <a:latin typeface="Arial"/>
                <a:cs typeface="Arial"/>
              </a:rPr>
              <a:t>Understandings and Evaluations of Democracy</a:t>
            </a:r>
            <a:endParaRPr kumimoji="0" lang="el-GR" sz="1600" b="1"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Helvetica Neue"/>
            </a:endParaRPr>
          </a:p>
          <a:p>
            <a:pPr marL="285750" indent="-285750" algn="l">
              <a:buFont typeface="Arial" panose="020B0604020202020204" pitchFamily="34" charset="0"/>
              <a:buChar char="•"/>
            </a:pPr>
            <a:r>
              <a:rPr lang="en-GB" sz="1600" dirty="0">
                <a:latin typeface="Arial" panose="020B0604020202020204" pitchFamily="34" charset="0"/>
                <a:cs typeface="Arial" panose="020B0604020202020204" pitchFamily="34" charset="0"/>
              </a:rPr>
              <a:t>Digital Social Contacts in Work and Family Life</a:t>
            </a:r>
            <a:br>
              <a:rPr lang="en-US" sz="1600" dirty="0">
                <a:solidFill>
                  <a:srgbClr val="FF0000"/>
                </a:solidFill>
                <a:latin typeface="Arial" panose="020B0604020202020204" pitchFamily="34" charset="0"/>
                <a:cs typeface="Arial" panose="020B0604020202020204" pitchFamily="34" charset="0"/>
              </a:rPr>
            </a:br>
            <a:endParaRPr lang="en-US" sz="1600" i="1" dirty="0">
              <a:solidFill>
                <a:srgbClr val="FF0000"/>
              </a:solidFill>
              <a:latin typeface="Arial" panose="020B0604020202020204" pitchFamily="34" charset="0"/>
              <a:cs typeface="Arial" panose="020B0604020202020204" pitchFamily="34" charset="0"/>
            </a:endParaRPr>
          </a:p>
          <a:p>
            <a:pPr marL="307195" indent="-302075" algn="l">
              <a:buFont typeface="Arial"/>
              <a:buChar char="•"/>
            </a:pPr>
            <a:endParaRPr lang="en-GB" sz="1600" dirty="0">
              <a:latin typeface="Arial" panose="020B0604020202020204" pitchFamily="34" charset="0"/>
              <a:cs typeface="Arial" panose="020B0604020202020204" pitchFamily="34" charset="0"/>
            </a:endParaRPr>
          </a:p>
          <a:p>
            <a:r>
              <a:rPr lang="en-GB" sz="2000" dirty="0">
                <a:solidFill>
                  <a:srgbClr val="FF0000"/>
                </a:solidFill>
                <a:latin typeface="Arial" panose="020B0604020202020204" pitchFamily="34" charset="0"/>
                <a:cs typeface="Arial" panose="020B0604020202020204" pitchFamily="34" charset="0"/>
              </a:rPr>
              <a:t>COVID-19 Module </a:t>
            </a:r>
            <a:endParaRPr lang="en-GB" sz="2000" i="1" dirty="0">
              <a:latin typeface="Arial" panose="020B0604020202020204" pitchFamily="34" charset="0"/>
              <a:cs typeface="Arial" panose="020B0604020202020204" pitchFamily="34" charset="0"/>
            </a:endParaRPr>
          </a:p>
          <a:p>
            <a:pPr algn="l"/>
            <a:endParaRPr lang="en-GB" sz="1600" i="1" dirty="0">
              <a:latin typeface="Arial" panose="020B0604020202020204" pitchFamily="34" charset="0"/>
              <a:cs typeface="Arial" panose="020B0604020202020204" pitchFamily="34" charset="0"/>
            </a:endParaRPr>
          </a:p>
          <a:p>
            <a:pPr algn="l"/>
            <a:r>
              <a:rPr lang="en-GB" sz="1600" i="1" dirty="0">
                <a:latin typeface="Arial" panose="020B0604020202020204" pitchFamily="34" charset="0"/>
                <a:cs typeface="Arial" panose="020B0604020202020204" pitchFamily="34" charset="0"/>
              </a:rPr>
              <a:t>Questions developed by National Coordinators, CST and</a:t>
            </a:r>
          </a:p>
          <a:p>
            <a:pPr algn="l"/>
            <a:r>
              <a:rPr lang="en-GB" sz="1600" i="1" dirty="0">
                <a:latin typeface="Arial" panose="020B0604020202020204" pitchFamily="34" charset="0"/>
                <a:cs typeface="Arial" panose="020B0604020202020204" pitchFamily="34" charset="0"/>
              </a:rPr>
              <a:t>international teams:</a:t>
            </a:r>
          </a:p>
          <a:p>
            <a:pPr marL="289350" indent="-285750" algn="l">
              <a:buFont typeface="Arial" panose="020B0604020202020204" pitchFamily="34" charset="0"/>
              <a:buChar char="•"/>
            </a:pPr>
            <a:r>
              <a:rPr lang="en-GB" sz="1600" i="1" dirty="0">
                <a:latin typeface="Arial" panose="020B0604020202020204" pitchFamily="34" charset="0"/>
                <a:cs typeface="Arial" panose="020B0604020202020204" pitchFamily="34" charset="0"/>
              </a:rPr>
              <a:t>Government authority and legitimacy </a:t>
            </a:r>
            <a:br>
              <a:rPr lang="en-GB" sz="1600" i="1" dirty="0">
                <a:latin typeface="Arial" panose="020B0604020202020204" pitchFamily="34" charset="0"/>
                <a:cs typeface="Arial" panose="020B0604020202020204" pitchFamily="34" charset="0"/>
              </a:rPr>
            </a:br>
            <a:r>
              <a:rPr lang="en-GB" sz="1600" i="1" dirty="0">
                <a:latin typeface="Arial" panose="020B0604020202020204" pitchFamily="34" charset="0"/>
                <a:cs typeface="Arial" panose="020B0604020202020204" pitchFamily="34" charset="0"/>
              </a:rPr>
              <a:t>in the age of a pandemic</a:t>
            </a:r>
          </a:p>
          <a:p>
            <a:pPr marL="289350" indent="-285750" algn="l">
              <a:buFont typeface="Arial" panose="020B0604020202020204" pitchFamily="34" charset="0"/>
              <a:buChar char="•"/>
            </a:pPr>
            <a:r>
              <a:rPr lang="en-GB" sz="1600" i="1" dirty="0">
                <a:latin typeface="Arial" panose="020B0604020202020204" pitchFamily="34" charset="0"/>
                <a:cs typeface="Arial" panose="020B0604020202020204" pitchFamily="34" charset="0"/>
              </a:rPr>
              <a:t>COVID-19 conspiracy beliefs and government rule compliance</a:t>
            </a:r>
          </a:p>
          <a:p>
            <a:pPr marL="0" marR="0" indent="0" algn="ctr" defTabSz="584200" rtl="0" fontAlgn="auto" latinLnBrk="0" hangingPunct="0">
              <a:lnSpc>
                <a:spcPct val="100000"/>
              </a:lnSpc>
              <a:spcBef>
                <a:spcPts val="0"/>
              </a:spcBef>
              <a:spcAft>
                <a:spcPts val="0"/>
              </a:spcAft>
              <a:buClrTx/>
              <a:buSzTx/>
              <a:buFontTx/>
              <a:buNone/>
              <a:tabLst/>
            </a:pPr>
            <a:endParaRPr kumimoji="0" lang="en-GR" sz="2400" b="1" i="0" u="none" strike="noStrike" cap="none" spc="0" normalizeH="0" baseline="0" dirty="0">
              <a:ln>
                <a:noFill/>
              </a:ln>
              <a:solidFill>
                <a:schemeClr val="tx1"/>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352081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9341</TotalTime>
  <Words>1227</Words>
  <Application>Microsoft Macintosh PowerPoint</Application>
  <PresentationFormat>Custom</PresentationFormat>
  <Paragraphs>157</Paragraphs>
  <Slides>14</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4" baseType="lpstr">
      <vt:lpstr>Aka-AcidGR-Muli</vt:lpstr>
      <vt:lpstr>Arial</vt:lpstr>
      <vt:lpstr>Arial Black</vt:lpstr>
      <vt:lpstr>Calibri</vt:lpstr>
      <vt:lpstr>Helvetica Neue</vt:lpstr>
      <vt:lpstr>Helvetica Neue Light</vt:lpstr>
      <vt:lpstr>Helvetica Neue Medium</vt:lpstr>
      <vt:lpstr>Helvetica Neue Thin</vt:lpstr>
      <vt:lpstr>White</vt:lpstr>
      <vt:lpstr>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Aspasia.Trevlaki</dc:creator>
  <cp:lastModifiedBy>Eleni Adamidi</cp:lastModifiedBy>
  <cp:revision>591</cp:revision>
  <cp:lastPrinted>2020-08-05T13:08:56Z</cp:lastPrinted>
  <dcterms:modified xsi:type="dcterms:W3CDTF">2020-10-30T14:44:08Z</dcterms:modified>
</cp:coreProperties>
</file>